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308" r:id="rId3"/>
    <p:sldId id="257" r:id="rId4"/>
    <p:sldId id="259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72" r:id="rId25"/>
    <p:sldId id="293" r:id="rId26"/>
    <p:sldId id="260" r:id="rId27"/>
    <p:sldId id="294" r:id="rId28"/>
    <p:sldId id="263" r:id="rId29"/>
    <p:sldId id="265" r:id="rId30"/>
    <p:sldId id="299" r:id="rId31"/>
    <p:sldId id="300" r:id="rId32"/>
    <p:sldId id="301" r:id="rId33"/>
    <p:sldId id="266" r:id="rId34"/>
    <p:sldId id="309" r:id="rId35"/>
    <p:sldId id="302" r:id="rId36"/>
    <p:sldId id="268" r:id="rId37"/>
    <p:sldId id="304" r:id="rId38"/>
    <p:sldId id="305" r:id="rId39"/>
    <p:sldId id="303" r:id="rId40"/>
    <p:sldId id="306" r:id="rId41"/>
    <p:sldId id="271" r:id="rId42"/>
    <p:sldId id="296" r:id="rId43"/>
    <p:sldId id="307" r:id="rId44"/>
    <p:sldId id="297" r:id="rId45"/>
    <p:sldId id="298" r:id="rId46"/>
    <p:sldId id="310" r:id="rId4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5" Type="http://schemas.openxmlformats.org/officeDocument/2006/relationships/image" Target="../media/image61.wmf"/><Relationship Id="rId4" Type="http://schemas.openxmlformats.org/officeDocument/2006/relationships/image" Target="../media/image6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image" Target="../media/image122.emf"/><Relationship Id="rId1" Type="http://schemas.openxmlformats.org/officeDocument/2006/relationships/image" Target="../media/image12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8708F-B21F-4884-8E6A-24DED97E8098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CEC65-B15E-4F13-A483-01AA63D33E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6801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/>
              <a:t>Manus – Box Build</a:t>
            </a:r>
          </a:p>
          <a:p>
            <a:pPr eaLnBrk="1" hangingPunct="1"/>
            <a:r>
              <a:rPr lang="en-US" altLang="zh-TW"/>
              <a:t>Sylovras… - PCBA / Box Build</a:t>
            </a: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020784" y="9722837"/>
            <a:ext cx="3076860" cy="511728"/>
          </a:xfrm>
          <a:prstGeom prst="rect">
            <a:avLst/>
          </a:prstGeom>
          <a:noFill/>
        </p:spPr>
        <p:txBody>
          <a:bodyPr lIns="94659" tIns="47329" rIns="94659" bIns="47329"/>
          <a:lstStyle/>
          <a:p>
            <a:fld id="{E4FF337A-B19C-469D-B06E-00287A3438E4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721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141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28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59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61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01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60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55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685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50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28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1057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Microsoft JhengHei" charset="0"/>
                <a:ea typeface="Microsoft JhengHei" charset="0"/>
                <a:cs typeface="Microsoft JhengHei" charset="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Microsoft JhengHei" charset="0"/>
                <a:ea typeface="Microsoft JhengHei" charset="0"/>
                <a:cs typeface="Microsoft JhengHei" charset="0"/>
              </a:defRPr>
            </a:lvl3pPr>
            <a:lvl4pPr marL="13716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4pPr>
            <a:lvl5pPr marL="18288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5pPr>
            <a:lvl6pPr marL="2286000" indent="0"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2149329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按一下以編輯母片標題樣式</a:t>
            </a:r>
            <a:endParaRPr lang="en-GB"/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FC3F9-1CC7-448D-BC2E-5AAA739C521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8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F7432-0861-45DE-AEBC-9EF93A58BB42}" type="datetimeFigureOut">
              <a:rPr lang="zh-TW" altLang="en-US" smtClean="0"/>
              <a:t>2021/2/24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347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6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7.pn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22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8.wmf"/><Relationship Id="rId11" Type="http://schemas.openxmlformats.org/officeDocument/2006/relationships/oleObject" Target="../embeddings/Microsoft_Excel_97-2003____1.xls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60.e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12" Type="http://schemas.openxmlformats.org/officeDocument/2006/relationships/image" Target="../media/image7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11" Type="http://schemas.openxmlformats.org/officeDocument/2006/relationships/image" Target="../media/image71.png"/><Relationship Id="rId5" Type="http://schemas.openxmlformats.org/officeDocument/2006/relationships/image" Target="../media/image65.jpeg"/><Relationship Id="rId10" Type="http://schemas.openxmlformats.org/officeDocument/2006/relationships/image" Target="../media/image70.pn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26" Type="http://schemas.openxmlformats.org/officeDocument/2006/relationships/image" Target="../media/image96.png"/><Relationship Id="rId39" Type="http://schemas.openxmlformats.org/officeDocument/2006/relationships/image" Target="../media/image109.png"/><Relationship Id="rId21" Type="http://schemas.openxmlformats.org/officeDocument/2006/relationships/image" Target="../media/image91.png"/><Relationship Id="rId34" Type="http://schemas.openxmlformats.org/officeDocument/2006/relationships/image" Target="../media/image104.png"/><Relationship Id="rId42" Type="http://schemas.openxmlformats.org/officeDocument/2006/relationships/image" Target="../media/image112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29" Type="http://schemas.openxmlformats.org/officeDocument/2006/relationships/image" Target="../media/image99.png"/><Relationship Id="rId41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32" Type="http://schemas.openxmlformats.org/officeDocument/2006/relationships/image" Target="../media/image102.png"/><Relationship Id="rId37" Type="http://schemas.openxmlformats.org/officeDocument/2006/relationships/image" Target="../media/image107.png"/><Relationship Id="rId40" Type="http://schemas.openxmlformats.org/officeDocument/2006/relationships/image" Target="../media/image110.png"/><Relationship Id="rId5" Type="http://schemas.openxmlformats.org/officeDocument/2006/relationships/image" Target="../media/image76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28" Type="http://schemas.openxmlformats.org/officeDocument/2006/relationships/image" Target="../media/image98.png"/><Relationship Id="rId36" Type="http://schemas.openxmlformats.org/officeDocument/2006/relationships/image" Target="../media/image106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31" Type="http://schemas.openxmlformats.org/officeDocument/2006/relationships/image" Target="../media/image101.png"/><Relationship Id="rId44" Type="http://schemas.openxmlformats.org/officeDocument/2006/relationships/image" Target="../media/image114.png"/><Relationship Id="rId4" Type="http://schemas.openxmlformats.org/officeDocument/2006/relationships/image" Target="../media/image75.gif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jpeg"/><Relationship Id="rId27" Type="http://schemas.openxmlformats.org/officeDocument/2006/relationships/image" Target="../media/image97.png"/><Relationship Id="rId30" Type="http://schemas.openxmlformats.org/officeDocument/2006/relationships/image" Target="../media/image100.png"/><Relationship Id="rId35" Type="http://schemas.openxmlformats.org/officeDocument/2006/relationships/image" Target="../media/image105.png"/><Relationship Id="rId43" Type="http://schemas.openxmlformats.org/officeDocument/2006/relationships/image" Target="../media/image113.png"/><Relationship Id="rId8" Type="http://schemas.microsoft.com/office/2007/relationships/hdphoto" Target="../media/hdphoto1.wdp"/><Relationship Id="rId3" Type="http://schemas.openxmlformats.org/officeDocument/2006/relationships/image" Target="../media/image74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5" Type="http://schemas.openxmlformats.org/officeDocument/2006/relationships/image" Target="../media/image95.png"/><Relationship Id="rId33" Type="http://schemas.openxmlformats.org/officeDocument/2006/relationships/image" Target="../media/image103.png"/><Relationship Id="rId38" Type="http://schemas.openxmlformats.org/officeDocument/2006/relationships/image" Target="../media/image10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16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2.e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21.emf"/><Relationship Id="rId9" Type="http://schemas.openxmlformats.org/officeDocument/2006/relationships/image" Target="../media/image12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27.jpeg"/><Relationship Id="rId4" Type="http://schemas.openxmlformats.org/officeDocument/2006/relationships/image" Target="../media/image126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T-Project </a:t>
            </a:r>
            <a:br>
              <a:rPr lang="en-US" altLang="zh-TW" dirty="0" smtClean="0"/>
            </a:br>
            <a:r>
              <a:rPr lang="en-US" altLang="zh-TW" dirty="0" smtClean="0"/>
              <a:t>preparation material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075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Revision history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2422"/>
              </p:ext>
            </p:extLst>
          </p:nvPr>
        </p:nvGraphicFramePr>
        <p:xfrm>
          <a:off x="838200" y="1825625"/>
          <a:ext cx="10515600" cy="294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267"/>
                <a:gridCol w="1921933"/>
                <a:gridCol w="6883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Version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Date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Remark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2/24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baseline="0" dirty="0" smtClean="0"/>
                        <a:t>1.Fii’s relationship with VN factory (p.34)</a:t>
                      </a:r>
                    </a:p>
                    <a:p>
                      <a:r>
                        <a:rPr lang="en-US" altLang="zh-TW" smtClean="0"/>
                        <a:t>2.Quality inspection </a:t>
                      </a:r>
                      <a:r>
                        <a:rPr lang="en-US" altLang="zh-TW" dirty="0" smtClean="0"/>
                        <a:t>frequency (p.24)</a:t>
                      </a:r>
                    </a:p>
                    <a:p>
                      <a:r>
                        <a:rPr lang="en-US" altLang="zh-TW" dirty="0" smtClean="0"/>
                        <a:t>3.Inventory</a:t>
                      </a:r>
                      <a:r>
                        <a:rPr lang="en-US" altLang="zh-TW" baseline="0" dirty="0" smtClean="0"/>
                        <a:t> management system (p.39)</a:t>
                      </a:r>
                    </a:p>
                    <a:p>
                      <a:r>
                        <a:rPr lang="en-US" altLang="zh-TW" baseline="0" dirty="0" smtClean="0"/>
                        <a:t>4.ESD protection wearing picture (p.45)</a:t>
                      </a:r>
                    </a:p>
                    <a:p>
                      <a:r>
                        <a:rPr lang="en-US" altLang="zh-TW" baseline="0" dirty="0" smtClean="0"/>
                        <a:t>5.RMA process (p.46)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83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36600" y="2608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Management system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6917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Environment Management System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08667"/>
            <a:ext cx="10515600" cy="4568296"/>
          </a:xfrm>
        </p:spPr>
        <p:txBody>
          <a:bodyPr/>
          <a:lstStyle/>
          <a:p>
            <a:r>
              <a:rPr lang="en-US" altLang="zh-TW" dirty="0" smtClean="0"/>
              <a:t>Environment management certificate ISO14001</a:t>
            </a:r>
          </a:p>
          <a:p>
            <a:r>
              <a:rPr lang="en-US" altLang="zh-TW" dirty="0"/>
              <a:t>Environmental management manual </a:t>
            </a: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445546"/>
              </p:ext>
            </p:extLst>
          </p:nvPr>
        </p:nvGraphicFramePr>
        <p:xfrm>
          <a:off x="8339667" y="1825625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39667" y="1825625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67" y="2833985"/>
            <a:ext cx="436880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867" y="2833985"/>
            <a:ext cx="440848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42722" y="5850235"/>
            <a:ext cx="8836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Translation: Pay attention to the health and safety. Advance the environment management and focus on the governance and prevention. Move towards the target of safe, healthy and sustainable development.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3671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97435652-EEE8-4843-9BD6-CCAF5870E01F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594111" y="947763"/>
            <a:ext cx="9221774" cy="8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kumimoji="0" lang="en-US" altLang="zh-TW" sz="2027" dirty="0" smtClean="0">
                <a:solidFill>
                  <a:srgbClr val="FF3300"/>
                </a:solidFill>
              </a:rPr>
              <a:t>1. EHS </a:t>
            </a:r>
            <a:r>
              <a:rPr kumimoji="0" lang="en-US" altLang="zh-TW" sz="2027" dirty="0">
                <a:solidFill>
                  <a:srgbClr val="FF3300"/>
                </a:solidFill>
              </a:rPr>
              <a:t>improvement system</a:t>
            </a:r>
            <a:endParaRPr kumimoji="0" lang="en-US" altLang="zh-CN" sz="1622" dirty="0"/>
          </a:p>
          <a:p>
            <a:pPr eaLnBrk="1" hangingPunct="1"/>
            <a:r>
              <a:rPr kumimoji="0" lang="en-US" altLang="zh-CN" sz="1622" dirty="0"/>
              <a:t>       Any</a:t>
            </a:r>
            <a:r>
              <a:rPr kumimoji="0" lang="vi-VN" altLang="zh-CN" sz="1622" dirty="0"/>
              <a:t> accident</a:t>
            </a:r>
            <a:r>
              <a:rPr kumimoji="0" lang="en-US" altLang="zh-TW" sz="1622" dirty="0"/>
              <a:t>, </a:t>
            </a:r>
            <a:r>
              <a:rPr kumimoji="0" lang="vi-VN" altLang="zh-CN" sz="1622" dirty="0"/>
              <a:t>injury</a:t>
            </a:r>
            <a:r>
              <a:rPr kumimoji="0" lang="en-US" altLang="zh-CN" sz="1622" dirty="0"/>
              <a:t> investigation and improvement is followed up by this </a:t>
            </a:r>
            <a:r>
              <a:rPr kumimoji="0" lang="en-US" altLang="zh-CN" sz="1622" dirty="0" err="1"/>
              <a:t>system</a:t>
            </a:r>
            <a:r>
              <a:rPr kumimoji="0" lang="en-US" altLang="zh-TW" sz="1622" dirty="0" err="1"/>
              <a:t>﹔and</a:t>
            </a:r>
            <a:r>
              <a:rPr kumimoji="0" lang="en-US" altLang="zh-TW" sz="1622" dirty="0"/>
              <a:t> now the Occupational health management function is going to inject into the system.</a:t>
            </a:r>
            <a:endParaRPr kumimoji="0" lang="en-US" altLang="zh-TW" sz="2027" dirty="0">
              <a:solidFill>
                <a:srgbClr val="CC3300"/>
              </a:solidFill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  <p:pic>
        <p:nvPicPr>
          <p:cNvPr id="9221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78" y="1860124"/>
            <a:ext cx="9072127" cy="441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39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EE9B7F28-068C-4690-9F06-429105FAC554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6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602578" y="1052355"/>
            <a:ext cx="9221774" cy="8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kumimoji="0" lang="en-US" altLang="zh-TW" sz="2027" dirty="0" smtClean="0">
                <a:solidFill>
                  <a:srgbClr val="FF3300"/>
                </a:solidFill>
              </a:rPr>
              <a:t>2. Energy </a:t>
            </a:r>
            <a:r>
              <a:rPr kumimoji="0" lang="en-US" altLang="zh-TW" sz="2027" dirty="0">
                <a:solidFill>
                  <a:srgbClr val="FF3300"/>
                </a:solidFill>
              </a:rPr>
              <a:t>saving apply system</a:t>
            </a:r>
          </a:p>
          <a:p>
            <a:pPr eaLnBrk="1" hangingPunct="1"/>
            <a:r>
              <a:rPr kumimoji="0" lang="en-US" altLang="zh-TW" sz="1622" dirty="0"/>
              <a:t>Any energy saving project can be applied to verify on  the system which established by </a:t>
            </a:r>
            <a:r>
              <a:rPr kumimoji="0" lang="en-US" altLang="zh-TW" sz="1622" dirty="0" err="1"/>
              <a:t>foxconn</a:t>
            </a:r>
            <a:r>
              <a:rPr kumimoji="0" lang="en-US" altLang="zh-TW" sz="1622" dirty="0"/>
              <a:t> Energy Saving Committee.</a:t>
            </a:r>
          </a:p>
        </p:txBody>
      </p:sp>
      <p:grpSp>
        <p:nvGrpSpPr>
          <p:cNvPr id="10245" name="Group 7"/>
          <p:cNvGrpSpPr>
            <a:grpSpLocks/>
          </p:cNvGrpSpPr>
          <p:nvPr/>
        </p:nvGrpSpPr>
        <p:grpSpPr bwMode="auto">
          <a:xfrm>
            <a:off x="1602578" y="2096663"/>
            <a:ext cx="8957881" cy="4433080"/>
            <a:chOff x="318" y="1224"/>
            <a:chExt cx="5567" cy="2834"/>
          </a:xfrm>
        </p:grpSpPr>
        <p:pic>
          <p:nvPicPr>
            <p:cNvPr id="1024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1224"/>
              <a:ext cx="5567" cy="1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2002"/>
              <a:ext cx="5567" cy="2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4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1FB4C110-5281-4E68-BCDB-1BC3896D6AEC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7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666942" y="1491641"/>
            <a:ext cx="3398427" cy="94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TW" sz="2027" dirty="0" smtClean="0">
                <a:solidFill>
                  <a:srgbClr val="FF3300"/>
                </a:solidFill>
              </a:rPr>
              <a:t>3. Risk </a:t>
            </a:r>
            <a:r>
              <a:rPr kumimoji="0" lang="en-US" altLang="zh-TW" sz="2027" dirty="0">
                <a:solidFill>
                  <a:srgbClr val="FF3300"/>
                </a:solidFill>
              </a:rPr>
              <a:t>management </a:t>
            </a:r>
            <a:r>
              <a:rPr kumimoji="0" lang="en-US" altLang="zh-CN" sz="2230" dirty="0">
                <a:solidFill>
                  <a:srgbClr val="FF3300"/>
                </a:solidFill>
              </a:rPr>
              <a:t>(third party consultant)</a:t>
            </a:r>
            <a:endParaRPr kumimoji="0" lang="en-US" altLang="zh-TW" sz="2230" dirty="0">
              <a:solidFill>
                <a:srgbClr val="FF3300"/>
              </a:solidFill>
            </a:endParaRPr>
          </a:p>
        </p:txBody>
      </p:sp>
      <p:sp>
        <p:nvSpPr>
          <p:cNvPr id="11269" name="Text Box 2"/>
          <p:cNvSpPr txBox="1">
            <a:spLocks noChangeArrowheads="1"/>
          </p:cNvSpPr>
          <p:nvPr/>
        </p:nvSpPr>
        <p:spPr bwMode="auto">
          <a:xfrm>
            <a:off x="1613842" y="3110399"/>
            <a:ext cx="8830761" cy="89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TW" sz="2027" dirty="0" smtClean="0"/>
              <a:t>4. </a:t>
            </a:r>
            <a:r>
              <a:rPr kumimoji="0" lang="en-US" altLang="zh-TW" sz="2027" dirty="0"/>
              <a:t>For continuous improvement, Foxconn had engaged a third party to conduct a internal risk assessment annually</a:t>
            </a:r>
            <a:r>
              <a:rPr kumimoji="0" lang="en-US" altLang="zh-TW" sz="2027" dirty="0" smtClean="0"/>
              <a:t>.</a:t>
            </a:r>
            <a:endParaRPr kumimoji="0" lang="en-US" altLang="zh-TW" sz="2027" dirty="0"/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2" y="1491640"/>
            <a:ext cx="3577037" cy="104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F38817C7-CB2E-4A1E-BC4F-81237E9C8849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8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9939" name="Text Box 2">
            <a:extLst>
              <a:ext uri="{FF2B5EF4-FFF2-40B4-BE49-F238E27FC236}">
                <a16:creationId xmlns:a16="http://schemas.microsoft.com/office/drawing/2014/main" xmlns="" id="{247646B1-B2F2-484D-9AD1-7A86E600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2578" y="1052355"/>
            <a:ext cx="9221774" cy="4993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7457" tIns="43728" rIns="87457" bIns="43728">
            <a:spAutoFit/>
          </a:bodyPr>
          <a:lstStyle/>
          <a:p>
            <a:pPr defTabSz="875345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TW" sz="2027" dirty="0">
                <a:solidFill>
                  <a:schemeClr val="tx2"/>
                </a:solidFill>
                <a:latin typeface="Arial" charset="0"/>
              </a:rPr>
              <a:t>  </a:t>
            </a:r>
            <a:r>
              <a:rPr lang="en-US" altLang="zh-TW" sz="2027" dirty="0">
                <a:solidFill>
                  <a:srgbClr val="FF3300"/>
                </a:solidFill>
                <a:latin typeface="Arial" charset="0"/>
              </a:rPr>
              <a:t>5</a:t>
            </a:r>
            <a:r>
              <a:rPr lang="en-US" altLang="zh-CN" sz="2027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  <a:r>
              <a:rPr lang="en-US" altLang="zh-CN" sz="2027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Emergency</a:t>
            </a:r>
            <a:r>
              <a:rPr lang="en-US" altLang="zh-TW" sz="1622" dirty="0">
                <a:latin typeface="Arial" charset="0"/>
              </a:rPr>
              <a:t> </a:t>
            </a:r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xmlns="" id="{95107AE3-370F-4B81-883D-448F5D22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577" y="1541522"/>
            <a:ext cx="8581351" cy="86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marL="463418" indent="-463418">
              <a:spcBef>
                <a:spcPct val="50000"/>
              </a:spcBef>
              <a:buFontTx/>
              <a:buAutoNum type="arabicParenR"/>
              <a:defRPr/>
            </a:pPr>
            <a:r>
              <a:rPr lang="en-US" altLang="zh-CN" sz="1622">
                <a:latin typeface="Arial" charset="0"/>
              </a:rPr>
              <a:t>Foxconn VN has established</a:t>
            </a:r>
            <a:r>
              <a:rPr lang="zh-CN" altLang="en-US" sz="1622">
                <a:latin typeface="Arial" charset="0"/>
              </a:rPr>
              <a:t> </a:t>
            </a:r>
            <a:r>
              <a:rPr lang="en-US" altLang="zh-CN" sz="1622">
                <a:latin typeface="Arial" charset="0"/>
              </a:rPr>
              <a:t>campus ERC and BU ERC, for all emergency unusual situation response.</a:t>
            </a:r>
          </a:p>
          <a:p>
            <a:pPr marL="463418" indent="-463418">
              <a:spcBef>
                <a:spcPct val="50000"/>
              </a:spcBef>
              <a:buFontTx/>
              <a:buAutoNum type="arabicParenR"/>
              <a:defRPr/>
            </a:pPr>
            <a:r>
              <a:rPr lang="en-US" altLang="zh-TW" sz="1622">
                <a:latin typeface="Arial" charset="0"/>
              </a:rPr>
              <a:t>CNSBG emergency policy:2 lines escalate. one is EHS system, another is the incident department. from down to top until General Manager.  </a:t>
            </a:r>
            <a:endParaRPr lang="zh-TW" altLang="en-US" sz="1622">
              <a:latin typeface="Arial" charset="0"/>
            </a:endParaRPr>
          </a:p>
        </p:txBody>
      </p:sp>
      <p:grpSp>
        <p:nvGrpSpPr>
          <p:cNvPr id="12294" name="Group 8"/>
          <p:cNvGrpSpPr>
            <a:grpSpLocks/>
          </p:cNvGrpSpPr>
          <p:nvPr/>
        </p:nvGrpSpPr>
        <p:grpSpPr bwMode="auto">
          <a:xfrm>
            <a:off x="1497986" y="2848114"/>
            <a:ext cx="6642380" cy="3792658"/>
            <a:chOff x="158" y="1389"/>
            <a:chExt cx="4126" cy="2468"/>
          </a:xfrm>
        </p:grpSpPr>
        <p:sp>
          <p:nvSpPr>
            <p:cNvPr id="12296" name="Oval 9"/>
            <p:cNvSpPr>
              <a:spLocks noChangeArrowheads="1"/>
            </p:cNvSpPr>
            <p:nvPr/>
          </p:nvSpPr>
          <p:spPr bwMode="auto">
            <a:xfrm>
              <a:off x="158" y="1389"/>
              <a:ext cx="953" cy="74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endParaRPr lang="zh-CN" altLang="en-US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Emergency 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incident</a:t>
              </a:r>
              <a:endParaRPr lang="zh-TW" altLang="zh-CN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2297" name="Text Box 10"/>
            <p:cNvSpPr txBox="1">
              <a:spLocks noChangeArrowheads="1"/>
            </p:cNvSpPr>
            <p:nvPr/>
          </p:nvSpPr>
          <p:spPr bwMode="auto">
            <a:xfrm>
              <a:off x="205" y="3079"/>
              <a:ext cx="768" cy="348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Safety auditor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8" name="Text Box 11"/>
            <p:cNvSpPr txBox="1">
              <a:spLocks noChangeArrowheads="1"/>
            </p:cNvSpPr>
            <p:nvPr/>
          </p:nvSpPr>
          <p:spPr bwMode="auto">
            <a:xfrm>
              <a:off x="249" y="2432"/>
              <a:ext cx="792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Directing officer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9" name="Line 12"/>
            <p:cNvSpPr>
              <a:spLocks noChangeShapeType="1"/>
            </p:cNvSpPr>
            <p:nvPr/>
          </p:nvSpPr>
          <p:spPr bwMode="auto">
            <a:xfrm flipH="1">
              <a:off x="980" y="3181"/>
              <a:ext cx="72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0" name="Line 13"/>
            <p:cNvSpPr>
              <a:spLocks noChangeShapeType="1"/>
            </p:cNvSpPr>
            <p:nvPr/>
          </p:nvSpPr>
          <p:spPr bwMode="auto">
            <a:xfrm flipH="1" flipV="1">
              <a:off x="1701" y="2659"/>
              <a:ext cx="7" cy="522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1" name="Text Box 14"/>
            <p:cNvSpPr txBox="1">
              <a:spLocks noChangeArrowheads="1"/>
            </p:cNvSpPr>
            <p:nvPr/>
          </p:nvSpPr>
          <p:spPr bwMode="auto">
            <a:xfrm>
              <a:off x="2700" y="3509"/>
              <a:ext cx="816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latin typeface="Times New Roman" panose="02020603050405020304" pitchFamily="18" charset="0"/>
                </a:rPr>
                <a:t>Human Resource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2" name="Line 15"/>
            <p:cNvSpPr>
              <a:spLocks noChangeShapeType="1"/>
            </p:cNvSpPr>
            <p:nvPr/>
          </p:nvSpPr>
          <p:spPr bwMode="auto">
            <a:xfrm>
              <a:off x="2124" y="3646"/>
              <a:ext cx="576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3" name="Line 16"/>
            <p:cNvSpPr>
              <a:spLocks noChangeShapeType="1"/>
            </p:cNvSpPr>
            <p:nvPr/>
          </p:nvSpPr>
          <p:spPr bwMode="auto">
            <a:xfrm flipH="1" flipV="1">
              <a:off x="2109" y="2750"/>
              <a:ext cx="15" cy="896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4" name="Text Box 17"/>
            <p:cNvSpPr txBox="1">
              <a:spLocks noChangeArrowheads="1"/>
            </p:cNvSpPr>
            <p:nvPr/>
          </p:nvSpPr>
          <p:spPr bwMode="auto">
            <a:xfrm>
              <a:off x="2700" y="2296"/>
              <a:ext cx="816" cy="49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/>
              <a:endParaRPr kumimoji="0" lang="en-US" altLang="zh-CN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  <a:p>
              <a:pPr algn="ctr"/>
              <a:r>
                <a:rPr kumimoji="0"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Directing dept manager</a:t>
              </a:r>
              <a:endParaRPr kumimoji="0"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5" name="Line 18"/>
            <p:cNvSpPr>
              <a:spLocks noChangeShapeType="1"/>
            </p:cNvSpPr>
            <p:nvPr/>
          </p:nvSpPr>
          <p:spPr bwMode="auto">
            <a:xfrm rot="5386978">
              <a:off x="1394" y="2909"/>
              <a:ext cx="2" cy="8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6" name="Rectangle 19"/>
            <p:cNvSpPr>
              <a:spLocks noChangeArrowheads="1"/>
            </p:cNvSpPr>
            <p:nvPr/>
          </p:nvSpPr>
          <p:spPr bwMode="auto">
            <a:xfrm>
              <a:off x="1021" y="2335"/>
              <a:ext cx="6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/>
              <a:r>
                <a:rPr lang="en-US" altLang="zh-CN" sz="1216">
                  <a:solidFill>
                    <a:schemeClr val="tx1"/>
                  </a:solidFill>
                  <a:latin typeface="Times New Roman" panose="02020603050405020304" pitchFamily="18" charset="0"/>
                </a:rPr>
                <a:t>22114/22113</a:t>
              </a:r>
              <a:endParaRPr lang="en-US" altLang="zh-TW" sz="1216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7" name="AutoShape 20"/>
            <p:cNvSpPr>
              <a:spLocks noChangeArrowheads="1"/>
            </p:cNvSpPr>
            <p:nvPr/>
          </p:nvSpPr>
          <p:spPr bwMode="auto">
            <a:xfrm>
              <a:off x="1548" y="1468"/>
              <a:ext cx="816" cy="579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Automatic 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Notification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 system</a:t>
              </a:r>
              <a:r>
                <a:rPr lang="zh-CN" altLang="zh-TW" sz="1419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12308" name="AutoShape 21"/>
            <p:cNvCxnSpPr>
              <a:cxnSpLocks noChangeShapeType="1"/>
              <a:stCxn id="12296" idx="4"/>
              <a:endCxn id="12298" idx="0"/>
            </p:cNvCxnSpPr>
            <p:nvPr/>
          </p:nvCxnSpPr>
          <p:spPr bwMode="auto">
            <a:xfrm>
              <a:off x="635" y="2137"/>
              <a:ext cx="10" cy="29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9" name="AutoShape 22"/>
            <p:cNvCxnSpPr>
              <a:cxnSpLocks noChangeShapeType="1"/>
              <a:stCxn id="12296" idx="6"/>
              <a:endCxn id="12307" idx="1"/>
            </p:cNvCxnSpPr>
            <p:nvPr/>
          </p:nvCxnSpPr>
          <p:spPr bwMode="auto">
            <a:xfrm flipV="1">
              <a:off x="1111" y="1758"/>
              <a:ext cx="437" cy="5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</p:cxnSp>
        <p:cxnSp>
          <p:nvCxnSpPr>
            <p:cNvPr id="12310" name="AutoShape 23"/>
            <p:cNvCxnSpPr>
              <a:cxnSpLocks noChangeShapeType="1"/>
              <a:stCxn id="12298" idx="3"/>
            </p:cNvCxnSpPr>
            <p:nvPr/>
          </p:nvCxnSpPr>
          <p:spPr bwMode="auto">
            <a:xfrm>
              <a:off x="1041" y="2598"/>
              <a:ext cx="478" cy="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1" name="AutoShape 24"/>
            <p:cNvCxnSpPr>
              <a:cxnSpLocks noChangeShapeType="1"/>
              <a:stCxn id="12307" idx="2"/>
              <a:endCxn id="12323" idx="0"/>
            </p:cNvCxnSpPr>
            <p:nvPr/>
          </p:nvCxnSpPr>
          <p:spPr bwMode="auto">
            <a:xfrm flipH="1">
              <a:off x="1953" y="2047"/>
              <a:ext cx="3" cy="24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2" name="AutoShape 25"/>
            <p:cNvCxnSpPr>
              <a:cxnSpLocks noChangeShapeType="1"/>
              <a:stCxn id="12323" idx="3"/>
              <a:endCxn id="12304" idx="1"/>
            </p:cNvCxnSpPr>
            <p:nvPr/>
          </p:nvCxnSpPr>
          <p:spPr bwMode="auto">
            <a:xfrm flipV="1">
              <a:off x="2358" y="2543"/>
              <a:ext cx="342" cy="7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3" name="Line 26"/>
            <p:cNvSpPr>
              <a:spLocks noChangeShapeType="1"/>
            </p:cNvSpPr>
            <p:nvPr/>
          </p:nvSpPr>
          <p:spPr bwMode="auto">
            <a:xfrm>
              <a:off x="3516" y="3203"/>
              <a:ext cx="24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4" name="Line 27"/>
            <p:cNvSpPr>
              <a:spLocks noChangeShapeType="1"/>
            </p:cNvSpPr>
            <p:nvPr/>
          </p:nvSpPr>
          <p:spPr bwMode="auto">
            <a:xfrm flipH="1" flipV="1">
              <a:off x="1836" y="2920"/>
              <a:ext cx="0" cy="3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5" name="Rectangle 28"/>
            <p:cNvSpPr>
              <a:spLocks noChangeArrowheads="1"/>
            </p:cNvSpPr>
            <p:nvPr/>
          </p:nvSpPr>
          <p:spPr bwMode="auto">
            <a:xfrm>
              <a:off x="3756" y="3067"/>
              <a:ext cx="528" cy="6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Hospital</a:t>
              </a:r>
              <a:endParaRPr lang="zh-CN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16" name="Line 29"/>
            <p:cNvSpPr>
              <a:spLocks noChangeShapeType="1"/>
            </p:cNvSpPr>
            <p:nvPr/>
          </p:nvSpPr>
          <p:spPr bwMode="auto">
            <a:xfrm>
              <a:off x="3516" y="3646"/>
              <a:ext cx="24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7" name="AutoShape 30"/>
            <p:cNvSpPr>
              <a:spLocks noChangeArrowheads="1"/>
            </p:cNvSpPr>
            <p:nvPr/>
          </p:nvSpPr>
          <p:spPr bwMode="auto">
            <a:xfrm>
              <a:off x="2700" y="1468"/>
              <a:ext cx="1178" cy="579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Emergency response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 organization</a:t>
              </a:r>
            </a:p>
            <a:p>
              <a:pPr algn="ctr" eaLnBrk="1" hangingPunct="1"/>
              <a:r>
                <a:rPr lang="en-US" altLang="zh-TW" sz="1419">
                  <a:latin typeface="Times New Roman" panose="02020603050405020304" pitchFamily="18" charset="0"/>
                </a:rPr>
                <a:t>(ERO)</a:t>
              </a:r>
              <a:endParaRPr lang="en-US" altLang="zh-CN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18" name="Line 31"/>
            <p:cNvSpPr>
              <a:spLocks noChangeShapeType="1"/>
            </p:cNvSpPr>
            <p:nvPr/>
          </p:nvSpPr>
          <p:spPr bwMode="auto">
            <a:xfrm flipV="1">
              <a:off x="2363" y="2421"/>
              <a:ext cx="145" cy="11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9" name="Line 32"/>
            <p:cNvSpPr>
              <a:spLocks noChangeShapeType="1"/>
            </p:cNvSpPr>
            <p:nvPr/>
          </p:nvSpPr>
          <p:spPr bwMode="auto">
            <a:xfrm flipH="1" flipV="1">
              <a:off x="2500" y="1820"/>
              <a:ext cx="8" cy="612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0" name="Line 33"/>
            <p:cNvSpPr>
              <a:spLocks noChangeShapeType="1"/>
            </p:cNvSpPr>
            <p:nvPr/>
          </p:nvSpPr>
          <p:spPr bwMode="auto">
            <a:xfrm>
              <a:off x="2508" y="1820"/>
              <a:ext cx="192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1" name="Text Box 34"/>
            <p:cNvSpPr txBox="1">
              <a:spLocks noChangeArrowheads="1"/>
            </p:cNvSpPr>
            <p:nvPr/>
          </p:nvSpPr>
          <p:spPr bwMode="auto">
            <a:xfrm>
              <a:off x="2700" y="3118"/>
              <a:ext cx="816" cy="2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latin typeface="Times New Roman" panose="02020603050405020304" pitchFamily="18" charset="0"/>
                </a:rPr>
                <a:t>Account</a:t>
              </a:r>
              <a:r>
                <a:rPr lang="en-US" altLang="zh-CN" sz="1419">
                  <a:solidFill>
                    <a:schemeClr val="tx1"/>
                  </a:solidFill>
                  <a:ea typeface="新細明體" panose="02020500000000000000" pitchFamily="18" charset="-120"/>
                </a:rPr>
                <a:t> </a:t>
              </a:r>
              <a:endParaRPr lang="en-US" altLang="zh-TW" sz="1419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2322" name="Line 35"/>
            <p:cNvSpPr>
              <a:spLocks noChangeShapeType="1"/>
            </p:cNvSpPr>
            <p:nvPr/>
          </p:nvSpPr>
          <p:spPr bwMode="auto">
            <a:xfrm>
              <a:off x="2124" y="3203"/>
              <a:ext cx="576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3" name="Text Box 36"/>
            <p:cNvSpPr txBox="1">
              <a:spLocks noChangeArrowheads="1"/>
            </p:cNvSpPr>
            <p:nvPr/>
          </p:nvSpPr>
          <p:spPr bwMode="auto">
            <a:xfrm>
              <a:off x="1548" y="2296"/>
              <a:ext cx="810" cy="637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solidFill>
                    <a:srgbClr val="FF0000"/>
                  </a:solidFill>
                  <a:latin typeface="Times New Roman" panose="02020603050405020304" pitchFamily="18" charset="0"/>
                </a:rPr>
                <a:t>Emergency Response Center ERC</a:t>
              </a:r>
              <a:endParaRPr lang="en-US" altLang="zh-TW" sz="1419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  <a:p>
              <a:pPr algn="ctr" eaLnBrk="1" hangingPunct="1"/>
              <a:endParaRPr lang="en-US" altLang="zh-CN" sz="1419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2295" name="Picture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86" y="2703295"/>
            <a:ext cx="2502156" cy="342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7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34961896-A3D4-4DCC-A680-2044F7B99965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315" name="Rectangle 2"/>
          <p:cNvSpPr txBox="1">
            <a:spLocks noGrp="1" noChangeArrowheads="1"/>
          </p:cNvSpPr>
          <p:nvPr/>
        </p:nvSpPr>
        <p:spPr bwMode="auto">
          <a:xfrm>
            <a:off x="2067610" y="6252978"/>
            <a:ext cx="3000978" cy="2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Broadcast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3316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78AB3379-B1E8-4067-8F80-F1FFF482C851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1523733" y="1185910"/>
            <a:ext cx="9065690" cy="44250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kumimoji="0" lang="en-US" altLang="zh-CN" sz="2230" b="0" dirty="0">
                <a:solidFill>
                  <a:srgbClr val="FF3300"/>
                </a:solidFill>
              </a:rPr>
              <a:t>1.</a:t>
            </a:r>
            <a:r>
              <a:rPr kumimoji="0" lang="en-US" altLang="zh-TW" sz="2230" b="0" dirty="0">
                <a:solidFill>
                  <a:srgbClr val="FF3300"/>
                </a:solidFill>
              </a:rPr>
              <a:t>Fire prevention and fighting system</a:t>
            </a:r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xmlns="" id="{535EE4CA-BE77-42DF-A5F3-718095A01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732" y="1694388"/>
            <a:ext cx="9300619" cy="726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1.1</a:t>
            </a:r>
            <a:r>
              <a:rPr lang="vi-VN" altLang="zh-CN" sz="1622">
                <a:latin typeface="Arial" charset="0"/>
              </a:rPr>
              <a:t>. </a:t>
            </a:r>
            <a:r>
              <a:rPr lang="en-US" altLang="zh-CN" sz="1622">
                <a:latin typeface="Arial" charset="0"/>
              </a:rPr>
              <a:t>Fire alarm system is covered all buildings.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1.2</a:t>
            </a:r>
            <a:r>
              <a:rPr lang="vi-VN" altLang="zh-CN" sz="1622">
                <a:latin typeface="Arial" charset="0"/>
              </a:rPr>
              <a:t>. </a:t>
            </a:r>
            <a:r>
              <a:rPr lang="en-US" altLang="zh-CN" sz="1622">
                <a:latin typeface="Arial" charset="0"/>
              </a:rPr>
              <a:t>ERC is ready for any emergency.</a:t>
            </a:r>
          </a:p>
        </p:txBody>
      </p:sp>
      <p:pic>
        <p:nvPicPr>
          <p:cNvPr id="13320" name="Picture 13" descr="DSC054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09" y="2917306"/>
            <a:ext cx="3074997" cy="12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19" y="2891561"/>
            <a:ext cx="2972014" cy="301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22" name="Object 15"/>
          <p:cNvGraphicFramePr>
            <a:graphicFrameLocks noChangeAspect="1"/>
          </p:cNvGraphicFramePr>
          <p:nvPr/>
        </p:nvGraphicFramePr>
        <p:xfrm>
          <a:off x="2067609" y="4795130"/>
          <a:ext cx="3074997" cy="1266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點陣圖影像" r:id="rId5" imgW="10495238" imgH="6811326" progId="Paint.Picture">
                  <p:embed/>
                </p:oleObj>
              </mc:Choice>
              <mc:Fallback>
                <p:oleObj name="點陣圖影像" r:id="rId5" imgW="10495238" imgH="681132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609" y="4795130"/>
                        <a:ext cx="3074997" cy="12663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16">
            <a:extLst>
              <a:ext uri="{FF2B5EF4-FFF2-40B4-BE49-F238E27FC236}">
                <a16:creationId xmlns:a16="http://schemas.microsoft.com/office/drawing/2014/main" xmlns="" id="{E6B3CACA-3030-43B1-8594-6780D7B76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885" y="4399290"/>
            <a:ext cx="2598702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 fire alarm system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113" name="Text Box 17">
            <a:extLst>
              <a:ext uri="{FF2B5EF4-FFF2-40B4-BE49-F238E27FC236}">
                <a16:creationId xmlns:a16="http://schemas.microsoft.com/office/drawing/2014/main" xmlns="" id="{5BD9667E-26B7-4D0E-92CA-E8BF950A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852" y="6098503"/>
            <a:ext cx="2437792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Fire report procedure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2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5721F3DE-4221-4E29-B952-DCA0627A6426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10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3733" y="1108673"/>
            <a:ext cx="9065690" cy="411931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altLang="zh-CN" sz="2027">
                <a:solidFill>
                  <a:srgbClr val="CC3300"/>
                </a:solidFill>
              </a:rPr>
              <a:t> </a:t>
            </a:r>
            <a:r>
              <a:rPr lang="en-US" altLang="zh-CN" sz="2027">
                <a:solidFill>
                  <a:srgbClr val="FF3300"/>
                </a:solidFill>
              </a:rPr>
              <a:t>1.</a:t>
            </a:r>
            <a:r>
              <a:rPr kumimoji="0" lang="en-US" altLang="zh-TW" sz="2027" b="0">
                <a:solidFill>
                  <a:srgbClr val="FF3300"/>
                </a:solidFill>
              </a:rPr>
              <a:t>Fire prevention and fighting system</a:t>
            </a:r>
          </a:p>
        </p:txBody>
      </p:sp>
      <p:sp>
        <p:nvSpPr>
          <p:cNvPr id="3089" name="Rectangle 17">
            <a:extLst>
              <a:ext uri="{FF2B5EF4-FFF2-40B4-BE49-F238E27FC236}">
                <a16:creationId xmlns:a16="http://schemas.microsoft.com/office/drawing/2014/main" xmlns="" id="{2DA4B261-9A72-46C0-87FC-7CE84ECA3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314" y="1514168"/>
            <a:ext cx="8998108" cy="346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1.3 </a:t>
            </a:r>
            <a:r>
              <a:rPr lang="vi-VN" altLang="zh-TW" sz="1622">
                <a:latin typeface="Arial" charset="0"/>
              </a:rPr>
              <a:t>The </a:t>
            </a:r>
            <a:r>
              <a:rPr lang="en-US" altLang="zh-TW" sz="1622">
                <a:latin typeface="Arial" charset="0"/>
              </a:rPr>
              <a:t> factory full coverage automatic sprinkler system and fire</a:t>
            </a:r>
            <a:r>
              <a:rPr lang="en-US" altLang="zh-CN" sz="1622">
                <a:latin typeface="Arial" charset="0"/>
              </a:rPr>
              <a:t>  </a:t>
            </a:r>
            <a:r>
              <a:rPr lang="en-US" altLang="zh-TW" sz="1622">
                <a:latin typeface="Arial" charset="0"/>
              </a:rPr>
              <a:t>hydrant system</a:t>
            </a:r>
            <a:endParaRPr lang="zh-TW" altLang="en-US" sz="1622">
              <a:latin typeface="Arial" charset="0"/>
              <a:ea typeface="新細明體" pitchFamily="18" charset="-120"/>
            </a:endParaRPr>
          </a:p>
        </p:txBody>
      </p:sp>
      <p:graphicFrame>
        <p:nvGraphicFramePr>
          <p:cNvPr id="14342" name="Object 18"/>
          <p:cNvGraphicFramePr>
            <a:graphicFrameLocks noChangeAspect="1"/>
          </p:cNvGraphicFramePr>
          <p:nvPr/>
        </p:nvGraphicFramePr>
        <p:xfrm>
          <a:off x="6729182" y="4508709"/>
          <a:ext cx="3939086" cy="1512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" name="點陣圖影像" r:id="rId3" imgW="6552381" imgH="5087060" progId="Paint.Picture">
                  <p:embed/>
                </p:oleObj>
              </mc:Choice>
              <mc:Fallback>
                <p:oleObj name="點陣圖影像" r:id="rId3" imgW="6552381" imgH="508706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182" y="4508709"/>
                        <a:ext cx="3939086" cy="15125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19"/>
          <p:cNvGraphicFramePr>
            <a:graphicFrameLocks noChangeAspect="1"/>
          </p:cNvGraphicFramePr>
          <p:nvPr/>
        </p:nvGraphicFramePr>
        <p:xfrm>
          <a:off x="1602578" y="2133672"/>
          <a:ext cx="4099996" cy="1655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1" name="點陣圖影像" r:id="rId5" imgW="6001588" imgH="4514286" progId="Paint.Picture">
                  <p:embed/>
                </p:oleObj>
              </mc:Choice>
              <mc:Fallback>
                <p:oleObj name="點陣圖影像" r:id="rId5" imgW="6001588" imgH="45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2133672"/>
                        <a:ext cx="4099996" cy="1655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20"/>
          <p:cNvGraphicFramePr>
            <a:graphicFrameLocks noChangeAspect="1"/>
          </p:cNvGraphicFramePr>
          <p:nvPr/>
        </p:nvGraphicFramePr>
        <p:xfrm>
          <a:off x="6729182" y="2133672"/>
          <a:ext cx="3935868" cy="1691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2" name="點陣圖影像" r:id="rId7" imgW="4095238" imgH="3952381" progId="Paint.Picture">
                  <p:embed/>
                </p:oleObj>
              </mc:Choice>
              <mc:Fallback>
                <p:oleObj name="點陣圖影像" r:id="rId7" imgW="4095238" imgH="39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182" y="2133672"/>
                        <a:ext cx="3935868" cy="1691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21"/>
          <p:cNvGraphicFramePr>
            <a:graphicFrameLocks noChangeAspect="1"/>
          </p:cNvGraphicFramePr>
          <p:nvPr/>
        </p:nvGraphicFramePr>
        <p:xfrm>
          <a:off x="1602578" y="4508709"/>
          <a:ext cx="4099996" cy="1481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3" name="點陣圖影像" r:id="rId9" imgW="6039693" imgH="4428571" progId="Paint.Picture">
                  <p:embed/>
                </p:oleObj>
              </mc:Choice>
              <mc:Fallback>
                <p:oleObj name="點陣圖影像" r:id="rId9" imgW="6039693" imgH="44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4508709"/>
                        <a:ext cx="4099996" cy="1481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Text Box 22"/>
          <p:cNvSpPr txBox="1">
            <a:spLocks noChangeArrowheads="1"/>
          </p:cNvSpPr>
          <p:nvPr/>
        </p:nvSpPr>
        <p:spPr bwMode="auto">
          <a:xfrm>
            <a:off x="1602578" y="3861850"/>
            <a:ext cx="4099996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1419" b="0">
                <a:solidFill>
                  <a:srgbClr val="FF3300"/>
                </a:solidFill>
                <a:ea typeface="新細明體" panose="02020500000000000000" pitchFamily="18" charset="-120"/>
              </a:rPr>
              <a:t>Spray reserve diesel oil pump: Lose electrical power to switch over automatically</a:t>
            </a:r>
            <a:endParaRPr lang="zh-TW" altLang="en-US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4347" name="Text Box 23"/>
          <p:cNvSpPr txBox="1">
            <a:spLocks noChangeArrowheads="1"/>
          </p:cNvSpPr>
          <p:nvPr/>
        </p:nvSpPr>
        <p:spPr bwMode="auto">
          <a:xfrm>
            <a:off x="7123414" y="3934259"/>
            <a:ext cx="3071778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 b="0">
                <a:solidFill>
                  <a:srgbClr val="FF3300"/>
                </a:solidFill>
              </a:rPr>
              <a:t>Sprinkler systems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3096" name="Text Box 24">
            <a:extLst>
              <a:ext uri="{FF2B5EF4-FFF2-40B4-BE49-F238E27FC236}">
                <a16:creationId xmlns:a16="http://schemas.microsoft.com/office/drawing/2014/main" xmlns="" id="{8726432E-14C6-46D8-94C4-E64AE3F2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270" y="5944029"/>
            <a:ext cx="3863459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TW" sz="1419">
                <a:solidFill>
                  <a:srgbClr val="FF3300"/>
                </a:solidFill>
                <a:latin typeface="Arial" charset="0"/>
                <a:ea typeface="新細明體" pitchFamily="18" charset="-120"/>
              </a:rPr>
              <a:t> main pump system</a:t>
            </a:r>
            <a:r>
              <a:rPr lang="en-US" altLang="zh-CN" sz="1419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SimSun" pitchFamily="2" charset="-122"/>
              </a:rPr>
              <a:t> </a:t>
            </a:r>
            <a:endParaRPr lang="zh-TW" altLang="en-US" sz="1419">
              <a:solidFill>
                <a:srgbClr val="FF33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14349" name="Text Box 25"/>
          <p:cNvSpPr txBox="1">
            <a:spLocks noChangeArrowheads="1"/>
          </p:cNvSpPr>
          <p:nvPr/>
        </p:nvSpPr>
        <p:spPr bwMode="auto">
          <a:xfrm>
            <a:off x="7356733" y="6095285"/>
            <a:ext cx="3074998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 b="0">
                <a:solidFill>
                  <a:srgbClr val="FF3300"/>
                </a:solidFill>
              </a:rPr>
              <a:t>Sprinkler 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7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2EF8CDB6-C570-483D-9BB5-E6CE35C749DC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3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1A1A3AEE-E1AF-4457-854A-D96BF4E362E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4" name="投影片編號版面配置區 2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BC85F807-33B8-42F5-9496-FC9A18C60DBC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11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5" name="Text Box 2"/>
          <p:cNvSpPr txBox="1">
            <a:spLocks noChangeArrowheads="1"/>
          </p:cNvSpPr>
          <p:nvPr/>
        </p:nvSpPr>
        <p:spPr bwMode="auto">
          <a:xfrm>
            <a:off x="1401440" y="1166601"/>
            <a:ext cx="9442221" cy="71444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261938" indent="-261938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TW" sz="1622">
                <a:solidFill>
                  <a:srgbClr val="8B0007"/>
                </a:solidFill>
              </a:rPr>
              <a:t> </a:t>
            </a:r>
            <a:r>
              <a:rPr lang="en-US" altLang="zh-CN" sz="2027">
                <a:solidFill>
                  <a:srgbClr val="FF3300"/>
                </a:solidFill>
              </a:rPr>
              <a:t>2. </a:t>
            </a:r>
            <a:r>
              <a:rPr kumimoji="0" lang="en-US" altLang="zh-TW" sz="2027">
                <a:solidFill>
                  <a:srgbClr val="FF3300"/>
                </a:solidFill>
              </a:rPr>
              <a:t>Fire drill (2 times/year)</a:t>
            </a:r>
            <a:r>
              <a:rPr kumimoji="0" lang="en-US" altLang="zh-TW" sz="2027">
                <a:solidFill>
                  <a:schemeClr val="tx1"/>
                </a:solidFill>
              </a:rPr>
              <a:t>: </a:t>
            </a:r>
            <a:r>
              <a:rPr kumimoji="0" lang="en-US" altLang="zh-TW" sz="1622"/>
              <a:t>Implement semiannual emergency drill to test and improve emergency reporting, fire fighting skill, evacuation activitie</a:t>
            </a:r>
            <a:r>
              <a:rPr kumimoji="0" lang="en-US" altLang="zh-CN" sz="1622"/>
              <a:t>s and First aid.</a:t>
            </a:r>
            <a:endParaRPr lang="en-US" altLang="zh-TW" sz="1622"/>
          </a:p>
        </p:txBody>
      </p:sp>
      <p:pic>
        <p:nvPicPr>
          <p:cNvPr id="1536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40" y="2115972"/>
            <a:ext cx="2914086" cy="19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11" y="4325271"/>
            <a:ext cx="2915696" cy="17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84" y="4325271"/>
            <a:ext cx="3097525" cy="17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11" y="2115972"/>
            <a:ext cx="2854550" cy="19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84" y="2115973"/>
            <a:ext cx="3097525" cy="198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40" y="4325271"/>
            <a:ext cx="2914086" cy="17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9C797D83-BB96-40CB-9897-640B37C4A399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367649" y="1123155"/>
            <a:ext cx="7210394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0000"/>
                </a:solidFill>
              </a:rPr>
              <a:t>3.C</a:t>
            </a:r>
            <a:r>
              <a:rPr kumimoji="0" lang="vi-VN" altLang="zh-TW" sz="2027">
                <a:solidFill>
                  <a:srgbClr val="FF0000"/>
                </a:solidFill>
              </a:rPr>
              <a:t>hemical storage</a:t>
            </a:r>
            <a:r>
              <a:rPr kumimoji="0" lang="en-US" altLang="zh-TW" sz="2027">
                <a:solidFill>
                  <a:srgbClr val="FF0000"/>
                </a:solidFill>
              </a:rPr>
              <a:t>&amp; Using</a:t>
            </a:r>
            <a:r>
              <a:rPr kumimoji="0" lang="vi-VN" altLang="zh-TW" sz="2027">
                <a:solidFill>
                  <a:srgbClr val="FF0000"/>
                </a:solidFill>
              </a:rPr>
              <a:t>:</a:t>
            </a:r>
            <a:endParaRPr kumimoji="0" lang="en-US" altLang="zh-TW" sz="2027">
              <a:solidFill>
                <a:srgbClr val="FF0000"/>
              </a:solidFill>
            </a:endParaRPr>
          </a:p>
        </p:txBody>
      </p:sp>
      <p:sp>
        <p:nvSpPr>
          <p:cNvPr id="6157" name="Rectangle 13">
            <a:extLst>
              <a:ext uri="{FF2B5EF4-FFF2-40B4-BE49-F238E27FC236}">
                <a16:creationId xmlns:a16="http://schemas.microsoft.com/office/drawing/2014/main" xmlns="" id="{FB8225C5-7698-4C7B-A860-94BD59F05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8" y="1602669"/>
            <a:ext cx="5747305" cy="726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VOCs alarm system is fixed </a:t>
            </a:r>
            <a:r>
              <a:rPr lang="vi-VN" altLang="zh-CN" sz="1622">
                <a:latin typeface="Arial" charset="0"/>
              </a:rPr>
              <a:t>in special area</a:t>
            </a:r>
            <a:r>
              <a:rPr lang="en-US" altLang="zh-CN" sz="1622">
                <a:latin typeface="Arial" charset="0"/>
              </a:rPr>
              <a:t>,such </a:t>
            </a:r>
            <a:r>
              <a:rPr lang="vi-VN" altLang="zh-CN" sz="1622">
                <a:latin typeface="Arial" charset="0"/>
              </a:rPr>
              <a:t>as: </a:t>
            </a:r>
            <a:endParaRPr lang="en-US" altLang="zh-CN" sz="1622">
              <a:latin typeface="Arial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vi-VN" altLang="zh-CN" sz="1622">
                <a:latin typeface="Arial" charset="0"/>
              </a:rPr>
              <a:t>chemical storage, mould cleaning room, solder machine, ....</a:t>
            </a:r>
            <a:endParaRPr lang="en-US" altLang="zh-TW" sz="1622">
              <a:latin typeface="Arial" charset="0"/>
            </a:endParaRPr>
          </a:p>
        </p:txBody>
      </p:sp>
      <p:graphicFrame>
        <p:nvGraphicFramePr>
          <p:cNvPr id="16390" name="Object 14"/>
          <p:cNvGraphicFramePr>
            <a:graphicFrameLocks noChangeAspect="1"/>
          </p:cNvGraphicFramePr>
          <p:nvPr/>
        </p:nvGraphicFramePr>
        <p:xfrm>
          <a:off x="4756421" y="4796740"/>
          <a:ext cx="2838459" cy="16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" name="點陣圖影像" r:id="rId3" imgW="6039693" imgH="4495238" progId="Paint.Picture">
                  <p:embed/>
                </p:oleObj>
              </mc:Choice>
              <mc:Fallback>
                <p:oleObj name="點陣圖影像" r:id="rId3" imgW="6039693" imgH="44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421" y="4796740"/>
                        <a:ext cx="2838459" cy="16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15"/>
          <p:cNvGraphicFramePr>
            <a:graphicFrameLocks noChangeAspect="1"/>
          </p:cNvGraphicFramePr>
          <p:nvPr/>
        </p:nvGraphicFramePr>
        <p:xfrm>
          <a:off x="1602578" y="2577785"/>
          <a:ext cx="2836850" cy="164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" name="點陣圖影像" r:id="rId5" imgW="6039693" imgH="4525007" progId="Paint.Picture">
                  <p:embed/>
                </p:oleObj>
              </mc:Choice>
              <mc:Fallback>
                <p:oleObj name="點陣圖影像" r:id="rId5" imgW="6039693" imgH="452500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2577785"/>
                        <a:ext cx="2836850" cy="1642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2" name="Picture 1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51" y="4796739"/>
            <a:ext cx="2912478" cy="166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93" name="Object 17"/>
          <p:cNvGraphicFramePr>
            <a:graphicFrameLocks noChangeAspect="1"/>
          </p:cNvGraphicFramePr>
          <p:nvPr/>
        </p:nvGraphicFramePr>
        <p:xfrm>
          <a:off x="7924747" y="4796740"/>
          <a:ext cx="2838459" cy="16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4" name="點陣圖影像" r:id="rId8" imgW="6020640" imgH="4495238" progId="Paint.Picture">
                  <p:embed/>
                </p:oleObj>
              </mc:Choice>
              <mc:Fallback>
                <p:oleObj name="點陣圖影像" r:id="rId8" imgW="6020640" imgH="44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747" y="4796740"/>
                        <a:ext cx="2838459" cy="16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8"/>
          <p:cNvGraphicFramePr>
            <a:graphicFrameLocks noChangeAspect="1"/>
          </p:cNvGraphicFramePr>
          <p:nvPr/>
        </p:nvGraphicFramePr>
        <p:xfrm>
          <a:off x="7973020" y="2577785"/>
          <a:ext cx="2790186" cy="164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5" name="點陣圖影像" r:id="rId10" imgW="6001588" imgH="4476190" progId="Paint.Picture">
                  <p:embed/>
                </p:oleObj>
              </mc:Choice>
              <mc:Fallback>
                <p:oleObj name="點陣圖影像" r:id="rId10" imgW="6001588" imgH="44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3020" y="2577785"/>
                        <a:ext cx="2790186" cy="1642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9"/>
          <p:cNvGraphicFramePr>
            <a:graphicFrameLocks noChangeAspect="1"/>
          </p:cNvGraphicFramePr>
          <p:nvPr/>
        </p:nvGraphicFramePr>
        <p:xfrm>
          <a:off x="4756421" y="2577785"/>
          <a:ext cx="2838459" cy="1646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6" name="點陣圖影像" r:id="rId12" imgW="6009524" imgH="4466667" progId="Paint.Picture">
                  <p:embed/>
                </p:oleObj>
              </mc:Choice>
              <mc:Fallback>
                <p:oleObj name="點陣圖影像" r:id="rId12" imgW="6009524" imgH="44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421" y="2577785"/>
                        <a:ext cx="2838459" cy="1646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Text Box 20"/>
          <p:cNvSpPr txBox="1">
            <a:spLocks noChangeArrowheads="1"/>
          </p:cNvSpPr>
          <p:nvPr/>
        </p:nvSpPr>
        <p:spPr bwMode="auto">
          <a:xfrm>
            <a:off x="4914113" y="4223899"/>
            <a:ext cx="236377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Wave solder </a:t>
            </a:r>
            <a:r>
              <a:rPr kumimoji="0" lang="vi-VN" altLang="zh-TW" sz="1419" b="0">
                <a:solidFill>
                  <a:srgbClr val="FF3300"/>
                </a:solidFill>
                <a:ea typeface="新細明體" panose="02020500000000000000" pitchFamily="18" charset="-120"/>
              </a:rPr>
              <a:t>Warning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6397" name="Text Box 21"/>
          <p:cNvSpPr txBox="1">
            <a:spLocks noChangeArrowheads="1"/>
          </p:cNvSpPr>
          <p:nvPr/>
        </p:nvSpPr>
        <p:spPr bwMode="auto">
          <a:xfrm>
            <a:off x="4914113" y="6462161"/>
            <a:ext cx="2680767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Eyes washing device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7989111" y="4220680"/>
            <a:ext cx="2679157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Wave solder Emergency            shut down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:a16="http://schemas.microsoft.com/office/drawing/2014/main" xmlns="" id="{FED65E6B-2D16-4962-B38F-E25C28E22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264" y="4223898"/>
            <a:ext cx="2016206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VOC alarm system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6168" name="Text Box 24">
            <a:extLst>
              <a:ext uri="{FF2B5EF4-FFF2-40B4-BE49-F238E27FC236}">
                <a16:creationId xmlns:a16="http://schemas.microsoft.com/office/drawing/2014/main" xmlns="" id="{0F7C3DB9-7F6F-430B-9349-270B8969E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264" y="6462161"/>
            <a:ext cx="1810241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VOC detector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8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303B335B-F51F-4057-A562-B86F445742B4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367649" y="1123155"/>
            <a:ext cx="3926213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4.Safety skill training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xmlns="" id="{6930F659-6722-4C9D-BA43-D4CF9BCA0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8452622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4.1 fire prevention and fighting ,</a:t>
            </a:r>
            <a:r>
              <a:rPr lang="vi-VN" altLang="zh-CN" sz="1622">
                <a:latin typeface="Arial" charset="0"/>
              </a:rPr>
              <a:t>first- aid</a:t>
            </a:r>
            <a:r>
              <a:rPr lang="en-US" altLang="zh-CN" sz="1622">
                <a:latin typeface="Arial" charset="0"/>
              </a:rPr>
              <a:t>, industrial safety and hygiene, </a:t>
            </a:r>
          </a:p>
          <a:p>
            <a:pPr>
              <a:defRPr/>
            </a:pPr>
            <a:r>
              <a:rPr lang="en-US" altLang="zh-CN" sz="1622">
                <a:latin typeface="Arial" charset="0"/>
              </a:rPr>
              <a:t>supervise to execute work…</a:t>
            </a:r>
            <a:r>
              <a:rPr lang="vi-VN" altLang="zh-CN" sz="1622">
                <a:latin typeface="Arial" charset="0"/>
              </a:rPr>
              <a:t> </a:t>
            </a:r>
            <a:r>
              <a:rPr lang="en-US" altLang="zh-CN" sz="1622">
                <a:latin typeface="Arial" charset="0"/>
              </a:rPr>
              <a:t>yearly is carried out.</a:t>
            </a:r>
            <a:endParaRPr lang="en-US" altLang="zh-TW" sz="1622">
              <a:latin typeface="Arial" charset="0"/>
            </a:endParaRPr>
          </a:p>
        </p:txBody>
      </p:sp>
      <p:pic>
        <p:nvPicPr>
          <p:cNvPr id="1741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24" y="4597210"/>
            <a:ext cx="3976095" cy="17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33" y="4622956"/>
            <a:ext cx="3776566" cy="165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20"/>
          <p:cNvSpPr txBox="1">
            <a:spLocks noChangeArrowheads="1"/>
          </p:cNvSpPr>
          <p:nvPr/>
        </p:nvSpPr>
        <p:spPr bwMode="auto">
          <a:xfrm>
            <a:off x="6315643" y="6322170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>
                <a:solidFill>
                  <a:srgbClr val="FF0000"/>
                </a:solidFill>
              </a:rPr>
              <a:t>First- aid training</a:t>
            </a:r>
            <a:r>
              <a:rPr kumimoji="0" lang="en-US" altLang="zh-TW" sz="1419">
                <a:solidFill>
                  <a:srgbClr val="FF0000"/>
                </a:solidFill>
              </a:rPr>
              <a:t>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7417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15" y="2193209"/>
            <a:ext cx="3922995" cy="211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24" y="2188382"/>
            <a:ext cx="3976095" cy="207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Text Box 23"/>
          <p:cNvSpPr txBox="1">
            <a:spLocks noChangeArrowheads="1"/>
          </p:cNvSpPr>
          <p:nvPr/>
        </p:nvSpPr>
        <p:spPr bwMode="auto">
          <a:xfrm>
            <a:off x="1716825" y="6275505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ERO  Fire fighting skill training</a:t>
            </a:r>
          </a:p>
        </p:txBody>
      </p:sp>
      <p:sp>
        <p:nvSpPr>
          <p:cNvPr id="17420" name="Text Box 24"/>
          <p:cNvSpPr txBox="1">
            <a:spLocks noChangeArrowheads="1"/>
          </p:cNvSpPr>
          <p:nvPr/>
        </p:nvSpPr>
        <p:spPr bwMode="auto">
          <a:xfrm>
            <a:off x="6315643" y="4231944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</a:rPr>
              <a:t>Safety and hygiene traning (internal_) 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7421" name="Text Box 25"/>
          <p:cNvSpPr txBox="1">
            <a:spLocks noChangeArrowheads="1"/>
          </p:cNvSpPr>
          <p:nvPr/>
        </p:nvSpPr>
        <p:spPr bwMode="auto">
          <a:xfrm>
            <a:off x="1644415" y="4204589"/>
            <a:ext cx="3783003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TW" altLang="en-US" sz="1419">
                <a:solidFill>
                  <a:srgbClr val="FF0000"/>
                </a:solidFill>
              </a:rPr>
              <a:t> </a:t>
            </a:r>
            <a:r>
              <a:rPr kumimoji="0" lang="en-US" altLang="zh-TW" sz="1419">
                <a:solidFill>
                  <a:srgbClr val="FF0000"/>
                </a:solidFill>
              </a:rPr>
              <a:t>Chemical safety training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5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EA48EBC7-F4B9-4166-B42B-971F34F46EDF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xmlns="" id="{87B747E1-8DD0-406A-A0D0-330661BA4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8" y="1565659"/>
            <a:ext cx="8888689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4.2 chemical, radiation, forklift operator need to get the certification from government training department.  </a:t>
            </a:r>
            <a:endParaRPr lang="zh-TW" altLang="en-US" sz="1622">
              <a:latin typeface="Arial" charset="0"/>
            </a:endParaRPr>
          </a:p>
        </p:txBody>
      </p:sp>
      <p:pic>
        <p:nvPicPr>
          <p:cNvPr id="18437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090" y="2188382"/>
            <a:ext cx="4256080" cy="306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17"/>
          <p:cNvSpPr txBox="1">
            <a:spLocks noChangeArrowheads="1"/>
          </p:cNvSpPr>
          <p:nvPr/>
        </p:nvSpPr>
        <p:spPr bwMode="auto">
          <a:xfrm>
            <a:off x="1789234" y="5456471"/>
            <a:ext cx="3783003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Chemical</a:t>
            </a: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 Certificate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1367649" y="1123155"/>
            <a:ext cx="3926213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4.Safety skill training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pic>
        <p:nvPicPr>
          <p:cNvPr id="18440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39" y="2154591"/>
            <a:ext cx="2840068" cy="39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 Box 23"/>
          <p:cNvSpPr txBox="1">
            <a:spLocks noChangeArrowheads="1"/>
          </p:cNvSpPr>
          <p:nvPr/>
        </p:nvSpPr>
        <p:spPr bwMode="auto">
          <a:xfrm>
            <a:off x="6108069" y="6129077"/>
            <a:ext cx="3783003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First aid</a:t>
            </a: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 Certificate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8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A64291D4-301A-41FF-BAE9-EAB57DAE150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xmlns="" id="{2A9E3ADF-AE9B-459D-9280-2601130C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9035118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5.1  All occupational position, such as X-Ray, Chemical operators have 2tims physical examination per year for according the local law</a:t>
            </a:r>
            <a:endParaRPr lang="en-US" altLang="zh-TW" sz="1622">
              <a:latin typeface="Arial" charset="0"/>
            </a:endParaRPr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67648" y="1123155"/>
            <a:ext cx="5530490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5. Occupational </a:t>
            </a:r>
            <a:r>
              <a:rPr kumimoji="0" lang="en-US" altLang="zh-TW" sz="2027">
                <a:solidFill>
                  <a:srgbClr val="FF3300"/>
                </a:solidFill>
              </a:rPr>
              <a:t>physical examination</a:t>
            </a:r>
            <a:endParaRPr kumimoji="0" lang="zh-TW" altLang="en-US" sz="2027">
              <a:solidFill>
                <a:srgbClr val="FF3300"/>
              </a:solidFill>
            </a:endParaRPr>
          </a:p>
        </p:txBody>
      </p:sp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24" y="2407220"/>
            <a:ext cx="4964084" cy="37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43" y="2239873"/>
            <a:ext cx="4352625" cy="403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10A85CB2-2F82-4E19-85AC-B6B03267D8F5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xmlns="" id="{418F26AA-3F50-4AA3-90CD-24B397877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8983627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 dirty="0">
                <a:latin typeface="Arial" charset="0"/>
              </a:rPr>
              <a:t>6.1  Arranged yearly third party to monitor and ensure workshop hygiene met the require standard</a:t>
            </a:r>
            <a:r>
              <a:rPr lang="en-US" altLang="ja-JP" sz="1622" dirty="0">
                <a:latin typeface="Arial" charset="0"/>
              </a:rPr>
              <a:t>s</a:t>
            </a:r>
            <a:r>
              <a:rPr lang="en-US" altLang="zh-CN" sz="1622" dirty="0">
                <a:latin typeface="Arial" charset="0"/>
              </a:rPr>
              <a:t>.</a:t>
            </a:r>
            <a:endParaRPr lang="en-US" altLang="zh-TW" sz="1622" dirty="0">
              <a:latin typeface="Arial" charset="0"/>
            </a:endParaRP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657520" y="6188614"/>
            <a:ext cx="3783003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The result of measurement in 2013 of FuHong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1367649" y="1123155"/>
            <a:ext cx="6114594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6.working condition monitoring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xmlns="" id="{3EA10E3A-8B8B-4C59-B98F-08425E0EB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2154591"/>
            <a:ext cx="9472794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6.2.The items measurement include: humidity, wind speed, noisy, dust, waste water, land, noxious gas ( CO, SO2,NO2,H2S).</a:t>
            </a:r>
            <a:endParaRPr lang="zh-TW" altLang="en-US" sz="1622">
              <a:latin typeface="Arial" charset="0"/>
            </a:endParaRPr>
          </a:p>
        </p:txBody>
      </p:sp>
      <p:pic>
        <p:nvPicPr>
          <p:cNvPr id="2048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537" y="2717778"/>
            <a:ext cx="3021897" cy="36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45" y="2717778"/>
            <a:ext cx="4276998" cy="313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6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078C3AF5-C4EA-4A3E-BDEF-35C973BEA453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7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34FD817-6B29-423C-8352-620EFC0A196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8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1422234A-1102-4C43-AAF5-E503153225CB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17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681424" y="1324294"/>
            <a:ext cx="9223382" cy="34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en-US" altLang="zh-CN" sz="1622"/>
              <a:t>1.  VN Government had granted the permit of environmental and discharging </a:t>
            </a:r>
            <a:endParaRPr kumimoji="0" lang="en-US" altLang="zh-CN" sz="1622" b="0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1753584" y="926844"/>
            <a:ext cx="3345826" cy="4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CN" sz="1824">
                <a:solidFill>
                  <a:srgbClr val="FF3300"/>
                </a:solidFill>
              </a:rPr>
              <a:t>1.</a:t>
            </a:r>
            <a:r>
              <a:rPr lang="en-US" altLang="zh-TW" sz="1824">
                <a:solidFill>
                  <a:srgbClr val="FF3300"/>
                </a:solidFill>
              </a:rPr>
              <a:t> </a:t>
            </a:r>
            <a:r>
              <a:rPr kumimoji="0" lang="en-US" altLang="zh-CN" sz="2027">
                <a:solidFill>
                  <a:srgbClr val="FF3300"/>
                </a:solidFill>
              </a:rPr>
              <a:t>Environmental permit</a:t>
            </a:r>
          </a:p>
        </p:txBody>
      </p:sp>
      <p:pic>
        <p:nvPicPr>
          <p:cNvPr id="2151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815" y="1969543"/>
            <a:ext cx="4143443" cy="321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86" y="4463654"/>
            <a:ext cx="4325271" cy="193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81" y="1969543"/>
            <a:ext cx="4133787" cy="415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1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0AEF47A4-8D28-4580-AB9F-5FF2C4E1C9AF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1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D8703A8-896F-4B5B-A5BB-2E1ABA913188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2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C23A9492-0DA0-4EA4-A0AE-30F8C5E8D615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18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2765310" y="6092067"/>
            <a:ext cx="209796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Aft>
                <a:spcPct val="50000"/>
              </a:spcAft>
              <a:buFont typeface="Wingdings" panose="05000000000000000000" pitchFamily="2" charset="2"/>
              <a:buNone/>
            </a:pPr>
            <a:r>
              <a:rPr lang="en-US" altLang="zh-CN" sz="1419" b="0">
                <a:solidFill>
                  <a:srgbClr val="FF3300"/>
                </a:solidFill>
              </a:rPr>
              <a:t>Result of analysis of air</a:t>
            </a:r>
            <a:endParaRPr kumimoji="0" lang="en-US" altLang="zh-TW" sz="1419" b="0">
              <a:solidFill>
                <a:srgbClr val="FF3300"/>
              </a:solidFill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681424" y="1324294"/>
            <a:ext cx="9223382" cy="72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kumimoji="0" lang="en-US" altLang="zh-TW" sz="1622"/>
              <a:t>Survey by l</a:t>
            </a:r>
            <a:r>
              <a:rPr kumimoji="0" lang="en-US" altLang="zh-CN" sz="1622"/>
              <a:t>ocal government Environment Department : Twice/year</a:t>
            </a:r>
            <a:endParaRPr kumimoji="0" lang="zh-CN" altLang="en-US" sz="1622" b="0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kumimoji="0" lang="en-US" altLang="zh-CN" sz="1622"/>
              <a:t>Compliant  to Vietnamese  government regulation/standards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475741" y="926844"/>
            <a:ext cx="3901513" cy="4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CN" sz="1824">
                <a:solidFill>
                  <a:srgbClr val="FF3300"/>
                </a:solidFill>
              </a:rPr>
              <a:t>2.</a:t>
            </a:r>
            <a:r>
              <a:rPr lang="en-US" altLang="zh-TW" sz="1824">
                <a:solidFill>
                  <a:srgbClr val="FF3300"/>
                </a:solidFill>
              </a:rPr>
              <a:t> </a:t>
            </a:r>
            <a:r>
              <a:rPr kumimoji="0" lang="en-US" altLang="zh-CN" sz="2027">
                <a:solidFill>
                  <a:srgbClr val="FF3300"/>
                </a:solidFill>
              </a:rPr>
              <a:t>Environmental Monitoring</a:t>
            </a:r>
          </a:p>
        </p:txBody>
      </p:sp>
      <p:pic>
        <p:nvPicPr>
          <p:cNvPr id="2253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25" y="2037126"/>
            <a:ext cx="3963223" cy="39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25" y="2112754"/>
            <a:ext cx="4054941" cy="372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Rectangle 2"/>
          <p:cNvSpPr>
            <a:spLocks noChangeArrowheads="1"/>
          </p:cNvSpPr>
          <p:nvPr/>
        </p:nvSpPr>
        <p:spPr bwMode="auto">
          <a:xfrm>
            <a:off x="6934740" y="5937593"/>
            <a:ext cx="2879502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Aft>
                <a:spcPct val="50000"/>
              </a:spcAft>
              <a:buFont typeface="Wingdings" panose="05000000000000000000" pitchFamily="2" charset="2"/>
              <a:buNone/>
            </a:pPr>
            <a:r>
              <a:rPr lang="en-US" altLang="zh-CN" sz="1419" b="0">
                <a:solidFill>
                  <a:srgbClr val="FF3300"/>
                </a:solidFill>
              </a:rPr>
              <a:t>Result of analysis of waste water</a:t>
            </a:r>
            <a:endParaRPr lang="en-US" altLang="zh-TW" sz="1419" b="0">
              <a:solidFill>
                <a:srgbClr val="FF3300"/>
              </a:solidFill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FB112756-8011-46EB-86EA-D682F92B15AA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xmlns="" id="{A7E6C4D9-F57D-4CEC-AEF2-14D573261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52355"/>
            <a:ext cx="3285057" cy="378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1824">
                <a:solidFill>
                  <a:srgbClr val="FF3300"/>
                </a:solidFill>
                <a:latin typeface="Arial" charset="0"/>
              </a:rPr>
              <a:t>4. General Waste treatment</a:t>
            </a:r>
            <a:endParaRPr lang="en-US" altLang="zh-TW" sz="1824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355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6" y="2830415"/>
            <a:ext cx="2679158" cy="212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1351558" y="5020404"/>
            <a:ext cx="2759613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Production waste are classified to chest for “3R”</a:t>
            </a:r>
            <a:endParaRPr kumimoji="0" lang="zh-TW" altLang="en-US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2165765" y="1375505"/>
            <a:ext cx="8237002" cy="90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63538" indent="-363538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kumimoji="0" lang="en-US" altLang="zh-TW" sz="1622"/>
              <a:t>Living wastes and production wastes meets the principle of </a:t>
            </a:r>
            <a:r>
              <a:rPr kumimoji="0" lang="en-US" altLang="zh-TW" sz="1622">
                <a:solidFill>
                  <a:srgbClr val="FF3300"/>
                </a:solidFill>
              </a:rPr>
              <a:t>reduce</a:t>
            </a:r>
            <a:r>
              <a:rPr kumimoji="0" lang="en-US" altLang="zh-TW" sz="1622"/>
              <a:t>, </a:t>
            </a:r>
            <a:r>
              <a:rPr kumimoji="0" lang="en-US" altLang="zh-TW" sz="1622">
                <a:solidFill>
                  <a:srgbClr val="FF3300"/>
                </a:solidFill>
              </a:rPr>
              <a:t>reuse</a:t>
            </a:r>
            <a:r>
              <a:rPr kumimoji="0" lang="en-US" altLang="zh-TW" sz="1622"/>
              <a:t> and </a:t>
            </a:r>
            <a:r>
              <a:rPr kumimoji="0" lang="en-US" altLang="zh-TW" sz="1622">
                <a:solidFill>
                  <a:srgbClr val="FF3300"/>
                </a:solidFill>
              </a:rPr>
              <a:t>recycle</a:t>
            </a:r>
            <a:r>
              <a:rPr kumimoji="0" lang="en-US" altLang="zh-TW" sz="1622"/>
              <a:t> (e.g. reuse cartons and reel trays, etc.)</a:t>
            </a:r>
          </a:p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endParaRPr kumimoji="0" lang="en-US" altLang="zh-TW" sz="1622"/>
          </a:p>
        </p:txBody>
      </p:sp>
      <p:sp>
        <p:nvSpPr>
          <p:cNvPr id="23560" name="Text Box 21"/>
          <p:cNvSpPr txBox="1">
            <a:spLocks noChangeArrowheads="1"/>
          </p:cNvSpPr>
          <p:nvPr/>
        </p:nvSpPr>
        <p:spPr bwMode="auto">
          <a:xfrm>
            <a:off x="4272082" y="6244932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>
                <a:solidFill>
                  <a:srgbClr val="FF0000"/>
                </a:solidFill>
                <a:ea typeface="新細明體" panose="02020500000000000000" pitchFamily="18" charset="-120"/>
              </a:rPr>
              <a:t>Living waste collection tank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3561" name="Object 22"/>
          <p:cNvGraphicFramePr>
            <a:graphicFrameLocks noChangeAspect="1"/>
          </p:cNvGraphicFramePr>
          <p:nvPr/>
        </p:nvGraphicFramePr>
        <p:xfrm>
          <a:off x="4198063" y="4154707"/>
          <a:ext cx="3084651" cy="212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" name="點陣圖影像" r:id="rId4" imgW="10828571" imgH="7333333" progId="Paint.Picture">
                  <p:embed/>
                </p:oleObj>
              </mc:Choice>
              <mc:Fallback>
                <p:oleObj name="點陣圖影像" r:id="rId4" imgW="10828571" imgH="733333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8063" y="4154707"/>
                        <a:ext cx="3084651" cy="21224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2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652" y="2067699"/>
            <a:ext cx="3160280" cy="209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 Box 24"/>
          <p:cNvSpPr txBox="1">
            <a:spLocks noChangeArrowheads="1"/>
          </p:cNvSpPr>
          <p:nvPr/>
        </p:nvSpPr>
        <p:spPr bwMode="auto">
          <a:xfrm>
            <a:off x="4272082" y="4069424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>
                <a:solidFill>
                  <a:srgbClr val="FF3300"/>
                </a:solidFill>
                <a:ea typeface="新細明體" panose="02020500000000000000" pitchFamily="18" charset="-120"/>
              </a:rPr>
              <a:t>Living waste classify for “3R”</a:t>
            </a:r>
            <a:endParaRPr kumimoji="0" lang="en-US" altLang="zh-TW" sz="1419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23564" name="Text Box 26"/>
          <p:cNvSpPr txBox="1">
            <a:spLocks noChangeArrowheads="1"/>
          </p:cNvSpPr>
          <p:nvPr/>
        </p:nvSpPr>
        <p:spPr bwMode="auto">
          <a:xfrm>
            <a:off x="7775100" y="5618990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Living waste treatment record</a:t>
            </a:r>
          </a:p>
        </p:txBody>
      </p:sp>
      <p:pic>
        <p:nvPicPr>
          <p:cNvPr id="23565" name="Picture 2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243" y="2749959"/>
            <a:ext cx="3422564" cy="286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6D2FD2C-8F92-41C5-9926-CC62B8E11CC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2021/2/24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xmlns="" id="{37338C14-115F-4059-9B32-079874EE1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52355"/>
            <a:ext cx="3587272" cy="378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1824" dirty="0">
                <a:solidFill>
                  <a:srgbClr val="FF3300"/>
                </a:solidFill>
                <a:latin typeface="Arial" charset="0"/>
              </a:rPr>
              <a:t>4. </a:t>
            </a:r>
            <a:r>
              <a:rPr lang="en-US" altLang="zh-TW" sz="1824" dirty="0">
                <a:solidFill>
                  <a:srgbClr val="FF3300"/>
                </a:solidFill>
                <a:latin typeface="Arial" charset="0"/>
              </a:rPr>
              <a:t>Hazardous </a:t>
            </a:r>
            <a:r>
              <a:rPr lang="en-US" altLang="zh-CN" sz="1824" dirty="0">
                <a:solidFill>
                  <a:srgbClr val="FF3300"/>
                </a:solidFill>
                <a:latin typeface="Arial" charset="0"/>
              </a:rPr>
              <a:t>Waste treatment</a:t>
            </a:r>
            <a:endParaRPr lang="en-US" altLang="zh-TW" sz="1824" dirty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11" y="2986497"/>
            <a:ext cx="2997761" cy="257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4754813" y="5871621"/>
            <a:ext cx="275800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hazardous waste classify chest for transfer</a:t>
            </a: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7847510" y="5870011"/>
            <a:ext cx="2915696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1419" b="0">
                <a:solidFill>
                  <a:srgbClr val="FF3300"/>
                </a:solidFill>
              </a:rPr>
              <a:t>Hazardous waste transfer</a:t>
            </a:r>
            <a:r>
              <a:rPr lang="en-US" altLang="zh-CN" sz="1419" b="0">
                <a:solidFill>
                  <a:srgbClr val="FF3300"/>
                </a:solidFill>
              </a:rPr>
              <a:t> invoice</a:t>
            </a:r>
            <a:endParaRPr lang="en-US" altLang="zh-TW" sz="1419" b="0">
              <a:solidFill>
                <a:srgbClr val="FF3300"/>
              </a:solidFill>
            </a:endParaRPr>
          </a:p>
        </p:txBody>
      </p:sp>
      <p:pic>
        <p:nvPicPr>
          <p:cNvPr id="2458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72" y="2019427"/>
            <a:ext cx="2915696" cy="36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1581660" y="1671342"/>
            <a:ext cx="5931156" cy="59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63538" indent="-363538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kumimoji="0" lang="en-US" altLang="zh-TW" sz="1622"/>
              <a:t> Hazardous substances are strictly controlled to ensure safe storage, transfer, use and disposal</a:t>
            </a:r>
          </a:p>
        </p:txBody>
      </p:sp>
      <p:pic>
        <p:nvPicPr>
          <p:cNvPr id="2458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60" y="2986497"/>
            <a:ext cx="2933396" cy="258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3"/>
          <p:cNvSpPr txBox="1">
            <a:spLocks noChangeArrowheads="1"/>
          </p:cNvSpPr>
          <p:nvPr/>
        </p:nvSpPr>
        <p:spPr bwMode="auto">
          <a:xfrm>
            <a:off x="1644415" y="5765420"/>
            <a:ext cx="275800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hazardous waste collection tank in workshop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Grp="1" noChangeArrowheads="1"/>
          </p:cNvSpPr>
          <p:nvPr/>
        </p:nvSpPr>
        <p:spPr bwMode="auto">
          <a:xfrm>
            <a:off x="1581660" y="6172523"/>
            <a:ext cx="300097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xmlns="" id="{9522F03A-D9F8-4A7E-ACF6-CE2066186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76491"/>
            <a:ext cx="3326327" cy="40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2027">
                <a:solidFill>
                  <a:srgbClr val="FF3300"/>
                </a:solidFill>
                <a:latin typeface="Arial" charset="0"/>
              </a:rPr>
              <a:t>5. Waste water treatment</a:t>
            </a:r>
            <a:endParaRPr lang="en-US" altLang="zh-TW" sz="2027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560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9" y="1750705"/>
            <a:ext cx="3306709" cy="207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901" y="4159534"/>
            <a:ext cx="3232689" cy="209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85" y="1478768"/>
            <a:ext cx="3232690" cy="234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15"/>
          <p:cNvSpPr txBox="1">
            <a:spLocks noChangeArrowheads="1"/>
          </p:cNvSpPr>
          <p:nvPr/>
        </p:nvSpPr>
        <p:spPr bwMode="auto">
          <a:xfrm>
            <a:off x="4943078" y="1457849"/>
            <a:ext cx="1882651" cy="246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en-US" altLang="zh-CN" sz="2027" b="0">
                <a:solidFill>
                  <a:srgbClr val="FF0000"/>
                </a:solidFill>
                <a:latin typeface="Times" panose="02020603050405020304" pitchFamily="18" charset="0"/>
                <a:ea typeface="宋体" panose="02010600030101010101" pitchFamily="2" charset="-122"/>
              </a:rPr>
              <a:t>The factory has no industrial waste water. </a:t>
            </a:r>
          </a:p>
          <a:p>
            <a:pPr>
              <a:spcBef>
                <a:spcPct val="50000"/>
              </a:spcBef>
            </a:pPr>
            <a:r>
              <a:rPr kumimoji="0" lang="en-US" altLang="zh-CN" sz="2027" b="0">
                <a:solidFill>
                  <a:srgbClr val="009242"/>
                </a:solidFill>
                <a:latin typeface="Times" panose="02020603050405020304" pitchFamily="18" charset="0"/>
                <a:ea typeface="宋体" panose="02010600030101010101" pitchFamily="2" charset="-122"/>
              </a:rPr>
              <a:t>After treatment the waste water will re- use for toilets</a:t>
            </a:r>
            <a:endParaRPr kumimoji="0" lang="en-US" altLang="zh-TW" sz="2027" b="0">
              <a:solidFill>
                <a:srgbClr val="009242"/>
              </a:solidFill>
              <a:latin typeface="Times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4049" name="Text Box 17">
            <a:extLst>
              <a:ext uri="{FF2B5EF4-FFF2-40B4-BE49-F238E27FC236}">
                <a16:creationId xmlns:a16="http://schemas.microsoft.com/office/drawing/2014/main" xmlns="" id="{B75E3F18-7C56-4597-923C-2786492E2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649" y="3823231"/>
            <a:ext cx="3486928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1419" dirty="0">
                <a:solidFill>
                  <a:srgbClr val="FF3300"/>
                </a:solidFill>
                <a:latin typeface="Arial" charset="0"/>
              </a:rPr>
              <a:t> Waste water treatment station</a:t>
            </a:r>
          </a:p>
        </p:txBody>
      </p:sp>
      <p:sp>
        <p:nvSpPr>
          <p:cNvPr id="44052" name="Text Box 20">
            <a:extLst>
              <a:ext uri="{FF2B5EF4-FFF2-40B4-BE49-F238E27FC236}">
                <a16:creationId xmlns:a16="http://schemas.microsoft.com/office/drawing/2014/main" xmlns="" id="{21B16157-2D10-4E3D-A36B-DCCDCB30F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100" y="3776567"/>
            <a:ext cx="2288145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Biology tank discharge </a:t>
            </a:r>
            <a:endParaRPr lang="zh-TW" altLang="en-US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4054" name="Text Box 22">
            <a:extLst>
              <a:ext uri="{FF2B5EF4-FFF2-40B4-BE49-F238E27FC236}">
                <a16:creationId xmlns:a16="http://schemas.microsoft.com/office/drawing/2014/main" xmlns="" id="{B85CF59E-9DC1-4F15-B4F5-9E1324291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588" y="6275505"/>
            <a:ext cx="2288145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Discharge tank</a:t>
            </a:r>
            <a:endParaRPr lang="zh-TW" altLang="en-US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8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39588" y="2698469"/>
            <a:ext cx="8948225" cy="2016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3525" indent="-263525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kumimoji="0" lang="en-US" altLang="zh-CN" sz="1622" b="0">
                <a:solidFill>
                  <a:schemeClr val="tx1"/>
                </a:solidFill>
              </a:rPr>
              <a:t>Foxconn has conduct </a:t>
            </a:r>
            <a:r>
              <a:rPr kumimoji="0" lang="en-US" altLang="zh-CN" sz="1622" b="0"/>
              <a:t>Carbon Disclosure Project</a:t>
            </a:r>
            <a:r>
              <a:rPr kumimoji="0" lang="en-US" altLang="zh-CN" sz="1622" b="0">
                <a:solidFill>
                  <a:schemeClr val="tx1"/>
                </a:solidFill>
              </a:rPr>
              <a:t> </a:t>
            </a:r>
            <a:r>
              <a:rPr kumimoji="0" lang="en-US" altLang="zh-CN" sz="1622" b="0"/>
              <a:t>from </a:t>
            </a:r>
            <a:r>
              <a:rPr kumimoji="0" lang="en-US" altLang="zh-TW" sz="1622" b="0"/>
              <a:t>20</a:t>
            </a:r>
            <a:r>
              <a:rPr kumimoji="0" lang="en-US" altLang="zh-CN" sz="1622" b="0"/>
              <a:t>10</a:t>
            </a:r>
            <a:r>
              <a:rPr kumimoji="0" lang="en-US" altLang="zh-CN" sz="1622" b="0">
                <a:solidFill>
                  <a:schemeClr val="tx1"/>
                </a:solidFill>
              </a:rPr>
              <a:t>; </a:t>
            </a:r>
          </a:p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kumimoji="0" lang="en-US" altLang="zh-CN" sz="1622" b="0">
                <a:solidFill>
                  <a:schemeClr val="tx1"/>
                </a:solidFill>
              </a:rPr>
              <a:t>    (Report name is </a:t>
            </a:r>
            <a:r>
              <a:rPr kumimoji="0" lang="en-US" altLang="zh-TW" sz="1622" b="0">
                <a:solidFill>
                  <a:schemeClr val="tx1"/>
                </a:solidFill>
              </a:rPr>
              <a:t>Hon Hai Precision Industry Co. LTD</a:t>
            </a:r>
            <a:r>
              <a:rPr kumimoji="0" lang="en-US" altLang="zh-CN" sz="1622" b="0">
                <a:solidFill>
                  <a:schemeClr val="tx1"/>
                </a:solidFill>
              </a:rPr>
              <a:t> including CNSBG);</a:t>
            </a:r>
          </a:p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kumimoji="0" lang="en-US" altLang="zh-TW" sz="1622" b="0">
                <a:solidFill>
                  <a:schemeClr val="tx1"/>
                </a:solidFill>
              </a:rPr>
              <a:t>CNSBG </a:t>
            </a:r>
            <a:r>
              <a:rPr kumimoji="0" lang="en-US" altLang="zh-CN" sz="1622" b="0">
                <a:solidFill>
                  <a:schemeClr val="tx1"/>
                </a:solidFill>
              </a:rPr>
              <a:t>LH, SJ, ZS, HZ and </a:t>
            </a:r>
            <a:r>
              <a:rPr kumimoji="0" lang="en-US" altLang="zh-CN" sz="1622" b="0">
                <a:solidFill>
                  <a:srgbClr val="FF3300"/>
                </a:solidFill>
              </a:rPr>
              <a:t>VN sites</a:t>
            </a:r>
            <a:r>
              <a:rPr kumimoji="0" lang="en-US" altLang="zh-CN" sz="1622" b="0">
                <a:solidFill>
                  <a:schemeClr val="tx1"/>
                </a:solidFill>
              </a:rPr>
              <a:t> </a:t>
            </a:r>
            <a:r>
              <a:rPr kumimoji="0" lang="en-US" altLang="en-US" sz="1622" b="0">
                <a:solidFill>
                  <a:schemeClr val="tx1"/>
                </a:solidFill>
              </a:rPr>
              <a:t>succe</a:t>
            </a:r>
            <a:r>
              <a:rPr kumimoji="0" lang="en-US" altLang="zh-TW" sz="1622" b="0">
                <a:solidFill>
                  <a:schemeClr val="tx1"/>
                </a:solidFill>
              </a:rPr>
              <a:t>ssfully awarded with ISO14064-1 certificate</a:t>
            </a:r>
            <a:r>
              <a:rPr kumimoji="0" lang="en-US" altLang="zh-CN" sz="1622" b="0">
                <a:solidFill>
                  <a:schemeClr val="tx1"/>
                </a:solidFill>
              </a:rPr>
              <a:t>s since 2012.</a:t>
            </a:r>
            <a:endParaRPr lang="en-US" altLang="zh-TW" sz="1622" b="0">
              <a:solidFill>
                <a:schemeClr val="tx1"/>
              </a:solidFill>
            </a:endParaRPr>
          </a:p>
          <a:p>
            <a:pPr eaLnBrk="1" hangingPunct="1"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22" b="0"/>
              <a:t>Emission reduction performance:</a:t>
            </a:r>
            <a:r>
              <a:rPr lang="en-US" altLang="zh-CN" sz="1622" b="0">
                <a:solidFill>
                  <a:schemeClr val="tx1"/>
                </a:solidFill>
              </a:rPr>
              <a:t> CNSBG had reduced </a:t>
            </a:r>
            <a:r>
              <a:rPr lang="en-US" altLang="zh-CN" sz="1622" b="0"/>
              <a:t>8,584,404 KG CO</a:t>
            </a:r>
            <a:r>
              <a:rPr lang="en-US" altLang="zh-CN" sz="1622" b="0" baseline="-25000"/>
              <a:t>2</a:t>
            </a:r>
            <a:r>
              <a:rPr lang="en-US" altLang="zh-CN" sz="1622" b="0"/>
              <a:t>e</a:t>
            </a:r>
            <a:r>
              <a:rPr lang="en-US" altLang="zh-CN" sz="1622" b="0">
                <a:solidFill>
                  <a:schemeClr val="tx1"/>
                </a:solidFill>
              </a:rPr>
              <a:t> emission and </a:t>
            </a:r>
            <a:r>
              <a:rPr lang="en-US" altLang="zh-CN" sz="1622" b="0"/>
              <a:t>167 KG CO</a:t>
            </a:r>
            <a:r>
              <a:rPr lang="en-US" altLang="zh-CN" sz="1622" b="0" baseline="-25000"/>
              <a:t>2</a:t>
            </a:r>
            <a:r>
              <a:rPr lang="en-US" altLang="zh-CN" sz="1622" b="0"/>
              <a:t>e emission per person</a:t>
            </a:r>
            <a:r>
              <a:rPr lang="en-US" altLang="zh-CN" sz="1622" b="0">
                <a:solidFill>
                  <a:schemeClr val="tx1"/>
                </a:solidFill>
              </a:rPr>
              <a:t> in 2012; </a:t>
            </a:r>
          </a:p>
          <a:p>
            <a:pPr eaLnBrk="1" hangingPunct="1"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22" b="0"/>
              <a:t>Emission reduction target:</a:t>
            </a:r>
            <a:r>
              <a:rPr lang="en-US" altLang="zh-CN" sz="1622" b="0">
                <a:solidFill>
                  <a:schemeClr val="tx1"/>
                </a:solidFill>
              </a:rPr>
              <a:t>  6.5% emission reduction from  last year;</a:t>
            </a:r>
          </a:p>
          <a:p>
            <a:pPr eaLnBrk="1" hangingPunct="1">
              <a:lnSpc>
                <a:spcPct val="95000"/>
              </a:lnSpc>
            </a:pPr>
            <a:r>
              <a:rPr lang="en-US" altLang="zh-CN" sz="1622" b="0">
                <a:solidFill>
                  <a:schemeClr val="tx1"/>
                </a:solidFill>
              </a:rPr>
              <a:t>    2012 GHG emissions data are below:</a:t>
            </a:r>
            <a:endParaRPr lang="en-US" altLang="zh-TW" sz="1622" b="0">
              <a:solidFill>
                <a:schemeClr val="tx1"/>
              </a:solidFill>
            </a:endParaRPr>
          </a:p>
        </p:txBody>
      </p:sp>
      <p:sp>
        <p:nvSpPr>
          <p:cNvPr id="87122" name="Rectangle 82">
            <a:extLst>
              <a:ext uri="{FF2B5EF4-FFF2-40B4-BE49-F238E27FC236}">
                <a16:creationId xmlns:a16="http://schemas.microsoft.com/office/drawing/2014/main" xmlns="" id="{BCAB0F90-3B2E-480A-9878-5BC284DF5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485204"/>
            <a:ext cx="3508306" cy="40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2027" dirty="0">
                <a:solidFill>
                  <a:srgbClr val="FF3300"/>
                </a:solidFill>
                <a:latin typeface="Arial" charset="0"/>
              </a:rPr>
              <a:t>6. </a:t>
            </a:r>
            <a:r>
              <a:rPr lang="en-US" altLang="zh-TW" sz="1824" dirty="0">
                <a:solidFill>
                  <a:srgbClr val="FF3300"/>
                </a:solidFill>
                <a:latin typeface="Arial" charset="0"/>
              </a:rPr>
              <a:t>Carbon Disclosure Project</a:t>
            </a:r>
            <a:r>
              <a:rPr lang="en-US" altLang="zh-TW" sz="1824" dirty="0">
                <a:latin typeface="Arial" charset="0"/>
              </a:rPr>
              <a:t>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9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4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60896B37-EDAB-4D70-BF49-B7E0EFB45F2F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23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7651" name="Text Box 16"/>
          <p:cNvSpPr txBox="1">
            <a:spLocks noChangeArrowheads="1"/>
          </p:cNvSpPr>
          <p:nvPr/>
        </p:nvSpPr>
        <p:spPr bwMode="auto">
          <a:xfrm>
            <a:off x="1681424" y="1020172"/>
            <a:ext cx="5655999" cy="44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lang="en-US" altLang="zh-TW" sz="2230">
                <a:solidFill>
                  <a:srgbClr val="FF3300"/>
                </a:solidFill>
              </a:rPr>
              <a:t>7.Energy </a:t>
            </a:r>
            <a:r>
              <a:rPr lang="en-US" altLang="zh-CN" sz="2230">
                <a:solidFill>
                  <a:srgbClr val="FF3300"/>
                </a:solidFill>
              </a:rPr>
              <a:t>saving</a:t>
            </a:r>
            <a:r>
              <a:rPr lang="en-US" altLang="zh-TW" sz="2230">
                <a:solidFill>
                  <a:srgbClr val="FF3300"/>
                </a:solidFill>
              </a:rPr>
              <a:t> improvement case</a:t>
            </a:r>
          </a:p>
        </p:txBody>
      </p:sp>
      <p:pic>
        <p:nvPicPr>
          <p:cNvPr id="2765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72" y="1453022"/>
            <a:ext cx="3285790" cy="199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Text Box 8">
            <a:extLst>
              <a:ext uri="{FF2B5EF4-FFF2-40B4-BE49-F238E27FC236}">
                <a16:creationId xmlns:a16="http://schemas.microsoft.com/office/drawing/2014/main" xmlns="" id="{531BD009-DFD5-4807-970C-C62464A57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072" y="3419346"/>
            <a:ext cx="3430609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>
                <a:latin typeface="Arial" charset="0"/>
              </a:rPr>
              <a:t>Case 1:</a:t>
            </a:r>
            <a:r>
              <a:rPr lang="en-US" altLang="zh-CN" sz="1216">
                <a:solidFill>
                  <a:srgbClr val="FF3300"/>
                </a:solidFill>
                <a:latin typeface="Arial" charset="0"/>
              </a:rPr>
              <a:t> waste water reuse system, waste water is 100% reuse to toilet</a:t>
            </a:r>
            <a:r>
              <a:rPr lang="en-US" altLang="zh-TW" sz="1216">
                <a:solidFill>
                  <a:srgbClr val="FF3300"/>
                </a:solidFill>
                <a:latin typeface="Arial" charset="0"/>
              </a:rPr>
              <a:t>, saving 750,000,000 VND per year</a:t>
            </a:r>
            <a:endParaRPr lang="zh-TW" altLang="en-US" sz="1216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7655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58" y="1453022"/>
            <a:ext cx="3723466" cy="198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9" name="Text Box 17">
            <a:extLst>
              <a:ext uri="{FF2B5EF4-FFF2-40B4-BE49-F238E27FC236}">
                <a16:creationId xmlns:a16="http://schemas.microsoft.com/office/drawing/2014/main" xmlns="" id="{869D7898-EABA-4FE9-887A-B5D0DF9EE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1625" y="3403255"/>
            <a:ext cx="3324408" cy="47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1216" dirty="0">
                <a:latin typeface="Arial" charset="0"/>
              </a:rPr>
              <a:t>Case 2: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 Condensed water outlet  to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Vacuum pump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, 102,996,300 VND/year saving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0130" name="Text Box 18">
            <a:extLst>
              <a:ext uri="{FF2B5EF4-FFF2-40B4-BE49-F238E27FC236}">
                <a16:creationId xmlns:a16="http://schemas.microsoft.com/office/drawing/2014/main" xmlns="" id="{88E7704E-0F92-4061-ABBC-4013DE329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091" y="6042186"/>
            <a:ext cx="3430609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 dirty="0">
                <a:latin typeface="Arial" charset="0"/>
              </a:rPr>
              <a:t>Planning case 1: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zh-CN" altLang="en-US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wave solder nitrogen protection process, estimate saving 70% of  tin and flux 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0131" name="Text Box 19">
            <a:extLst>
              <a:ext uri="{FF2B5EF4-FFF2-40B4-BE49-F238E27FC236}">
                <a16:creationId xmlns:a16="http://schemas.microsoft.com/office/drawing/2014/main" xmlns="" id="{714F0299-4482-456E-8A1F-6AF85FCA3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214" y="6129077"/>
            <a:ext cx="3211771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 dirty="0">
                <a:latin typeface="Arial" charset="0"/>
              </a:rPr>
              <a:t>Planning case 2: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zh-CN" altLang="en-US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Utilized electro-analysis technique to replace the 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chemical to clear the  air-condition scale 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7659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05" y="4013105"/>
            <a:ext cx="3577037" cy="212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72" y="4067815"/>
            <a:ext cx="3285790" cy="197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Quality Management System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 smtClean="0"/>
              <a:t>Quality management certificate</a:t>
            </a:r>
          </a:p>
          <a:p>
            <a:pPr lvl="1"/>
            <a:r>
              <a:rPr lang="en-US" altLang="zh-TW" dirty="0" smtClean="0"/>
              <a:t>TL9000</a:t>
            </a:r>
            <a:endParaRPr lang="en-US" altLang="zh-TW" dirty="0"/>
          </a:p>
          <a:p>
            <a:pPr lvl="1"/>
            <a:r>
              <a:rPr lang="en-US" altLang="zh-TW" dirty="0" smtClean="0"/>
              <a:t>ISO9001</a:t>
            </a:r>
          </a:p>
          <a:p>
            <a:pPr lvl="1"/>
            <a:endParaRPr lang="en-US" altLang="zh-TW" dirty="0"/>
          </a:p>
          <a:p>
            <a:r>
              <a:rPr lang="en-US" altLang="zh-TW" dirty="0" smtClean="0"/>
              <a:t>Quality goals, performance indicators, performance management data</a:t>
            </a:r>
          </a:p>
          <a:p>
            <a:pPr lvl="1"/>
            <a:r>
              <a:rPr lang="en-US" altLang="zh-TW" dirty="0" smtClean="0"/>
              <a:t>Please refer to the manual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Internal audit plan, results, and corrective action data 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The audit is conducted every 6 months by team </a:t>
            </a:r>
            <a:r>
              <a:rPr lang="en-US" altLang="zh-TW" dirty="0" smtClean="0"/>
              <a:t>comprised of </a:t>
            </a:r>
            <a:r>
              <a:rPr lang="en-US" altLang="zh-TW" dirty="0" smtClean="0"/>
              <a:t>internal professionals</a:t>
            </a:r>
          </a:p>
          <a:p>
            <a:pPr lvl="1"/>
            <a:r>
              <a:rPr lang="en-US" altLang="zh-TW" dirty="0" smtClean="0"/>
              <a:t>Please </a:t>
            </a:r>
            <a:r>
              <a:rPr lang="en-US" altLang="zh-TW" dirty="0" smtClean="0"/>
              <a:t>refer to the </a:t>
            </a:r>
            <a:r>
              <a:rPr lang="en-US" altLang="zh-TW" dirty="0" smtClean="0"/>
              <a:t>attachment</a:t>
            </a:r>
            <a:endParaRPr lang="en-US" altLang="zh-TW" dirty="0" smtClean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714527"/>
              </p:ext>
            </p:extLst>
          </p:nvPr>
        </p:nvGraphicFramePr>
        <p:xfrm>
          <a:off x="3048000" y="23733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1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23733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066033"/>
              </p:ext>
            </p:extLst>
          </p:nvPr>
        </p:nvGraphicFramePr>
        <p:xfrm>
          <a:off x="3962400" y="2305580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" name="Acrobat Document" showAsIcon="1" r:id="rId5" imgW="914400" imgH="768240" progId="AcroExch.Document.DC">
                  <p:embed/>
                </p:oleObj>
              </mc:Choice>
              <mc:Fallback>
                <p:oleObj name="Acrobat Document" showAsIcon="1" r:id="rId5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2400" y="2305580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9425806"/>
              </p:ext>
            </p:extLst>
          </p:nvPr>
        </p:nvGraphicFramePr>
        <p:xfrm>
          <a:off x="5020733" y="3859213"/>
          <a:ext cx="8064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" name="Acrobat Document" r:id="rId7" imgW="914225" imgH="685732" progId="AcroExch.Document.DC">
                  <p:embed/>
                </p:oleObj>
              </mc:Choice>
              <mc:Fallback>
                <p:oleObj name="Acrobat Document" r:id="rId7" imgW="914225" imgH="685732" progId="AcroExch.Document.DC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0733" y="3859213"/>
                        <a:ext cx="806450" cy="533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740985"/>
              </p:ext>
            </p:extLst>
          </p:nvPr>
        </p:nvGraphicFramePr>
        <p:xfrm>
          <a:off x="5423958" y="5535613"/>
          <a:ext cx="8191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4" name="Acrobat Document" r:id="rId9" imgW="914225" imgH="685732" progId="AcroExch.Document.DC">
                  <p:embed/>
                </p:oleObj>
              </mc:Choice>
              <mc:Fallback>
                <p:oleObj name="Acrobat Document" r:id="rId9" imgW="914225" imgH="685732" progId="AcroExch.Document.DC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3958" y="5535613"/>
                        <a:ext cx="819150" cy="546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854314"/>
              </p:ext>
            </p:extLst>
          </p:nvPr>
        </p:nvGraphicFramePr>
        <p:xfrm>
          <a:off x="6434667" y="55356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5" name="工作表" showAsIcon="1" r:id="rId11" imgW="914400" imgH="768240" progId="Excel.Sheet.8">
                  <p:embed/>
                </p:oleObj>
              </mc:Choice>
              <mc:Fallback>
                <p:oleObj name="工作表" showAsIcon="1" r:id="rId11" imgW="914400" imgH="76824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34667" y="55356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571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9734" y="233785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and Inspection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8433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33760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Management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668867"/>
            <a:ext cx="10515600" cy="5508096"/>
          </a:xfrm>
        </p:spPr>
        <p:txBody>
          <a:bodyPr/>
          <a:lstStyle/>
          <a:p>
            <a:r>
              <a:rPr lang="en-US" altLang="zh-TW" dirty="0"/>
              <a:t>E</a:t>
            </a:r>
            <a:r>
              <a:rPr lang="en-US" altLang="zh-TW" dirty="0" smtClean="0"/>
              <a:t>quipment list (QA Lab)</a:t>
            </a:r>
            <a:endParaRPr lang="zh-TW" altLang="en-US" dirty="0"/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263525" y="1121322"/>
            <a:ext cx="3721100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zh-TW" sz="2100" b="1" u="sng" smtClean="0"/>
              <a:t>Optics/Image</a:t>
            </a:r>
            <a:r>
              <a:rPr lang="en-US" altLang="zh-TW" sz="1900" b="1" u="sng" smtClean="0"/>
              <a:t> </a:t>
            </a:r>
          </a:p>
          <a:p>
            <a:pPr marL="0" indent="0"/>
            <a:r>
              <a:rPr lang="en-US" altLang="zh-TW" sz="1600" smtClean="0"/>
              <a:t>Resolution</a:t>
            </a:r>
          </a:p>
          <a:p>
            <a:pPr marL="0" indent="0"/>
            <a:r>
              <a:rPr lang="en-US" altLang="zh-TW" sz="1600" smtClean="0"/>
              <a:t>Chromatic Aberration</a:t>
            </a:r>
          </a:p>
          <a:p>
            <a:pPr marL="0" indent="0"/>
            <a:r>
              <a:rPr lang="en-US" altLang="zh-TW" sz="1600" smtClean="0"/>
              <a:t>Auto White Balance</a:t>
            </a:r>
          </a:p>
          <a:p>
            <a:pPr marL="0" indent="0"/>
            <a:r>
              <a:rPr lang="en-US" altLang="zh-TW" sz="1600" smtClean="0"/>
              <a:t>Color Fidelity</a:t>
            </a:r>
          </a:p>
          <a:p>
            <a:pPr marL="0" indent="0"/>
            <a:r>
              <a:rPr lang="en-US" altLang="zh-TW" sz="1600" smtClean="0"/>
              <a:t>Saturation</a:t>
            </a:r>
          </a:p>
          <a:p>
            <a:pPr marL="0" indent="0"/>
            <a:r>
              <a:rPr lang="en-US" altLang="zh-TW" sz="1600" smtClean="0"/>
              <a:t>Spatial SNR</a:t>
            </a:r>
          </a:p>
          <a:p>
            <a:pPr marL="0" indent="0"/>
            <a:r>
              <a:rPr lang="en-US" altLang="zh-TW" sz="1600" smtClean="0"/>
              <a:t>Dynamic Range</a:t>
            </a:r>
          </a:p>
          <a:p>
            <a:pPr marL="0" indent="0"/>
            <a:r>
              <a:rPr lang="en-US" altLang="zh-TW" sz="1600" smtClean="0"/>
              <a:t>Lens Shading</a:t>
            </a:r>
          </a:p>
          <a:p>
            <a:pPr marL="0" indent="0"/>
            <a:r>
              <a:rPr lang="en-US" altLang="zh-TW" sz="1600" smtClean="0"/>
              <a:t>Color Shading</a:t>
            </a:r>
          </a:p>
          <a:p>
            <a:pPr marL="0" indent="0"/>
            <a:r>
              <a:rPr lang="en-US" altLang="zh-TW" sz="1600" smtClean="0"/>
              <a:t>Distortion</a:t>
            </a:r>
          </a:p>
          <a:p>
            <a:pPr marL="0" indent="0"/>
            <a:r>
              <a:rPr lang="en-US" altLang="zh-TW" sz="1600" smtClean="0"/>
              <a:t>Auto Exposure</a:t>
            </a:r>
          </a:p>
          <a:p>
            <a:pPr marL="0" indent="0"/>
            <a:r>
              <a:rPr lang="en-US" altLang="zh-TW" sz="1600" smtClean="0"/>
              <a:t>FOV</a:t>
            </a:r>
          </a:p>
          <a:p>
            <a:pPr marL="0" indent="0"/>
            <a:endParaRPr lang="en-US" altLang="zh-TW" sz="1600"/>
          </a:p>
        </p:txBody>
      </p:sp>
      <p:sp>
        <p:nvSpPr>
          <p:cNvPr id="5" name="圓角矩形 4"/>
          <p:cNvSpPr/>
          <p:nvPr/>
        </p:nvSpPr>
        <p:spPr>
          <a:xfrm>
            <a:off x="142875" y="1087984"/>
            <a:ext cx="3865563" cy="5621338"/>
          </a:xfrm>
          <a:prstGeom prst="roundRect">
            <a:avLst/>
          </a:prstGeom>
          <a:gradFill flip="none" rotWithShape="1">
            <a:gsLst>
              <a:gs pos="0">
                <a:srgbClr val="33CCCC">
                  <a:tint val="66000"/>
                  <a:satMod val="160000"/>
                </a:srgbClr>
              </a:gs>
              <a:gs pos="50000">
                <a:srgbClr val="33CCCC">
                  <a:tint val="44500"/>
                  <a:satMod val="160000"/>
                </a:srgbClr>
              </a:gs>
              <a:gs pos="100000">
                <a:srgbClr val="33CCCC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149725" y="1087984"/>
            <a:ext cx="3865563" cy="3776663"/>
          </a:xfrm>
          <a:prstGeom prst="round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7" name="內容版面配置區 1"/>
          <p:cNvSpPr txBox="1">
            <a:spLocks/>
          </p:cNvSpPr>
          <p:nvPr/>
        </p:nvSpPr>
        <p:spPr bwMode="auto">
          <a:xfrm>
            <a:off x="4268788" y="1121322"/>
            <a:ext cx="3722687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100" b="1" u="sng">
                <a:latin typeface="Calibri" pitchFamily="34" charset="0"/>
                <a:ea typeface="新細明體" pitchFamily="18" charset="-120"/>
              </a:rPr>
              <a:t>Acoustics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Sound Pressure Level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Frequency Response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Total harmonic distortion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Total harmonic distortion with nosie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Recording level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Recording noise floor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Phase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SNR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subjective test with different voice in different environment</a:t>
            </a:r>
            <a:endParaRPr lang="en-US" altLang="zh-TW" sz="1600">
              <a:solidFill>
                <a:srgbClr val="000000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8183563" y="1087984"/>
            <a:ext cx="3865562" cy="5621338"/>
          </a:xfrm>
          <a:prstGeom prst="round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 bwMode="auto">
          <a:xfrm>
            <a:off x="8302625" y="1121322"/>
            <a:ext cx="3722688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100" b="1" u="sng" dirty="0">
                <a:latin typeface="Calibri" pitchFamily="34" charset="0"/>
                <a:ea typeface="新細明體" pitchFamily="18" charset="-120"/>
              </a:rPr>
              <a:t>RF &amp; SI &amp; 3D(ME)</a:t>
            </a:r>
            <a:endParaRPr lang="en-US" altLang="zh-TW" sz="2100" dirty="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HDMI 1.4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DDRI/II/III/IV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PCI-E 1.0/1.1/2.0/3.0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2C Timing Test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Flash Timing Test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MDIO/MII/SDIO/GPIO/SPI/UART 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Battery Charge Test ( N6705B)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3 D Measurement, object flatness /space, 10X~1000X 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2.4GHz &amp;5GHz </a:t>
            </a:r>
            <a:r>
              <a:rPr lang="en-US" altLang="zh-TW" sz="1600" dirty="0" err="1">
                <a:latin typeface="Calibri" pitchFamily="34" charset="0"/>
                <a:ea typeface="新細明體" pitchFamily="18" charset="-120"/>
              </a:rPr>
              <a:t>Tx</a:t>
            </a: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 /Rx /LNA/Noise Figure, S- Parameters &amp; K – Factor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 dirty="0"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4149725" y="4899572"/>
            <a:ext cx="3885911" cy="1886094"/>
          </a:xfrm>
          <a:prstGeom prst="roundRect">
            <a:avLst/>
          </a:prstGeom>
          <a:gradFill flip="none" rotWithShape="1">
            <a:gsLst>
              <a:gs pos="0">
                <a:srgbClr val="FFCC00">
                  <a:tint val="66000"/>
                  <a:satMod val="160000"/>
                </a:srgbClr>
              </a:gs>
              <a:gs pos="50000">
                <a:srgbClr val="FFCC00">
                  <a:tint val="44500"/>
                  <a:satMod val="160000"/>
                </a:srgbClr>
              </a:gs>
              <a:gs pos="100000">
                <a:srgbClr val="FFCC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1" name="內容版面配置區 1"/>
          <p:cNvSpPr txBox="1">
            <a:spLocks/>
          </p:cNvSpPr>
          <p:nvPr/>
        </p:nvSpPr>
        <p:spPr bwMode="auto">
          <a:xfrm>
            <a:off x="4268789" y="4899572"/>
            <a:ext cx="3711430" cy="1927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100" b="1" u="sng" dirty="0">
                <a:latin typeface="Calibri" pitchFamily="34" charset="0"/>
                <a:ea typeface="新細明體" pitchFamily="18" charset="-120"/>
              </a:rPr>
              <a:t>MDVT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Vibration – Sine / Random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Free drop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CN" sz="1600" dirty="0">
                <a:solidFill>
                  <a:srgbClr val="3333FF"/>
                </a:solidFill>
                <a:latin typeface="Calibri" pitchFamily="34" charset="0"/>
              </a:rPr>
              <a:t>Shocker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CN" sz="1600" dirty="0">
                <a:solidFill>
                  <a:srgbClr val="3333FF"/>
                </a:solidFill>
                <a:latin typeface="Calibri" pitchFamily="34" charset="0"/>
              </a:rPr>
              <a:t> </a:t>
            </a:r>
            <a:r>
              <a:rPr lang="en-US" altLang="zh-CN" sz="1600" dirty="0" smtClean="0">
                <a:solidFill>
                  <a:srgbClr val="3333FF"/>
                </a:solidFill>
                <a:latin typeface="Calibri" pitchFamily="34" charset="0"/>
              </a:rPr>
              <a:t>Thermal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 smtClean="0">
                <a:solidFill>
                  <a:srgbClr val="3333FF"/>
                </a:solidFill>
                <a:latin typeface="Calibri" pitchFamily="34" charset="0"/>
                <a:ea typeface="新細明體" pitchFamily="18" charset="-120"/>
              </a:rPr>
              <a:t>Cross section/</a:t>
            </a:r>
            <a:r>
              <a:rPr lang="en-US" altLang="zh-TW" sz="1600" dirty="0" err="1" smtClean="0">
                <a:solidFill>
                  <a:srgbClr val="3333FF"/>
                </a:solidFill>
                <a:latin typeface="Calibri" pitchFamily="34" charset="0"/>
                <a:ea typeface="新細明體" pitchFamily="18" charset="-120"/>
              </a:rPr>
              <a:t>Dye&amp;Pry</a:t>
            </a:r>
            <a:endParaRPr lang="en-US" altLang="zh-TW" sz="1600" dirty="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 dirty="0">
              <a:latin typeface="Calibri" pitchFamily="34" charset="0"/>
              <a:ea typeface="新細明體" pitchFamily="18" charset="-120"/>
            </a:endParaRPr>
          </a:p>
        </p:txBody>
      </p:sp>
      <p:pic>
        <p:nvPicPr>
          <p:cNvPr id="12" name="Picture 2" descr="IQL SpectriWave Wireless Reflective Chart Lighting System: IQL-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0" y="5250409"/>
            <a:ext cx="235902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831010\Desktop\IMG_14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3488" y="3329534"/>
            <a:ext cx="1538287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4908" y="4998861"/>
            <a:ext cx="1016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3" descr="E:\Xa\SOP FULL\ddr\IMG_225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73488" y="5470498"/>
            <a:ext cx="1296985" cy="79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68145" y="4590514"/>
            <a:ext cx="1134918" cy="79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內容版面配置區 1"/>
          <p:cNvSpPr txBox="1">
            <a:spLocks/>
          </p:cNvSpPr>
          <p:nvPr/>
        </p:nvSpPr>
        <p:spPr bwMode="auto">
          <a:xfrm>
            <a:off x="203200" y="1083222"/>
            <a:ext cx="3722688" cy="49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 defTabSz="1217613" eaLnBrk="1" hangingPunct="1">
              <a:spcBef>
                <a:spcPct val="20000"/>
              </a:spcBef>
            </a:pPr>
            <a:r>
              <a:rPr lang="en-US" altLang="zh-TW" sz="2100" b="1" u="sng">
                <a:latin typeface="Calibri" pitchFamily="34" charset="0"/>
                <a:ea typeface="新細明體" pitchFamily="18" charset="-120"/>
              </a:rPr>
              <a:t>Optics/Image</a:t>
            </a:r>
            <a:r>
              <a:rPr lang="en-US" altLang="zh-TW" sz="1900" b="1" u="sng">
                <a:latin typeface="Calibri" pitchFamily="34" charset="0"/>
                <a:ea typeface="新細明體" pitchFamily="18" charset="-120"/>
              </a:rPr>
              <a:t> 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Resolution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Chromatic Aberration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Auto White Balance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Color Fidelity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Saturation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Spatial SNR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Dynamic Range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Lens Shading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Color Shading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Distortion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Auto Exposure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FOV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8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796634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43CE076-9D94-4E02-89E1-1CBB69E21360}" type="slidenum">
              <a:rPr lang="en-US" altLang="zh-TW" smtClean="0"/>
              <a:pPr/>
              <a:t>26</a:t>
            </a:fld>
            <a:endParaRPr lang="en-US" altLang="zh-TW" dirty="0" smtClean="0"/>
          </a:p>
        </p:txBody>
      </p:sp>
      <p:pic>
        <p:nvPicPr>
          <p:cNvPr id="19" name="Picture 20"/>
          <p:cNvPicPr preferRelativeResize="0">
            <a:picLocks/>
          </p:cNvPicPr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2551800" y="2282938"/>
            <a:ext cx="1115961" cy="1154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20.jpg"/>
          <p:cNvPicPr preferRelativeResize="0"/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521531" y="3515993"/>
            <a:ext cx="1126585" cy="1022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6237" y="1714902"/>
            <a:ext cx="1708472" cy="1011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Picture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1592" y="5026138"/>
            <a:ext cx="1991753" cy="1213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2581" y="5886052"/>
            <a:ext cx="1042122" cy="8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2687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FBC11784-DB36-F84D-A326-DFB7584AFE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551" y="4734437"/>
            <a:ext cx="1305843" cy="553994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18B1137A-2C6C-9746-8B10-90F4F3A6EE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5806" y="4754382"/>
            <a:ext cx="1186502" cy="574114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FA1EC3BD-EDC3-6C47-949D-B8FC200688B3}"/>
              </a:ext>
            </a:extLst>
          </p:cNvPr>
          <p:cNvSpPr txBox="1"/>
          <p:nvPr/>
        </p:nvSpPr>
        <p:spPr>
          <a:xfrm>
            <a:off x="6261535" y="4000103"/>
            <a:ext cx="2546268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Portable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Amoglic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2C08733F-17EE-2E48-A689-37652EE91FFE}"/>
              </a:ext>
            </a:extLst>
          </p:cNvPr>
          <p:cNvSpPr txBox="1"/>
          <p:nvPr/>
        </p:nvSpPr>
        <p:spPr>
          <a:xfrm>
            <a:off x="363093" y="3985620"/>
            <a:ext cx="2354573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Hybrid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Realtek / Broadcom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7D2D4997-907A-554D-AFB7-B556DD6FCC9D}"/>
              </a:ext>
            </a:extLst>
          </p:cNvPr>
          <p:cNvSpPr txBox="1"/>
          <p:nvPr/>
        </p:nvSpPr>
        <p:spPr>
          <a:xfrm>
            <a:off x="3048705" y="3988007"/>
            <a:ext cx="2488001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Standard 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Amlogic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13" name="內容版面配置區 7" descr="front_20161118 copy.gif">
            <a:extLst>
              <a:ext uri="{FF2B5EF4-FFF2-40B4-BE49-F238E27FC236}">
                <a16:creationId xmlns="" xmlns:a16="http://schemas.microsoft.com/office/drawing/2014/main" id="{2B740CF9-93C5-4344-B9E3-8556A2243C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92" y="4787659"/>
            <a:ext cx="1417595" cy="769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>
            <a:extLst>
              <a:ext uri="{FF2B5EF4-FFF2-40B4-BE49-F238E27FC236}">
                <a16:creationId xmlns="" xmlns:a16="http://schemas.microsoft.com/office/drawing/2014/main" id="{B3F2DCF1-727D-D14F-B60D-0842119EE6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4102">
            <a:off x="1089336" y="5471375"/>
            <a:ext cx="1711314" cy="80532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37456336-7C8E-8F4E-BAF6-17B389B751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06" y="4602696"/>
            <a:ext cx="1679221" cy="954103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="" xmlns:a16="http://schemas.microsoft.com/office/drawing/2014/main" id="{26E0B526-79F6-084C-959C-75A5BF4F81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9" b="95385" l="9780" r="97934">
                        <a14:foregroundMark x1="17769" y1="5846" x2="17769" y2="5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28438">
            <a:off x="7588247" y="4923415"/>
            <a:ext cx="1093911" cy="850546"/>
          </a:xfrm>
          <a:prstGeom prst="rect">
            <a:avLst/>
          </a:prstGeom>
        </p:spPr>
      </p:pic>
      <p:cxnSp>
        <p:nvCxnSpPr>
          <p:cNvPr id="20" name="直線接點 19">
            <a:extLst>
              <a:ext uri="{FF2B5EF4-FFF2-40B4-BE49-F238E27FC236}">
                <a16:creationId xmlns="" xmlns:a16="http://schemas.microsoft.com/office/drawing/2014/main" id="{3D28EE6A-4669-EC40-BD1A-051F3986BC80}"/>
              </a:ext>
            </a:extLst>
          </p:cNvPr>
          <p:cNvCxnSpPr>
            <a:cxnSpLocks/>
          </p:cNvCxnSpPr>
          <p:nvPr/>
        </p:nvCxnSpPr>
        <p:spPr>
          <a:xfrm>
            <a:off x="2871851" y="3997073"/>
            <a:ext cx="25594" cy="263529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2E96CE7C-81C2-F648-83D5-2E4E2439A87A}"/>
              </a:ext>
            </a:extLst>
          </p:cNvPr>
          <p:cNvSpPr txBox="1"/>
          <p:nvPr/>
        </p:nvSpPr>
        <p:spPr>
          <a:xfrm flipH="1">
            <a:off x="8052571" y="242930"/>
            <a:ext cx="7693720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IPTV / OTT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Solutions</a:t>
            </a: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="" xmlns:a16="http://schemas.microsoft.com/office/drawing/2014/main" id="{68E8DD31-F442-1B45-9BFA-7EB6929E379F}"/>
              </a:ext>
            </a:extLst>
          </p:cNvPr>
          <p:cNvCxnSpPr>
            <a:cxnSpLocks/>
          </p:cNvCxnSpPr>
          <p:nvPr/>
        </p:nvCxnSpPr>
        <p:spPr>
          <a:xfrm>
            <a:off x="6124103" y="3964414"/>
            <a:ext cx="2" cy="26999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>
            <a:extLst>
              <a:ext uri="{FF2B5EF4-FFF2-40B4-BE49-F238E27FC236}">
                <a16:creationId xmlns="" xmlns:a16="http://schemas.microsoft.com/office/drawing/2014/main" id="{156307E0-D67D-3A4B-86AC-9C951755DB5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940" y="5578872"/>
            <a:ext cx="1663735" cy="782934"/>
          </a:xfrm>
          <a:prstGeom prst="rect">
            <a:avLst/>
          </a:prstGeom>
        </p:spPr>
      </p:pic>
      <p:sp>
        <p:nvSpPr>
          <p:cNvPr id="40" name="文字方塊 39">
            <a:extLst>
              <a:ext uri="{FF2B5EF4-FFF2-40B4-BE49-F238E27FC236}">
                <a16:creationId xmlns="" xmlns:a16="http://schemas.microsoft.com/office/drawing/2014/main" id="{75DE9AA5-427B-D448-88F6-39489B795A64}"/>
              </a:ext>
            </a:extLst>
          </p:cNvPr>
          <p:cNvSpPr txBox="1"/>
          <p:nvPr/>
        </p:nvSpPr>
        <p:spPr>
          <a:xfrm flipH="1">
            <a:off x="8044437" y="721452"/>
            <a:ext cx="3874567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Content Partners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41" name="圖片 40">
            <a:extLst>
              <a:ext uri="{FF2B5EF4-FFF2-40B4-BE49-F238E27FC236}">
                <a16:creationId xmlns="" xmlns:a16="http://schemas.microsoft.com/office/drawing/2014/main" id="{A29033DC-25A3-554C-B672-356714D73D8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471" y="1257252"/>
            <a:ext cx="1075383" cy="448076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="" xmlns:a16="http://schemas.microsoft.com/office/drawing/2014/main" id="{C0287E51-47DE-C147-BED0-F827860286C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58" y="1646854"/>
            <a:ext cx="1395133" cy="297861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="" xmlns:a16="http://schemas.microsoft.com/office/drawing/2014/main" id="{EDF58649-F962-C248-86EF-253786A80D8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8778" y="1985334"/>
            <a:ext cx="1251750" cy="536464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="" xmlns:a16="http://schemas.microsoft.com/office/drawing/2014/main" id="{2E69A7DC-13B2-7E44-861F-B3231038145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82" y="1712779"/>
            <a:ext cx="1192244" cy="119224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="" xmlns:a16="http://schemas.microsoft.com/office/drawing/2014/main" id="{A194A370-9BC0-394D-A43A-6DB9338A5B1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6185" y="1060885"/>
            <a:ext cx="1125265" cy="632962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="" xmlns:a16="http://schemas.microsoft.com/office/drawing/2014/main" id="{AA93E5EC-4392-1A48-80AC-4BB6A6AA78D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919" y="3013007"/>
            <a:ext cx="1242995" cy="35845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="" xmlns:a16="http://schemas.microsoft.com/office/drawing/2014/main" id="{C52A21D8-927C-0C46-BF72-12B97205BF6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995" y="2472533"/>
            <a:ext cx="1012826" cy="494259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="" xmlns:a16="http://schemas.microsoft.com/office/drawing/2014/main" id="{479555FD-D7FF-D943-8FA2-1157B4E6B87C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921" y="2176472"/>
            <a:ext cx="1242995" cy="431338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="" xmlns:a16="http://schemas.microsoft.com/office/drawing/2014/main" id="{5561CCCD-BFE1-5A40-B90C-251FB1492B24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085" y="2530199"/>
            <a:ext cx="1302328" cy="627104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="" xmlns:a16="http://schemas.microsoft.com/office/drawing/2014/main" id="{6D265FCB-1BBA-2F4B-BE0A-62E07B52E14E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6046" y="1646854"/>
            <a:ext cx="1572096" cy="282976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="" xmlns:a16="http://schemas.microsoft.com/office/drawing/2014/main" id="{1E9F1EFC-DAF0-5C4C-A09E-E3C106726D0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2390" y="2385733"/>
            <a:ext cx="1107193" cy="240694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="" xmlns:a16="http://schemas.microsoft.com/office/drawing/2014/main" id="{2FFC8BEC-2CAD-5347-BA52-3AB92A6325A2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243" y="2000118"/>
            <a:ext cx="1205935" cy="574004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="" xmlns:a16="http://schemas.microsoft.com/office/drawing/2014/main" id="{143CB108-906B-934E-BD8B-6AC1B80FB0C6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050" y="2491714"/>
            <a:ext cx="1383477" cy="387373"/>
          </a:xfrm>
          <a:prstGeom prst="rect">
            <a:avLst/>
          </a:prstGeom>
        </p:spPr>
      </p:pic>
      <p:pic>
        <p:nvPicPr>
          <p:cNvPr id="54" name="Picture 14" descr="ãfox+ logoãçåçæå°çµæ">
            <a:extLst>
              <a:ext uri="{FF2B5EF4-FFF2-40B4-BE49-F238E27FC236}">
                <a16:creationId xmlns="" xmlns:a16="http://schemas.microsoft.com/office/drawing/2014/main" id="{288DD4DE-7A23-9B44-AE70-989DA46E4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91428" y="1702870"/>
            <a:ext cx="1107193" cy="4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ãfriday logoãçåçæå°çµæ">
            <a:extLst>
              <a:ext uri="{FF2B5EF4-FFF2-40B4-BE49-F238E27FC236}">
                <a16:creationId xmlns="" xmlns:a16="http://schemas.microsoft.com/office/drawing/2014/main" id="{8013C4B8-EB20-6449-87FD-4EDD5025F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0700" y="2541630"/>
            <a:ext cx="1395133" cy="73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ãmyvideo logoãçåçæå°çµæ">
            <a:extLst>
              <a:ext uri="{FF2B5EF4-FFF2-40B4-BE49-F238E27FC236}">
                <a16:creationId xmlns="" xmlns:a16="http://schemas.microsoft.com/office/drawing/2014/main" id="{FAA2EE3E-D1D3-884A-BC63-EFEB2F8AC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1171" y="1371338"/>
            <a:ext cx="1091312" cy="3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2" descr="ãæäºº æ½æµæ logoãçåçæå°çµæ">
            <a:extLst>
              <a:ext uri="{FF2B5EF4-FFF2-40B4-BE49-F238E27FC236}">
                <a16:creationId xmlns="" xmlns:a16="http://schemas.microsoft.com/office/drawing/2014/main" id="{2966117B-6314-304A-A721-FA12A7738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9444" y="2741357"/>
            <a:ext cx="1107193" cy="63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https://fidoalliance.org/wp-content/uploads/3D-Synaptics_Logo_RGB-600x600.png">
            <a:extLst>
              <a:ext uri="{FF2B5EF4-FFF2-40B4-BE49-F238E27FC236}">
                <a16:creationId xmlns="" xmlns:a16="http://schemas.microsoft.com/office/drawing/2014/main" id="{9FABDD15-A425-9F4C-8F65-3BF1CD568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1613" y="3048669"/>
            <a:ext cx="1274482" cy="33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「android TV」的圖片搜尋結果">
            <a:extLst>
              <a:ext uri="{FF2B5EF4-FFF2-40B4-BE49-F238E27FC236}">
                <a16:creationId xmlns="" xmlns:a16="http://schemas.microsoft.com/office/drawing/2014/main" id="{77FC1C9A-DEC7-6D40-91E4-956BFAAFA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225" y="1566129"/>
            <a:ext cx="1374308" cy="40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字方塊 59">
            <a:extLst>
              <a:ext uri="{FF2B5EF4-FFF2-40B4-BE49-F238E27FC236}">
                <a16:creationId xmlns="" xmlns:a16="http://schemas.microsoft.com/office/drawing/2014/main" id="{D979DC0B-B7DE-D34A-8703-66EAE6939279}"/>
              </a:ext>
            </a:extLst>
          </p:cNvPr>
          <p:cNvSpPr txBox="1"/>
          <p:nvPr/>
        </p:nvSpPr>
        <p:spPr>
          <a:xfrm flipH="1">
            <a:off x="489881" y="747306"/>
            <a:ext cx="3469303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System Partners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="" xmlns:a16="http://schemas.microsoft.com/office/drawing/2014/main" id="{6360AFF5-8041-F34C-B860-E64E58ED13A2}"/>
              </a:ext>
            </a:extLst>
          </p:cNvPr>
          <p:cNvSpPr txBox="1"/>
          <p:nvPr/>
        </p:nvSpPr>
        <p:spPr>
          <a:xfrm>
            <a:off x="2588742" y="3471005"/>
            <a:ext cx="6619229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u="sng" dirty="0">
                <a:solidFill>
                  <a:srgbClr val="00B05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Not only box, but also OTT system/Content</a:t>
            </a: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2" name="文字方塊 61">
            <a:extLst>
              <a:ext uri="{FF2B5EF4-FFF2-40B4-BE49-F238E27FC236}">
                <a16:creationId xmlns="" xmlns:a16="http://schemas.microsoft.com/office/drawing/2014/main" id="{4086FB7B-3423-8543-9FE9-AE844672B07A}"/>
              </a:ext>
            </a:extLst>
          </p:cNvPr>
          <p:cNvSpPr txBox="1"/>
          <p:nvPr/>
        </p:nvSpPr>
        <p:spPr>
          <a:xfrm flipH="1">
            <a:off x="4068594" y="730046"/>
            <a:ext cx="3874567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Customers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DEF38D49-07FE-7646-AE19-24487165B2A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401181" y="1488104"/>
            <a:ext cx="1076280" cy="407682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="" xmlns:a16="http://schemas.microsoft.com/office/drawing/2014/main" id="{E93637A0-321D-A54B-920D-AE2D28204EA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6829" y="1403579"/>
            <a:ext cx="1075383" cy="44807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4C4E784E-3A37-5346-90CE-37189EC2358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707964" y="1474135"/>
            <a:ext cx="929168" cy="34843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F5571E9A-59C7-7249-83CC-2AD4C28ED96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442416" y="2489346"/>
            <a:ext cx="1014262" cy="38108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FF63F87F-C046-B54D-9A2E-A334413CA7B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853934" y="1953923"/>
            <a:ext cx="815203" cy="260317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="" xmlns:a16="http://schemas.microsoft.com/office/drawing/2014/main" id="{7246D7CF-3C6F-E74E-AF46-51E4F0FA02D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55093" y="2223069"/>
            <a:ext cx="1155700" cy="2540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="" xmlns:a16="http://schemas.microsoft.com/office/drawing/2014/main" id="{03A92320-62F6-C34C-A3D9-5D92D928311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94788" y="2076771"/>
            <a:ext cx="863600" cy="355600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="" xmlns:a16="http://schemas.microsoft.com/office/drawing/2014/main" id="{840139B2-6433-C54C-B32C-59B7EFB5BC3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478509" y="2870068"/>
            <a:ext cx="889000" cy="330200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="" xmlns:a16="http://schemas.microsoft.com/office/drawing/2014/main" id="{99626273-DF02-104A-B9DC-23A5CCCA2FA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766148" y="3134375"/>
            <a:ext cx="812800" cy="279400"/>
          </a:xfrm>
          <a:prstGeom prst="rect">
            <a:avLst/>
          </a:prstGeom>
        </p:spPr>
      </p:pic>
      <p:pic>
        <p:nvPicPr>
          <p:cNvPr id="64" name="圖片 63">
            <a:extLst>
              <a:ext uri="{FF2B5EF4-FFF2-40B4-BE49-F238E27FC236}">
                <a16:creationId xmlns="" xmlns:a16="http://schemas.microsoft.com/office/drawing/2014/main" id="{D1503CD5-F712-3C41-9672-B38AA037BBE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593292" y="3001979"/>
            <a:ext cx="894523" cy="38050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="" xmlns:a16="http://schemas.microsoft.com/office/drawing/2014/main" id="{3F384759-5481-DD4C-A211-BF125D1D56B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539548" y="2706658"/>
            <a:ext cx="863600" cy="279400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="" xmlns:a16="http://schemas.microsoft.com/office/drawing/2014/main" id="{AD5C782B-2B3D-5545-A0FD-212EA7326EC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165560" y="5572734"/>
            <a:ext cx="1256826" cy="785516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="" xmlns:a16="http://schemas.microsoft.com/office/drawing/2014/main" id="{D0C56867-F46D-1344-8C65-B2CBD7421A27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301456" y="4615744"/>
            <a:ext cx="1754680" cy="877340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="" xmlns:a16="http://schemas.microsoft.com/office/drawing/2014/main" id="{1433845D-29F4-EB4D-AEE8-A3A1CA63882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742043" y="5629696"/>
            <a:ext cx="1048248" cy="732110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="" xmlns:a16="http://schemas.microsoft.com/office/drawing/2014/main" id="{47954A5C-AF0B-2441-9B04-E34CAC8440C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440954" y="5614480"/>
            <a:ext cx="1499239" cy="624683"/>
          </a:xfrm>
          <a:prstGeom prst="rect">
            <a:avLst/>
          </a:prstGeom>
        </p:spPr>
      </p:pic>
      <p:sp>
        <p:nvSpPr>
          <p:cNvPr id="66" name="文字方塊 65">
            <a:extLst>
              <a:ext uri="{FF2B5EF4-FFF2-40B4-BE49-F238E27FC236}">
                <a16:creationId xmlns="" xmlns:a16="http://schemas.microsoft.com/office/drawing/2014/main" id="{13BA76D6-0C18-BC46-854E-3E2C27A29C29}"/>
              </a:ext>
            </a:extLst>
          </p:cNvPr>
          <p:cNvSpPr txBox="1"/>
          <p:nvPr/>
        </p:nvSpPr>
        <p:spPr>
          <a:xfrm>
            <a:off x="9197270" y="3994170"/>
            <a:ext cx="2546268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AI Speaker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Amoglic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="" xmlns:a16="http://schemas.microsoft.com/office/drawing/2014/main" id="{0A654131-CC51-3748-95A9-BDA0F85C521D}"/>
              </a:ext>
            </a:extLst>
          </p:cNvPr>
          <p:cNvCxnSpPr>
            <a:cxnSpLocks/>
          </p:cNvCxnSpPr>
          <p:nvPr/>
        </p:nvCxnSpPr>
        <p:spPr>
          <a:xfrm>
            <a:off x="8993899" y="3985620"/>
            <a:ext cx="2" cy="26999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圖片 67">
            <a:extLst>
              <a:ext uri="{FF2B5EF4-FFF2-40B4-BE49-F238E27FC236}">
                <a16:creationId xmlns="" xmlns:a16="http://schemas.microsoft.com/office/drawing/2014/main" id="{66C341E8-EDE5-414C-84DF-69C613E7676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9822674" y="5348688"/>
            <a:ext cx="2044700" cy="977900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="" xmlns:a16="http://schemas.microsoft.com/office/drawing/2014/main" id="{42E7E32F-F64D-4040-B030-67F3652B1101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9273674" y="4697087"/>
            <a:ext cx="794814" cy="85756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2059" y="228396"/>
            <a:ext cx="7462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0" dirty="0">
                <a:solidFill>
                  <a:srgbClr val="000000"/>
                </a:solidFill>
                <a:latin typeface="Malgun Gothic" panose="020B0503020000020004" pitchFamily="34" charset="-127"/>
                <a:cs typeface="新細明體" panose="02020500000000000000" pitchFamily="18" charset="-120"/>
              </a:rPr>
              <a:t>Production consignment contract (OTT experiences)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75625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>
            <a:extLst>
              <a:ext uri="{FF2B5EF4-FFF2-40B4-BE49-F238E27FC236}">
                <a16:creationId xmlns:a16="http://schemas.microsoft.com/office/drawing/2014/main" xmlns="" id="{6DFEDFC6-6B00-4047-A71E-0B009CF17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723" y="5013459"/>
            <a:ext cx="3937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B</a:t>
            </a:r>
          </a:p>
        </p:txBody>
      </p:sp>
      <p:sp>
        <p:nvSpPr>
          <p:cNvPr id="6" name="Rectangle 20"/>
          <p:cNvSpPr txBox="1">
            <a:spLocks noChangeArrowheads="1"/>
          </p:cNvSpPr>
          <p:nvPr/>
        </p:nvSpPr>
        <p:spPr>
          <a:xfrm>
            <a:off x="1013348" y="214446"/>
            <a:ext cx="5064125" cy="598488"/>
          </a:xfrm>
          <a:prstGeom prst="rect">
            <a:avLst/>
          </a:prstGeom>
        </p:spPr>
        <p:txBody>
          <a:bodyPr wrap="square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Test</a:t>
            </a:r>
          </a:p>
        </p:txBody>
      </p:sp>
      <p:sp>
        <p:nvSpPr>
          <p:cNvPr id="7" name="Oval 21">
            <a:extLst>
              <a:ext uri="{FF2B5EF4-FFF2-40B4-BE49-F238E27FC236}">
                <a16:creationId xmlns:a16="http://schemas.microsoft.com/office/drawing/2014/main" xmlns="" id="{717BC651-9671-4B39-B314-A54AA317E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8010" y="1114559"/>
            <a:ext cx="4445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B</a:t>
            </a:r>
          </a:p>
        </p:txBody>
      </p:sp>
      <p:sp>
        <p:nvSpPr>
          <p:cNvPr id="8" name="Oval 27">
            <a:extLst>
              <a:ext uri="{FF2B5EF4-FFF2-40B4-BE49-F238E27FC236}">
                <a16:creationId xmlns:a16="http://schemas.microsoft.com/office/drawing/2014/main" xmlns="" id="{895D062B-D3F7-44DD-8E15-4A9492406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748" y="1152659"/>
            <a:ext cx="3937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A</a:t>
            </a:r>
          </a:p>
        </p:txBody>
      </p:sp>
      <p:cxnSp>
        <p:nvCxnSpPr>
          <p:cNvPr id="9" name="AutoShape 28"/>
          <p:cNvCxnSpPr>
            <a:cxnSpLocks noChangeShapeType="1"/>
          </p:cNvCxnSpPr>
          <p:nvPr/>
        </p:nvCxnSpPr>
        <p:spPr bwMode="auto">
          <a:xfrm>
            <a:off x="1513448" y="1381259"/>
            <a:ext cx="428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70">
            <a:extLst>
              <a:ext uri="{FF2B5EF4-FFF2-40B4-BE49-F238E27FC236}">
                <a16:creationId xmlns:a16="http://schemas.microsoft.com/office/drawing/2014/main" xmlns="" id="{BEEE4AD5-652B-4D69-A488-8BFDF063C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698" y="1732097"/>
            <a:ext cx="247491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Connect to DUT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Ethernet LED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MFG FW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Total Memory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USB3.0 link speed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HPD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CEC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Video (H265/VP9)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Audio (MP4)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plug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plug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Push and write initImage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Write ETH/BT MAC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MAC (flash/</a:t>
            </a:r>
            <a:r>
              <a:rPr lang="en-US" altLang="zh-TW" sz="1050" b="0" dirty="0" err="1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efuse</a:t>
            </a: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Ethernet CRC &amp;Throughput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Erase data and reboot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690535" y="6694622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A5D2F60C-0DA9-4783-A652-56ED9E8268D2}" type="slidenum">
              <a:rPr lang="en-US" altLang="zh-TW" sz="1400"/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28</a:t>
            </a:fld>
            <a:endParaRPr lang="en-US" altLang="zh-TW" sz="1400"/>
          </a:p>
        </p:txBody>
      </p:sp>
      <p:cxnSp>
        <p:nvCxnSpPr>
          <p:cNvPr id="12" name="AutoShape 15"/>
          <p:cNvCxnSpPr>
            <a:cxnSpLocks noChangeShapeType="1"/>
          </p:cNvCxnSpPr>
          <p:nvPr/>
        </p:nvCxnSpPr>
        <p:spPr bwMode="auto">
          <a:xfrm>
            <a:off x="3104123" y="5219834"/>
            <a:ext cx="6810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 Box 14">
            <a:extLst>
              <a:ext uri="{FF2B5EF4-FFF2-40B4-BE49-F238E27FC236}">
                <a16:creationId xmlns:a16="http://schemas.microsoft.com/office/drawing/2014/main" xmlns="" id="{F6B0B4CE-4A8C-45E1-8EC4-E0851CAE6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411" y="1076218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PT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xmlns="" id="{86E55B0D-4AC4-40ED-AB2D-73F1A24BA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2051" y="1026720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FT2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xmlns="" id="{43B4100F-F8A2-47FB-AC15-56C800AD1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6411" y="4915602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FT3</a:t>
            </a:r>
          </a:p>
        </p:txBody>
      </p:sp>
      <p:sp>
        <p:nvSpPr>
          <p:cNvPr id="16" name="Rectangle 70">
            <a:extLst>
              <a:ext uri="{FF2B5EF4-FFF2-40B4-BE49-F238E27FC236}">
                <a16:creationId xmlns:a16="http://schemas.microsoft.com/office/drawing/2014/main" xmlns="" id="{62472DC1-0931-4B58-B1C7-DF7A5DE91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273" y="1719397"/>
            <a:ext cx="18303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Play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Play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FFV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FFV Play (all or single 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Loop Back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Loop Back Play</a:t>
            </a:r>
          </a:p>
        </p:txBody>
      </p:sp>
      <p:cxnSp>
        <p:nvCxnSpPr>
          <p:cNvPr id="17" name="AutoShape 29"/>
          <p:cNvCxnSpPr>
            <a:cxnSpLocks noChangeShapeType="1"/>
          </p:cNvCxnSpPr>
          <p:nvPr/>
        </p:nvCxnSpPr>
        <p:spPr bwMode="auto">
          <a:xfrm>
            <a:off x="1591235" y="5243647"/>
            <a:ext cx="466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ectangle 70">
            <a:extLst>
              <a:ext uri="{FF2B5EF4-FFF2-40B4-BE49-F238E27FC236}">
                <a16:creationId xmlns:a16="http://schemas.microsoft.com/office/drawing/2014/main" xmlns="" id="{1DEA2112-457B-409F-8540-10A59075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98" y="5580197"/>
            <a:ext cx="14652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Scan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Paring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RSSI</a:t>
            </a: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xmlns="" id="{8D507251-8E23-4D91-B3D2-62FBEA253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6198" y="1023114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FT1</a:t>
            </a:r>
          </a:p>
        </p:txBody>
      </p:sp>
      <p:sp>
        <p:nvSpPr>
          <p:cNvPr id="20" name="Text Box 38">
            <a:extLst>
              <a:ext uri="{FF2B5EF4-FFF2-40B4-BE49-F238E27FC236}">
                <a16:creationId xmlns:a16="http://schemas.microsoft.com/office/drawing/2014/main" xmlns="" id="{BED9CB7E-116C-4700-9C9E-B261B69A0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423" y="1055236"/>
            <a:ext cx="864708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CN" sz="1200" b="0" dirty="0">
                <a:solidFill>
                  <a:schemeClr val="bg1"/>
                </a:solidFill>
                <a:latin typeface="+mj-lt"/>
                <a:ea typeface="標楷體" pitchFamily="65" charset="-120"/>
              </a:rPr>
              <a:t>Housing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solidFill>
                  <a:schemeClr val="bg1"/>
                </a:solidFill>
                <a:latin typeface="+mj-lt"/>
                <a:ea typeface="標楷體" pitchFamily="65" charset="-120"/>
              </a:rPr>
              <a:t>Assembly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:a16="http://schemas.microsoft.com/office/drawing/2014/main" xmlns="" id="{1C215538-7273-45C2-AE38-D5BE42931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6724" y="1079958"/>
            <a:ext cx="985446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BT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Calibration</a:t>
            </a:r>
          </a:p>
        </p:txBody>
      </p:sp>
      <p:cxnSp>
        <p:nvCxnSpPr>
          <p:cNvPr id="22" name="AutoShape 19"/>
          <p:cNvCxnSpPr>
            <a:cxnSpLocks noChangeShapeType="1"/>
          </p:cNvCxnSpPr>
          <p:nvPr/>
        </p:nvCxnSpPr>
        <p:spPr bwMode="auto">
          <a:xfrm flipV="1">
            <a:off x="2985060" y="1370147"/>
            <a:ext cx="5286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537260" y="1757497"/>
            <a:ext cx="18415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Check MFG FW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Check USB2.0 link speed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BT Calibration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Write BT Mac and Configuration (eFuse)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Write SN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endParaRPr lang="en-US" altLang="zh-TW" sz="1100" b="0">
              <a:solidFill>
                <a:srgbClr val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4" name="AutoShape 19"/>
          <p:cNvCxnSpPr>
            <a:cxnSpLocks noChangeShapeType="1"/>
          </p:cNvCxnSpPr>
          <p:nvPr/>
        </p:nvCxnSpPr>
        <p:spPr bwMode="auto">
          <a:xfrm rot="60000" flipV="1">
            <a:off x="7966635" y="1317759"/>
            <a:ext cx="644525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29"/>
          <p:cNvCxnSpPr>
            <a:cxnSpLocks noChangeShapeType="1"/>
          </p:cNvCxnSpPr>
          <p:nvPr/>
        </p:nvCxnSpPr>
        <p:spPr bwMode="auto">
          <a:xfrm rot="21480000">
            <a:off x="4610660" y="1351097"/>
            <a:ext cx="414338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 Box 5">
            <a:extLst>
              <a:ext uri="{FF2B5EF4-FFF2-40B4-BE49-F238E27FC236}">
                <a16:creationId xmlns:a16="http://schemas.microsoft.com/office/drawing/2014/main" xmlns="" id="{1B9D6687-8C83-4133-9E53-CD07B4ABF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524" y="4915602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:a16="http://schemas.microsoft.com/office/drawing/2014/main" xmlns="" id="{A9DAF016-2031-4808-B7B0-E854BA426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298" y="5543684"/>
            <a:ext cx="16398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SN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Check USB3.0 R/W</a:t>
            </a:r>
            <a:endParaRPr lang="en-US" altLang="zh-CN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Upgrade FW</a:t>
            </a:r>
          </a:p>
        </p:txBody>
      </p:sp>
      <p:sp>
        <p:nvSpPr>
          <p:cNvPr id="28" name="Text Box 14">
            <a:extLst>
              <a:ext uri="{FF2B5EF4-FFF2-40B4-BE49-F238E27FC236}">
                <a16:creationId xmlns:a16="http://schemas.microsoft.com/office/drawing/2014/main" xmlns="" id="{C18E1EF5-06C2-467A-B5F6-4ADDBF1F6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851" y="4911007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RC1</a:t>
            </a:r>
          </a:p>
        </p:txBody>
      </p:sp>
      <p:sp>
        <p:nvSpPr>
          <p:cNvPr id="29" name="TextBox 52">
            <a:extLst>
              <a:ext uri="{FF2B5EF4-FFF2-40B4-BE49-F238E27FC236}">
                <a16:creationId xmlns:a16="http://schemas.microsoft.com/office/drawing/2014/main" xmlns="" id="{924EF63A-2533-47A8-A173-6D345387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185" y="5380172"/>
            <a:ext cx="12096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Plug-in USB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Scan QR Code</a:t>
            </a:r>
          </a:p>
        </p:txBody>
      </p:sp>
      <p:cxnSp>
        <p:nvCxnSpPr>
          <p:cNvPr id="30" name="AutoShape 29"/>
          <p:cNvCxnSpPr>
            <a:cxnSpLocks noChangeShapeType="1"/>
          </p:cNvCxnSpPr>
          <p:nvPr/>
        </p:nvCxnSpPr>
        <p:spPr bwMode="auto">
          <a:xfrm rot="60000" flipV="1">
            <a:off x="6015598" y="1343159"/>
            <a:ext cx="850900" cy="17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29"/>
          <p:cNvCxnSpPr>
            <a:cxnSpLocks noChangeShapeType="1"/>
          </p:cNvCxnSpPr>
          <p:nvPr/>
        </p:nvCxnSpPr>
        <p:spPr bwMode="auto">
          <a:xfrm rot="21480000">
            <a:off x="9660498" y="1336809"/>
            <a:ext cx="412750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70">
            <a:extLst>
              <a:ext uri="{FF2B5EF4-FFF2-40B4-BE49-F238E27FC236}">
                <a16:creationId xmlns:a16="http://schemas.microsoft.com/office/drawing/2014/main" xmlns="" id="{E8590632-16BF-4DD5-A54D-920446824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3135" y="1714634"/>
            <a:ext cx="18208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IR Remote UP Key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USB2.0 R/W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LED (white  , off)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</a:t>
            </a:r>
            <a:r>
              <a:rPr lang="en-US" altLang="zh-CN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Front Panel buttons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Set 4KP60 Resolution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4K TV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4KP60 Video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HDMI 4KP60 Resolution/FPS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endParaRPr lang="en-US" altLang="zh-TW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cxnSp>
        <p:nvCxnSpPr>
          <p:cNvPr id="33" name="AutoShape 15"/>
          <p:cNvCxnSpPr>
            <a:cxnSpLocks noChangeShapeType="1"/>
          </p:cNvCxnSpPr>
          <p:nvPr/>
        </p:nvCxnSpPr>
        <p:spPr bwMode="auto">
          <a:xfrm>
            <a:off x="4880535" y="5218247"/>
            <a:ext cx="3984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15"/>
          <p:cNvCxnSpPr>
            <a:cxnSpLocks noChangeShapeType="1"/>
          </p:cNvCxnSpPr>
          <p:nvPr/>
        </p:nvCxnSpPr>
        <p:spPr bwMode="auto">
          <a:xfrm>
            <a:off x="6464860" y="5210309"/>
            <a:ext cx="3984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14">
            <a:extLst>
              <a:ext uri="{FF2B5EF4-FFF2-40B4-BE49-F238E27FC236}">
                <a16:creationId xmlns:a16="http://schemas.microsoft.com/office/drawing/2014/main" xmlns="" id="{B1572E75-4039-461A-BA4B-DD34D28D4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7178" y="4884486"/>
            <a:ext cx="945561" cy="609600"/>
          </a:xfrm>
          <a:prstGeom prst="rect">
            <a:avLst/>
          </a:prstGeom>
          <a:gradFill>
            <a:gsLst>
              <a:gs pos="1000">
                <a:schemeClr val="accent2"/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LINK</a:t>
            </a:r>
          </a:p>
        </p:txBody>
      </p:sp>
      <p:cxnSp>
        <p:nvCxnSpPr>
          <p:cNvPr id="36" name="AutoShape 15"/>
          <p:cNvCxnSpPr>
            <a:cxnSpLocks noChangeShapeType="1"/>
          </p:cNvCxnSpPr>
          <p:nvPr/>
        </p:nvCxnSpPr>
        <p:spPr bwMode="auto">
          <a:xfrm>
            <a:off x="7915835" y="5189672"/>
            <a:ext cx="3984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Text Box 14">
            <a:extLst>
              <a:ext uri="{FF2B5EF4-FFF2-40B4-BE49-F238E27FC236}">
                <a16:creationId xmlns:a16="http://schemas.microsoft.com/office/drawing/2014/main" xmlns="" id="{B563A16A-A1D7-402A-968D-044F2B5DB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242" y="4864584"/>
            <a:ext cx="94556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RC2</a:t>
            </a:r>
          </a:p>
        </p:txBody>
      </p:sp>
      <p:sp>
        <p:nvSpPr>
          <p:cNvPr id="38" name="TextBox 52">
            <a:extLst>
              <a:ext uri="{FF2B5EF4-FFF2-40B4-BE49-F238E27FC236}">
                <a16:creationId xmlns:a16="http://schemas.microsoft.com/office/drawing/2014/main" xmlns="" id="{1326C7F2-C645-461B-AF27-DA75AAAFA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3973" y="5364297"/>
            <a:ext cx="12096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Plug-in USB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Scan QR Code</a:t>
            </a:r>
          </a:p>
        </p:txBody>
      </p:sp>
      <p:sp>
        <p:nvSpPr>
          <p:cNvPr id="39" name="TextBox 52">
            <a:extLst>
              <a:ext uri="{FF2B5EF4-FFF2-40B4-BE49-F238E27FC236}">
                <a16:creationId xmlns:a16="http://schemas.microsoft.com/office/drawing/2014/main" xmlns="" id="{73F52952-E228-44B8-8112-820810E9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535" y="5370647"/>
            <a:ext cx="119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Link </a:t>
            </a:r>
            <a:r>
              <a:rPr lang="en-US" altLang="zh-CN" sz="1050" b="0" dirty="0" err="1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Sequency</a:t>
            </a:r>
            <a:endParaRPr lang="en-US" altLang="zh-CN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SN</a:t>
            </a:r>
          </a:p>
        </p:txBody>
      </p:sp>
      <p:sp>
        <p:nvSpPr>
          <p:cNvPr id="40" name="Text Box 14">
            <a:extLst>
              <a:ext uri="{FF2B5EF4-FFF2-40B4-BE49-F238E27FC236}">
                <a16:creationId xmlns:a16="http://schemas.microsoft.com/office/drawing/2014/main" xmlns="" id="{E71EC9DA-5AEE-4330-A64E-BB949AFBD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634" y="2639483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Burn in (5%)</a:t>
            </a:r>
          </a:p>
        </p:txBody>
      </p:sp>
      <p:cxnSp>
        <p:nvCxnSpPr>
          <p:cNvPr id="41" name="Connector: Elbow 7">
            <a:extLst>
              <a:ext uri="{FF2B5EF4-FFF2-40B4-BE49-F238E27FC236}">
                <a16:creationId xmlns:a16="http://schemas.microsoft.com/office/drawing/2014/main" xmlns="" id="{A7A61987-4E38-480D-8F40-36EEADDB018E}"/>
              </a:ext>
            </a:extLst>
          </p:cNvPr>
          <p:cNvCxnSpPr>
            <a:cxnSpLocks/>
          </p:cNvCxnSpPr>
          <p:nvPr/>
        </p:nvCxnSpPr>
        <p:spPr bwMode="auto">
          <a:xfrm flipV="1">
            <a:off x="3443848" y="3260859"/>
            <a:ext cx="2571750" cy="1439863"/>
          </a:xfrm>
          <a:prstGeom prst="bentConnector3">
            <a:avLst>
              <a:gd name="adj1" fmla="val 95338"/>
            </a:avLst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Connector 30">
            <a:extLst>
              <a:ext uri="{FF2B5EF4-FFF2-40B4-BE49-F238E27FC236}">
                <a16:creationId xmlns:a16="http://schemas.microsoft.com/office/drawing/2014/main" xmlns="" id="{48D021D4-E0B1-47A3-9F1F-EFBA7F0976A8}"/>
              </a:ext>
            </a:extLst>
          </p:cNvPr>
          <p:cNvCxnSpPr>
            <a:cxnSpLocks/>
          </p:cNvCxnSpPr>
          <p:nvPr/>
        </p:nvCxnSpPr>
        <p:spPr bwMode="auto">
          <a:xfrm rot="21480000" flipH="1">
            <a:off x="3407335" y="4689609"/>
            <a:ext cx="22225" cy="528638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AutoShape 29">
            <a:extLst>
              <a:ext uri="{FF2B5EF4-FFF2-40B4-BE49-F238E27FC236}">
                <a16:creationId xmlns:a16="http://schemas.microsoft.com/office/drawing/2014/main" xmlns="" id="{EF8DB8E5-CC0C-4E3B-8E92-38E7CE3408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87085" y="1343159"/>
            <a:ext cx="0" cy="135731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1586183">
            <a:extLst>
              <a:ext uri="{FF2B5EF4-FFF2-40B4-BE49-F238E27FC236}">
                <a16:creationId xmlns:a16="http://schemas.microsoft.com/office/drawing/2014/main" xmlns="" id="{3AFED562-061C-4096-819E-ABC97E82D5E2}"/>
              </a:ext>
            </a:extLst>
          </p:cNvPr>
          <p:cNvCxnSpPr>
            <a:cxnSpLocks/>
          </p:cNvCxnSpPr>
          <p:nvPr/>
        </p:nvCxnSpPr>
        <p:spPr bwMode="auto">
          <a:xfrm>
            <a:off x="6212448" y="2730634"/>
            <a:ext cx="282575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013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Organization and personnel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16000" y="1075267"/>
            <a:ext cx="10515600" cy="4492096"/>
          </a:xfrm>
        </p:spPr>
        <p:txBody>
          <a:bodyPr/>
          <a:lstStyle/>
          <a:p>
            <a:r>
              <a:rPr lang="en-US" altLang="zh-TW" dirty="0" smtClean="0"/>
              <a:t>Please refer to the other RFP documents for the technical support.</a:t>
            </a:r>
          </a:p>
          <a:p>
            <a:r>
              <a:rPr lang="en-US" altLang="zh-TW" dirty="0" smtClean="0"/>
              <a:t>Below is the working experience(</a:t>
            </a:r>
            <a:r>
              <a:rPr lang="en-US" altLang="zh-TW" dirty="0" err="1" smtClean="0"/>
              <a:t>unit:yr</a:t>
            </a:r>
            <a:r>
              <a:rPr lang="en-US" altLang="zh-TW" dirty="0" smtClean="0"/>
              <a:t>) for SW and HW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00724"/>
              </p:ext>
            </p:extLst>
          </p:nvPr>
        </p:nvGraphicFramePr>
        <p:xfrm>
          <a:off x="1320799" y="2159000"/>
          <a:ext cx="45720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Name</a:t>
                      </a:r>
                      <a:endParaRPr lang="zh-TW" altLang="en-US" sz="1200" dirty="0" smtClean="0"/>
                    </a:p>
                    <a:p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Job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Years of working experience</a:t>
                      </a:r>
                      <a:endParaRPr lang="zh-TW" alt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Jacky Chiang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 Manager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Kerwin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 Lead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River Wong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Audio HAL/drivers, System Integration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Jim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BT, System Integration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Jason Ling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</a:t>
                      </a:r>
                      <a:r>
                        <a:rPr lang="en-US" sz="1200" kern="100" dirty="0" err="1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xTS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12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Jerry Lin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OTA, Manufacturing Test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Bcan Yeh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Diagnostic, System Integration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14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Sam Yang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I/O Interface Drivers, System Integration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Peter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Power Management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Brent Choi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FAE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138621"/>
              </p:ext>
            </p:extLst>
          </p:nvPr>
        </p:nvGraphicFramePr>
        <p:xfrm>
          <a:off x="6959600" y="2159000"/>
          <a:ext cx="457200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Name</a:t>
                      </a:r>
                      <a:endParaRPr lang="zh-TW" altLang="en-US" sz="1200" dirty="0" smtClean="0"/>
                    </a:p>
                    <a:p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Job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Years of working experience</a:t>
                      </a:r>
                      <a:endParaRPr lang="zh-TW" alt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Sean Chiang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Manager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Tom Lee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Lead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Fu-Chiang Yang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Baseband - Audio, Video, Thermal,  Power system, RCU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14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Catherine Chen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RF - BT, ANT, BQB certification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457199" y="2159000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SW</a:t>
            </a:r>
            <a:endParaRPr lang="zh-TW" altLang="en-US" sz="28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6112933" y="2159000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H</a:t>
            </a:r>
            <a:r>
              <a:rPr lang="en-US" altLang="zh-TW" sz="2800" b="1" dirty="0" smtClean="0"/>
              <a:t>W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1176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Spare parts management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492096"/>
          </a:xfrm>
        </p:spPr>
        <p:txBody>
          <a:bodyPr/>
          <a:lstStyle/>
          <a:p>
            <a:r>
              <a:rPr lang="en-US" altLang="zh-TW" dirty="0" smtClean="0"/>
              <a:t>Please refer to the other RFP documents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8652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8934" y="231140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Control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900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 Box 395"/>
          <p:cNvSpPr txBox="1">
            <a:spLocks noChangeArrowheads="1"/>
          </p:cNvSpPr>
          <p:nvPr/>
        </p:nvSpPr>
        <p:spPr bwMode="auto">
          <a:xfrm>
            <a:off x="4830246" y="5146681"/>
            <a:ext cx="1604433" cy="49811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21891" tIns="60945" rIns="121891" bIns="60945">
            <a:spAutoFit/>
          </a:bodyPr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/>
              <a:t>Manus, Brazil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rgbClr val="5F5F5F"/>
                </a:solidFill>
              </a:rPr>
              <a:t>PCBA, BOX Build</a:t>
            </a:r>
          </a:p>
        </p:txBody>
      </p:sp>
      <p:sp>
        <p:nvSpPr>
          <p:cNvPr id="452" name="Line 372"/>
          <p:cNvSpPr>
            <a:spLocks noChangeShapeType="1"/>
          </p:cNvSpPr>
          <p:nvPr/>
        </p:nvSpPr>
        <p:spPr bwMode="blackWhite">
          <a:xfrm flipH="1">
            <a:off x="4176184" y="4587881"/>
            <a:ext cx="0" cy="731839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3" name="Line 369"/>
          <p:cNvSpPr>
            <a:spLocks noChangeShapeType="1"/>
          </p:cNvSpPr>
          <p:nvPr/>
        </p:nvSpPr>
        <p:spPr bwMode="blackWhite">
          <a:xfrm flipH="1">
            <a:off x="4174074" y="5329239"/>
            <a:ext cx="641351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1" name="Freeform 398"/>
          <p:cNvSpPr>
            <a:spLocks/>
          </p:cNvSpPr>
          <p:nvPr/>
        </p:nvSpPr>
        <p:spPr bwMode="blackWhite">
          <a:xfrm>
            <a:off x="4070355" y="4435475"/>
            <a:ext cx="198967" cy="17938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4" y="5"/>
              </a:cxn>
              <a:cxn ang="0">
                <a:pos x="0" y="5"/>
              </a:cxn>
              <a:cxn ang="0">
                <a:pos x="3" y="8"/>
              </a:cxn>
              <a:cxn ang="0">
                <a:pos x="2" y="13"/>
              </a:cxn>
              <a:cxn ang="0">
                <a:pos x="6" y="10"/>
              </a:cxn>
              <a:cxn ang="0">
                <a:pos x="9" y="13"/>
              </a:cxn>
              <a:cxn ang="0">
                <a:pos x="8" y="8"/>
              </a:cxn>
              <a:cxn ang="0">
                <a:pos x="12" y="5"/>
              </a:cxn>
              <a:cxn ang="0">
                <a:pos x="7" y="5"/>
              </a:cxn>
              <a:cxn ang="0">
                <a:pos x="6" y="0"/>
              </a:cxn>
            </a:cxnLst>
            <a:rect l="0" t="0" r="r" b="b"/>
            <a:pathLst>
              <a:path w="12" h="13">
                <a:moveTo>
                  <a:pt x="6" y="0"/>
                </a:moveTo>
                <a:lnTo>
                  <a:pt x="4" y="5"/>
                </a:lnTo>
                <a:lnTo>
                  <a:pt x="0" y="5"/>
                </a:lnTo>
                <a:lnTo>
                  <a:pt x="3" y="8"/>
                </a:lnTo>
                <a:lnTo>
                  <a:pt x="2" y="13"/>
                </a:lnTo>
                <a:lnTo>
                  <a:pt x="6" y="10"/>
                </a:lnTo>
                <a:lnTo>
                  <a:pt x="9" y="13"/>
                </a:lnTo>
                <a:lnTo>
                  <a:pt x="8" y="8"/>
                </a:lnTo>
                <a:lnTo>
                  <a:pt x="12" y="5"/>
                </a:lnTo>
                <a:lnTo>
                  <a:pt x="7" y="5"/>
                </a:lnTo>
                <a:lnTo>
                  <a:pt x="6" y="0"/>
                </a:lnTo>
                <a:close/>
              </a:path>
            </a:pathLst>
          </a:custGeom>
          <a:solidFill>
            <a:srgbClr val="99FF33">
              <a:alpha val="89999"/>
            </a:srgbClr>
          </a:solidFill>
          <a:ln w="1270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687" name="頁尾版面配置區 2"/>
          <p:cNvSpPr>
            <a:spLocks noGrp="1"/>
          </p:cNvSpPr>
          <p:nvPr>
            <p:ph type="ftr" sz="quarter" idx="4294967295"/>
          </p:nvPr>
        </p:nvSpPr>
        <p:spPr>
          <a:xfrm>
            <a:off x="0" y="6597653"/>
            <a:ext cx="3860800" cy="233363"/>
          </a:xfrm>
          <a:noFill/>
        </p:spPr>
        <p:txBody>
          <a:bodyPr/>
          <a:lstStyle/>
          <a:p>
            <a:endParaRPr lang="en-US" altLang="zh-TW" sz="1350"/>
          </a:p>
          <a:p>
            <a:endParaRPr lang="en-US" altLang="zh-TW" sz="1350"/>
          </a:p>
        </p:txBody>
      </p:sp>
      <p:grpSp>
        <p:nvGrpSpPr>
          <p:cNvPr id="2" name="群組 428"/>
          <p:cNvGrpSpPr>
            <a:grpSpLocks/>
          </p:cNvGrpSpPr>
          <p:nvPr/>
        </p:nvGrpSpPr>
        <p:grpSpPr bwMode="auto">
          <a:xfrm>
            <a:off x="1570567" y="1489076"/>
            <a:ext cx="8900584" cy="4176713"/>
            <a:chOff x="1128713" y="1089025"/>
            <a:chExt cx="6675438" cy="4176713"/>
          </a:xfrm>
        </p:grpSpPr>
        <p:sp>
          <p:nvSpPr>
            <p:cNvPr id="71755" name="Line 414"/>
            <p:cNvSpPr>
              <a:spLocks noChangeShapeType="1"/>
            </p:cNvSpPr>
            <p:nvPr/>
          </p:nvSpPr>
          <p:spPr bwMode="auto">
            <a:xfrm flipH="1">
              <a:off x="5940426" y="3444875"/>
              <a:ext cx="1444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350"/>
            </a:p>
          </p:txBody>
        </p:sp>
        <p:sp>
          <p:nvSpPr>
            <p:cNvPr id="11" name="Rectangle 2"/>
            <p:cNvSpPr>
              <a:spLocks noChangeArrowheads="1"/>
            </p:cNvSpPr>
            <p:nvPr/>
          </p:nvSpPr>
          <p:spPr bwMode="blackWhite">
            <a:xfrm>
              <a:off x="5654676" y="4616450"/>
              <a:ext cx="4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blackWhite">
            <a:xfrm>
              <a:off x="7202488" y="3929063"/>
              <a:ext cx="4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blackWhite">
            <a:xfrm>
              <a:off x="5303838" y="3151188"/>
              <a:ext cx="271463" cy="219075"/>
            </a:xfrm>
            <a:custGeom>
              <a:avLst/>
              <a:gdLst/>
              <a:ahLst/>
              <a:cxnLst>
                <a:cxn ang="0">
                  <a:pos x="162" y="26"/>
                </a:cxn>
                <a:cxn ang="0">
                  <a:pos x="154" y="26"/>
                </a:cxn>
                <a:cxn ang="0">
                  <a:pos x="146" y="35"/>
                </a:cxn>
                <a:cxn ang="0">
                  <a:pos x="121" y="35"/>
                </a:cxn>
                <a:cxn ang="0">
                  <a:pos x="121" y="53"/>
                </a:cxn>
                <a:cxn ang="0">
                  <a:pos x="121" y="71"/>
                </a:cxn>
                <a:cxn ang="0">
                  <a:pos x="113" y="71"/>
                </a:cxn>
                <a:cxn ang="0">
                  <a:pos x="113" y="80"/>
                </a:cxn>
                <a:cxn ang="0">
                  <a:pos x="105" y="89"/>
                </a:cxn>
                <a:cxn ang="0">
                  <a:pos x="105" y="107"/>
                </a:cxn>
                <a:cxn ang="0">
                  <a:pos x="73" y="115"/>
                </a:cxn>
                <a:cxn ang="0">
                  <a:pos x="65" y="124"/>
                </a:cxn>
                <a:cxn ang="0">
                  <a:pos x="65" y="133"/>
                </a:cxn>
                <a:cxn ang="0">
                  <a:pos x="24" y="142"/>
                </a:cxn>
                <a:cxn ang="0">
                  <a:pos x="8" y="133"/>
                </a:cxn>
                <a:cxn ang="0">
                  <a:pos x="16" y="124"/>
                </a:cxn>
                <a:cxn ang="0">
                  <a:pos x="16" y="115"/>
                </a:cxn>
                <a:cxn ang="0">
                  <a:pos x="0" y="107"/>
                </a:cxn>
                <a:cxn ang="0">
                  <a:pos x="0" y="71"/>
                </a:cxn>
                <a:cxn ang="0">
                  <a:pos x="8" y="53"/>
                </a:cxn>
                <a:cxn ang="0">
                  <a:pos x="8" y="44"/>
                </a:cxn>
                <a:cxn ang="0">
                  <a:pos x="32" y="44"/>
                </a:cxn>
                <a:cxn ang="0">
                  <a:pos x="32" y="35"/>
                </a:cxn>
                <a:cxn ang="0">
                  <a:pos x="48" y="35"/>
                </a:cxn>
                <a:cxn ang="0">
                  <a:pos x="48" y="26"/>
                </a:cxn>
                <a:cxn ang="0">
                  <a:pos x="57" y="26"/>
                </a:cxn>
                <a:cxn ang="0">
                  <a:pos x="57" y="17"/>
                </a:cxn>
                <a:cxn ang="0">
                  <a:pos x="89" y="26"/>
                </a:cxn>
                <a:cxn ang="0">
                  <a:pos x="105" y="26"/>
                </a:cxn>
                <a:cxn ang="0">
                  <a:pos x="105" y="17"/>
                </a:cxn>
                <a:cxn ang="0">
                  <a:pos x="113" y="17"/>
                </a:cxn>
                <a:cxn ang="0">
                  <a:pos x="121" y="0"/>
                </a:cxn>
                <a:cxn ang="0">
                  <a:pos x="121" y="9"/>
                </a:cxn>
                <a:cxn ang="0">
                  <a:pos x="129" y="35"/>
                </a:cxn>
                <a:cxn ang="0">
                  <a:pos x="146" y="17"/>
                </a:cxn>
                <a:cxn ang="0">
                  <a:pos x="170" y="26"/>
                </a:cxn>
                <a:cxn ang="0">
                  <a:pos x="162" y="26"/>
                </a:cxn>
              </a:cxnLst>
              <a:rect l="0" t="0" r="r" b="b"/>
              <a:pathLst>
                <a:path w="170" h="142">
                  <a:moveTo>
                    <a:pt x="162" y="26"/>
                  </a:moveTo>
                  <a:lnTo>
                    <a:pt x="154" y="26"/>
                  </a:lnTo>
                  <a:lnTo>
                    <a:pt x="146" y="35"/>
                  </a:lnTo>
                  <a:lnTo>
                    <a:pt x="121" y="35"/>
                  </a:lnTo>
                  <a:lnTo>
                    <a:pt x="121" y="53"/>
                  </a:lnTo>
                  <a:lnTo>
                    <a:pt x="121" y="71"/>
                  </a:lnTo>
                  <a:lnTo>
                    <a:pt x="113" y="71"/>
                  </a:lnTo>
                  <a:lnTo>
                    <a:pt x="113" y="80"/>
                  </a:lnTo>
                  <a:lnTo>
                    <a:pt x="105" y="89"/>
                  </a:lnTo>
                  <a:lnTo>
                    <a:pt x="105" y="107"/>
                  </a:lnTo>
                  <a:lnTo>
                    <a:pt x="73" y="115"/>
                  </a:lnTo>
                  <a:lnTo>
                    <a:pt x="65" y="124"/>
                  </a:lnTo>
                  <a:lnTo>
                    <a:pt x="65" y="133"/>
                  </a:lnTo>
                  <a:lnTo>
                    <a:pt x="24" y="142"/>
                  </a:lnTo>
                  <a:lnTo>
                    <a:pt x="8" y="133"/>
                  </a:lnTo>
                  <a:lnTo>
                    <a:pt x="16" y="124"/>
                  </a:lnTo>
                  <a:lnTo>
                    <a:pt x="16" y="115"/>
                  </a:lnTo>
                  <a:lnTo>
                    <a:pt x="0" y="107"/>
                  </a:lnTo>
                  <a:lnTo>
                    <a:pt x="0" y="71"/>
                  </a:lnTo>
                  <a:lnTo>
                    <a:pt x="8" y="53"/>
                  </a:lnTo>
                  <a:lnTo>
                    <a:pt x="8" y="44"/>
                  </a:lnTo>
                  <a:lnTo>
                    <a:pt x="32" y="44"/>
                  </a:lnTo>
                  <a:lnTo>
                    <a:pt x="32" y="35"/>
                  </a:lnTo>
                  <a:lnTo>
                    <a:pt x="48" y="35"/>
                  </a:lnTo>
                  <a:lnTo>
                    <a:pt x="48" y="26"/>
                  </a:lnTo>
                  <a:lnTo>
                    <a:pt x="57" y="26"/>
                  </a:lnTo>
                  <a:lnTo>
                    <a:pt x="57" y="17"/>
                  </a:lnTo>
                  <a:lnTo>
                    <a:pt x="89" y="26"/>
                  </a:lnTo>
                  <a:lnTo>
                    <a:pt x="105" y="26"/>
                  </a:lnTo>
                  <a:lnTo>
                    <a:pt x="105" y="17"/>
                  </a:lnTo>
                  <a:lnTo>
                    <a:pt x="113" y="17"/>
                  </a:lnTo>
                  <a:lnTo>
                    <a:pt x="121" y="0"/>
                  </a:lnTo>
                  <a:lnTo>
                    <a:pt x="121" y="9"/>
                  </a:lnTo>
                  <a:lnTo>
                    <a:pt x="129" y="35"/>
                  </a:lnTo>
                  <a:lnTo>
                    <a:pt x="146" y="17"/>
                  </a:lnTo>
                  <a:lnTo>
                    <a:pt x="170" y="26"/>
                  </a:lnTo>
                  <a:lnTo>
                    <a:pt x="162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blackWhite">
            <a:xfrm>
              <a:off x="4991101" y="3108325"/>
              <a:ext cx="350837" cy="358775"/>
            </a:xfrm>
            <a:custGeom>
              <a:avLst/>
              <a:gdLst/>
              <a:ahLst/>
              <a:cxnLst>
                <a:cxn ang="0">
                  <a:pos x="211" y="232"/>
                </a:cxn>
                <a:cxn ang="0">
                  <a:pos x="162" y="223"/>
                </a:cxn>
                <a:cxn ang="0">
                  <a:pos x="154" y="205"/>
                </a:cxn>
                <a:cxn ang="0">
                  <a:pos x="130" y="214"/>
                </a:cxn>
                <a:cxn ang="0">
                  <a:pos x="114" y="214"/>
                </a:cxn>
                <a:cxn ang="0">
                  <a:pos x="89" y="187"/>
                </a:cxn>
                <a:cxn ang="0">
                  <a:pos x="73" y="169"/>
                </a:cxn>
                <a:cxn ang="0">
                  <a:pos x="65" y="160"/>
                </a:cxn>
                <a:cxn ang="0">
                  <a:pos x="57" y="160"/>
                </a:cxn>
                <a:cxn ang="0">
                  <a:pos x="49" y="151"/>
                </a:cxn>
                <a:cxn ang="0">
                  <a:pos x="41" y="125"/>
                </a:cxn>
                <a:cxn ang="0">
                  <a:pos x="24" y="116"/>
                </a:cxn>
                <a:cxn ang="0">
                  <a:pos x="16" y="98"/>
                </a:cxn>
                <a:cxn ang="0">
                  <a:pos x="24" y="80"/>
                </a:cxn>
                <a:cxn ang="0">
                  <a:pos x="24" y="62"/>
                </a:cxn>
                <a:cxn ang="0">
                  <a:pos x="16" y="62"/>
                </a:cxn>
                <a:cxn ang="0">
                  <a:pos x="8" y="53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33" y="18"/>
                </a:cxn>
                <a:cxn ang="0">
                  <a:pos x="49" y="9"/>
                </a:cxn>
                <a:cxn ang="0">
                  <a:pos x="57" y="9"/>
                </a:cxn>
                <a:cxn ang="0">
                  <a:pos x="49" y="18"/>
                </a:cxn>
                <a:cxn ang="0">
                  <a:pos x="65" y="27"/>
                </a:cxn>
                <a:cxn ang="0">
                  <a:pos x="65" y="44"/>
                </a:cxn>
                <a:cxn ang="0">
                  <a:pos x="89" y="62"/>
                </a:cxn>
                <a:cxn ang="0">
                  <a:pos x="122" y="62"/>
                </a:cxn>
                <a:cxn ang="0">
                  <a:pos x="122" y="44"/>
                </a:cxn>
                <a:cxn ang="0">
                  <a:pos x="138" y="36"/>
                </a:cxn>
                <a:cxn ang="0">
                  <a:pos x="162" y="36"/>
                </a:cxn>
                <a:cxn ang="0">
                  <a:pos x="203" y="62"/>
                </a:cxn>
                <a:cxn ang="0">
                  <a:pos x="203" y="62"/>
                </a:cxn>
                <a:cxn ang="0">
                  <a:pos x="203" y="71"/>
                </a:cxn>
                <a:cxn ang="0">
                  <a:pos x="203" y="80"/>
                </a:cxn>
                <a:cxn ang="0">
                  <a:pos x="195" y="98"/>
                </a:cxn>
                <a:cxn ang="0">
                  <a:pos x="195" y="134"/>
                </a:cxn>
                <a:cxn ang="0">
                  <a:pos x="211" y="142"/>
                </a:cxn>
                <a:cxn ang="0">
                  <a:pos x="211" y="151"/>
                </a:cxn>
                <a:cxn ang="0">
                  <a:pos x="203" y="169"/>
                </a:cxn>
                <a:cxn ang="0">
                  <a:pos x="211" y="178"/>
                </a:cxn>
                <a:cxn ang="0">
                  <a:pos x="219" y="187"/>
                </a:cxn>
                <a:cxn ang="0">
                  <a:pos x="227" y="205"/>
                </a:cxn>
                <a:cxn ang="0">
                  <a:pos x="211" y="214"/>
                </a:cxn>
                <a:cxn ang="0">
                  <a:pos x="211" y="232"/>
                </a:cxn>
              </a:cxnLst>
              <a:rect l="0" t="0" r="r" b="b"/>
              <a:pathLst>
                <a:path w="227" h="232">
                  <a:moveTo>
                    <a:pt x="211" y="232"/>
                  </a:moveTo>
                  <a:lnTo>
                    <a:pt x="162" y="223"/>
                  </a:lnTo>
                  <a:lnTo>
                    <a:pt x="154" y="205"/>
                  </a:lnTo>
                  <a:lnTo>
                    <a:pt x="130" y="214"/>
                  </a:lnTo>
                  <a:lnTo>
                    <a:pt x="114" y="214"/>
                  </a:lnTo>
                  <a:lnTo>
                    <a:pt x="89" y="187"/>
                  </a:lnTo>
                  <a:lnTo>
                    <a:pt x="73" y="169"/>
                  </a:lnTo>
                  <a:lnTo>
                    <a:pt x="65" y="160"/>
                  </a:lnTo>
                  <a:lnTo>
                    <a:pt x="57" y="160"/>
                  </a:lnTo>
                  <a:lnTo>
                    <a:pt x="49" y="151"/>
                  </a:lnTo>
                  <a:lnTo>
                    <a:pt x="41" y="125"/>
                  </a:lnTo>
                  <a:lnTo>
                    <a:pt x="24" y="116"/>
                  </a:lnTo>
                  <a:lnTo>
                    <a:pt x="16" y="98"/>
                  </a:lnTo>
                  <a:lnTo>
                    <a:pt x="24" y="80"/>
                  </a:lnTo>
                  <a:lnTo>
                    <a:pt x="24" y="62"/>
                  </a:lnTo>
                  <a:lnTo>
                    <a:pt x="16" y="62"/>
                  </a:lnTo>
                  <a:lnTo>
                    <a:pt x="8" y="53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33" y="18"/>
                  </a:lnTo>
                  <a:lnTo>
                    <a:pt x="49" y="9"/>
                  </a:lnTo>
                  <a:lnTo>
                    <a:pt x="57" y="9"/>
                  </a:lnTo>
                  <a:lnTo>
                    <a:pt x="49" y="18"/>
                  </a:lnTo>
                  <a:lnTo>
                    <a:pt x="65" y="27"/>
                  </a:lnTo>
                  <a:lnTo>
                    <a:pt x="65" y="44"/>
                  </a:lnTo>
                  <a:lnTo>
                    <a:pt x="89" y="62"/>
                  </a:lnTo>
                  <a:lnTo>
                    <a:pt x="122" y="62"/>
                  </a:lnTo>
                  <a:lnTo>
                    <a:pt x="122" y="44"/>
                  </a:lnTo>
                  <a:lnTo>
                    <a:pt x="138" y="36"/>
                  </a:lnTo>
                  <a:lnTo>
                    <a:pt x="162" y="36"/>
                  </a:lnTo>
                  <a:lnTo>
                    <a:pt x="203" y="62"/>
                  </a:lnTo>
                  <a:lnTo>
                    <a:pt x="203" y="62"/>
                  </a:lnTo>
                  <a:lnTo>
                    <a:pt x="203" y="71"/>
                  </a:lnTo>
                  <a:lnTo>
                    <a:pt x="203" y="80"/>
                  </a:lnTo>
                  <a:lnTo>
                    <a:pt x="195" y="98"/>
                  </a:lnTo>
                  <a:lnTo>
                    <a:pt x="195" y="134"/>
                  </a:lnTo>
                  <a:lnTo>
                    <a:pt x="211" y="142"/>
                  </a:lnTo>
                  <a:lnTo>
                    <a:pt x="211" y="151"/>
                  </a:lnTo>
                  <a:lnTo>
                    <a:pt x="203" y="169"/>
                  </a:lnTo>
                  <a:lnTo>
                    <a:pt x="211" y="178"/>
                  </a:lnTo>
                  <a:lnTo>
                    <a:pt x="219" y="187"/>
                  </a:lnTo>
                  <a:lnTo>
                    <a:pt x="227" y="205"/>
                  </a:lnTo>
                  <a:lnTo>
                    <a:pt x="211" y="214"/>
                  </a:lnTo>
                  <a:lnTo>
                    <a:pt x="211" y="23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blackWhite">
            <a:xfrm>
              <a:off x="5441951" y="3081338"/>
              <a:ext cx="125412" cy="109537"/>
            </a:xfrm>
            <a:custGeom>
              <a:avLst/>
              <a:gdLst/>
              <a:ahLst/>
              <a:cxnLst>
                <a:cxn ang="0">
                  <a:pos x="65" y="27"/>
                </a:cxn>
                <a:cxn ang="0">
                  <a:pos x="65" y="45"/>
                </a:cxn>
                <a:cxn ang="0">
                  <a:pos x="81" y="45"/>
                </a:cxn>
                <a:cxn ang="0">
                  <a:pos x="81" y="62"/>
                </a:cxn>
                <a:cxn ang="0">
                  <a:pos x="57" y="54"/>
                </a:cxn>
                <a:cxn ang="0">
                  <a:pos x="49" y="71"/>
                </a:cxn>
                <a:cxn ang="0">
                  <a:pos x="40" y="45"/>
                </a:cxn>
                <a:cxn ang="0">
                  <a:pos x="32" y="45"/>
                </a:cxn>
                <a:cxn ang="0">
                  <a:pos x="24" y="54"/>
                </a:cxn>
                <a:cxn ang="0">
                  <a:pos x="16" y="54"/>
                </a:cxn>
                <a:cxn ang="0">
                  <a:pos x="16" y="6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45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8" y="2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32" y="0"/>
                </a:cxn>
                <a:cxn ang="0">
                  <a:pos x="32" y="9"/>
                </a:cxn>
                <a:cxn ang="0">
                  <a:pos x="32" y="18"/>
                </a:cxn>
                <a:cxn ang="0">
                  <a:pos x="16" y="18"/>
                </a:cxn>
                <a:cxn ang="0">
                  <a:pos x="16" y="27"/>
                </a:cxn>
                <a:cxn ang="0">
                  <a:pos x="40" y="27"/>
                </a:cxn>
                <a:cxn ang="0">
                  <a:pos x="49" y="27"/>
                </a:cxn>
                <a:cxn ang="0">
                  <a:pos x="65" y="27"/>
                </a:cxn>
              </a:cxnLst>
              <a:rect l="0" t="0" r="r" b="b"/>
              <a:pathLst>
                <a:path w="81" h="71">
                  <a:moveTo>
                    <a:pt x="65" y="27"/>
                  </a:moveTo>
                  <a:lnTo>
                    <a:pt x="65" y="45"/>
                  </a:lnTo>
                  <a:lnTo>
                    <a:pt x="81" y="45"/>
                  </a:lnTo>
                  <a:lnTo>
                    <a:pt x="81" y="62"/>
                  </a:lnTo>
                  <a:lnTo>
                    <a:pt x="57" y="54"/>
                  </a:lnTo>
                  <a:lnTo>
                    <a:pt x="49" y="71"/>
                  </a:lnTo>
                  <a:lnTo>
                    <a:pt x="40" y="45"/>
                  </a:lnTo>
                  <a:lnTo>
                    <a:pt x="32" y="45"/>
                  </a:lnTo>
                  <a:lnTo>
                    <a:pt x="24" y="54"/>
                  </a:lnTo>
                  <a:lnTo>
                    <a:pt x="16" y="54"/>
                  </a:lnTo>
                  <a:lnTo>
                    <a:pt x="16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45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32" y="9"/>
                  </a:lnTo>
                  <a:lnTo>
                    <a:pt x="32" y="18"/>
                  </a:lnTo>
                  <a:lnTo>
                    <a:pt x="16" y="18"/>
                  </a:lnTo>
                  <a:lnTo>
                    <a:pt x="16" y="27"/>
                  </a:lnTo>
                  <a:lnTo>
                    <a:pt x="40" y="27"/>
                  </a:lnTo>
                  <a:lnTo>
                    <a:pt x="49" y="27"/>
                  </a:lnTo>
                  <a:lnTo>
                    <a:pt x="65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blackWhite">
            <a:xfrm>
              <a:off x="5465763" y="3011488"/>
              <a:ext cx="217488" cy="96837"/>
            </a:xfrm>
            <a:custGeom>
              <a:avLst/>
              <a:gdLst/>
              <a:ahLst/>
              <a:cxnLst>
                <a:cxn ang="0">
                  <a:pos x="130" y="18"/>
                </a:cxn>
                <a:cxn ang="0">
                  <a:pos x="130" y="27"/>
                </a:cxn>
                <a:cxn ang="0">
                  <a:pos x="105" y="45"/>
                </a:cxn>
                <a:cxn ang="0">
                  <a:pos x="89" y="45"/>
                </a:cxn>
                <a:cxn ang="0">
                  <a:pos x="81" y="54"/>
                </a:cxn>
                <a:cxn ang="0">
                  <a:pos x="65" y="54"/>
                </a:cxn>
                <a:cxn ang="0">
                  <a:pos x="57" y="54"/>
                </a:cxn>
                <a:cxn ang="0">
                  <a:pos x="57" y="63"/>
                </a:cxn>
                <a:cxn ang="0">
                  <a:pos x="33" y="63"/>
                </a:cxn>
                <a:cxn ang="0">
                  <a:pos x="24" y="63"/>
                </a:cxn>
                <a:cxn ang="0">
                  <a:pos x="0" y="63"/>
                </a:cxn>
                <a:cxn ang="0">
                  <a:pos x="0" y="54"/>
                </a:cxn>
                <a:cxn ang="0">
                  <a:pos x="16" y="54"/>
                </a:cxn>
                <a:cxn ang="0">
                  <a:pos x="16" y="54"/>
                </a:cxn>
                <a:cxn ang="0">
                  <a:pos x="33" y="54"/>
                </a:cxn>
                <a:cxn ang="0">
                  <a:pos x="49" y="45"/>
                </a:cxn>
                <a:cxn ang="0">
                  <a:pos x="33" y="36"/>
                </a:cxn>
                <a:cxn ang="0">
                  <a:pos x="24" y="36"/>
                </a:cxn>
                <a:cxn ang="0">
                  <a:pos x="8" y="36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49" y="18"/>
                </a:cxn>
                <a:cxn ang="0">
                  <a:pos x="49" y="9"/>
                </a:cxn>
                <a:cxn ang="0">
                  <a:pos x="57" y="0"/>
                </a:cxn>
                <a:cxn ang="0">
                  <a:pos x="65" y="9"/>
                </a:cxn>
                <a:cxn ang="0">
                  <a:pos x="114" y="9"/>
                </a:cxn>
                <a:cxn ang="0">
                  <a:pos x="130" y="18"/>
                </a:cxn>
              </a:cxnLst>
              <a:rect l="0" t="0" r="r" b="b"/>
              <a:pathLst>
                <a:path w="130" h="63">
                  <a:moveTo>
                    <a:pt x="130" y="18"/>
                  </a:moveTo>
                  <a:lnTo>
                    <a:pt x="130" y="27"/>
                  </a:lnTo>
                  <a:lnTo>
                    <a:pt x="105" y="45"/>
                  </a:lnTo>
                  <a:lnTo>
                    <a:pt x="89" y="45"/>
                  </a:lnTo>
                  <a:lnTo>
                    <a:pt x="81" y="54"/>
                  </a:lnTo>
                  <a:lnTo>
                    <a:pt x="65" y="54"/>
                  </a:lnTo>
                  <a:lnTo>
                    <a:pt x="57" y="54"/>
                  </a:lnTo>
                  <a:lnTo>
                    <a:pt x="57" y="63"/>
                  </a:lnTo>
                  <a:lnTo>
                    <a:pt x="33" y="63"/>
                  </a:lnTo>
                  <a:lnTo>
                    <a:pt x="24" y="63"/>
                  </a:lnTo>
                  <a:lnTo>
                    <a:pt x="0" y="63"/>
                  </a:lnTo>
                  <a:lnTo>
                    <a:pt x="0" y="5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33" y="54"/>
                  </a:lnTo>
                  <a:lnTo>
                    <a:pt x="49" y="45"/>
                  </a:lnTo>
                  <a:lnTo>
                    <a:pt x="33" y="36"/>
                  </a:lnTo>
                  <a:lnTo>
                    <a:pt x="24" y="36"/>
                  </a:lnTo>
                  <a:lnTo>
                    <a:pt x="8" y="36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24" y="9"/>
                  </a:lnTo>
                  <a:lnTo>
                    <a:pt x="49" y="18"/>
                  </a:lnTo>
                  <a:lnTo>
                    <a:pt x="49" y="9"/>
                  </a:lnTo>
                  <a:lnTo>
                    <a:pt x="57" y="0"/>
                  </a:lnTo>
                  <a:lnTo>
                    <a:pt x="65" y="9"/>
                  </a:lnTo>
                  <a:lnTo>
                    <a:pt x="114" y="9"/>
                  </a:lnTo>
                  <a:lnTo>
                    <a:pt x="13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blackWhite">
            <a:xfrm>
              <a:off x="5154613" y="3025775"/>
              <a:ext cx="261938" cy="192088"/>
            </a:xfrm>
            <a:custGeom>
              <a:avLst/>
              <a:gdLst/>
              <a:ahLst/>
              <a:cxnLst>
                <a:cxn ang="0">
                  <a:pos x="162" y="98"/>
                </a:cxn>
                <a:cxn ang="0">
                  <a:pos x="154" y="90"/>
                </a:cxn>
                <a:cxn ang="0">
                  <a:pos x="154" y="98"/>
                </a:cxn>
                <a:cxn ang="0">
                  <a:pos x="145" y="98"/>
                </a:cxn>
                <a:cxn ang="0">
                  <a:pos x="137" y="116"/>
                </a:cxn>
                <a:cxn ang="0">
                  <a:pos x="121" y="116"/>
                </a:cxn>
                <a:cxn ang="0">
                  <a:pos x="121" y="125"/>
                </a:cxn>
                <a:cxn ang="0">
                  <a:pos x="105" y="125"/>
                </a:cxn>
                <a:cxn ang="0">
                  <a:pos x="105" y="116"/>
                </a:cxn>
                <a:cxn ang="0">
                  <a:pos x="105" y="107"/>
                </a:cxn>
                <a:cxn ang="0">
                  <a:pos x="56" y="81"/>
                </a:cxn>
                <a:cxn ang="0">
                  <a:pos x="32" y="81"/>
                </a:cxn>
                <a:cxn ang="0">
                  <a:pos x="16" y="90"/>
                </a:cxn>
                <a:cxn ang="0">
                  <a:pos x="16" y="72"/>
                </a:cxn>
                <a:cxn ang="0">
                  <a:pos x="16" y="72"/>
                </a:cxn>
                <a:cxn ang="0">
                  <a:pos x="16" y="54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8" y="36"/>
                </a:cxn>
                <a:cxn ang="0">
                  <a:pos x="0" y="18"/>
                </a:cxn>
                <a:cxn ang="0">
                  <a:pos x="16" y="9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48" y="27"/>
                </a:cxn>
                <a:cxn ang="0">
                  <a:pos x="48" y="18"/>
                </a:cxn>
                <a:cxn ang="0">
                  <a:pos x="64" y="9"/>
                </a:cxn>
                <a:cxn ang="0">
                  <a:pos x="72" y="9"/>
                </a:cxn>
                <a:cxn ang="0">
                  <a:pos x="64" y="0"/>
                </a:cxn>
                <a:cxn ang="0">
                  <a:pos x="72" y="0"/>
                </a:cxn>
                <a:cxn ang="0">
                  <a:pos x="89" y="9"/>
                </a:cxn>
                <a:cxn ang="0">
                  <a:pos x="89" y="27"/>
                </a:cxn>
                <a:cxn ang="0">
                  <a:pos x="105" y="27"/>
                </a:cxn>
                <a:cxn ang="0">
                  <a:pos x="113" y="54"/>
                </a:cxn>
                <a:cxn ang="0">
                  <a:pos x="154" y="72"/>
                </a:cxn>
                <a:cxn ang="0">
                  <a:pos x="170" y="81"/>
                </a:cxn>
                <a:cxn ang="0">
                  <a:pos x="162" y="98"/>
                </a:cxn>
              </a:cxnLst>
              <a:rect l="0" t="0" r="r" b="b"/>
              <a:pathLst>
                <a:path w="170" h="125">
                  <a:moveTo>
                    <a:pt x="162" y="98"/>
                  </a:moveTo>
                  <a:lnTo>
                    <a:pt x="154" y="90"/>
                  </a:lnTo>
                  <a:lnTo>
                    <a:pt x="154" y="98"/>
                  </a:lnTo>
                  <a:lnTo>
                    <a:pt x="145" y="98"/>
                  </a:lnTo>
                  <a:lnTo>
                    <a:pt x="137" y="116"/>
                  </a:lnTo>
                  <a:lnTo>
                    <a:pt x="121" y="116"/>
                  </a:lnTo>
                  <a:lnTo>
                    <a:pt x="121" y="125"/>
                  </a:lnTo>
                  <a:lnTo>
                    <a:pt x="105" y="125"/>
                  </a:lnTo>
                  <a:lnTo>
                    <a:pt x="105" y="116"/>
                  </a:lnTo>
                  <a:lnTo>
                    <a:pt x="105" y="107"/>
                  </a:lnTo>
                  <a:lnTo>
                    <a:pt x="56" y="81"/>
                  </a:lnTo>
                  <a:lnTo>
                    <a:pt x="32" y="81"/>
                  </a:lnTo>
                  <a:lnTo>
                    <a:pt x="16" y="90"/>
                  </a:lnTo>
                  <a:lnTo>
                    <a:pt x="16" y="72"/>
                  </a:lnTo>
                  <a:lnTo>
                    <a:pt x="16" y="72"/>
                  </a:lnTo>
                  <a:lnTo>
                    <a:pt x="16" y="54"/>
                  </a:lnTo>
                  <a:lnTo>
                    <a:pt x="8" y="54"/>
                  </a:lnTo>
                  <a:lnTo>
                    <a:pt x="8" y="45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16" y="18"/>
                  </a:lnTo>
                  <a:lnTo>
                    <a:pt x="8" y="18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16" y="9"/>
                  </a:lnTo>
                  <a:lnTo>
                    <a:pt x="32" y="27"/>
                  </a:lnTo>
                  <a:lnTo>
                    <a:pt x="40" y="27"/>
                  </a:lnTo>
                  <a:lnTo>
                    <a:pt x="48" y="27"/>
                  </a:lnTo>
                  <a:lnTo>
                    <a:pt x="48" y="18"/>
                  </a:lnTo>
                  <a:lnTo>
                    <a:pt x="64" y="9"/>
                  </a:lnTo>
                  <a:lnTo>
                    <a:pt x="72" y="9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89" y="9"/>
                  </a:lnTo>
                  <a:lnTo>
                    <a:pt x="89" y="27"/>
                  </a:lnTo>
                  <a:lnTo>
                    <a:pt x="105" y="27"/>
                  </a:lnTo>
                  <a:lnTo>
                    <a:pt x="113" y="54"/>
                  </a:lnTo>
                  <a:lnTo>
                    <a:pt x="154" y="72"/>
                  </a:lnTo>
                  <a:lnTo>
                    <a:pt x="170" y="81"/>
                  </a:lnTo>
                  <a:lnTo>
                    <a:pt x="162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blackWhite">
            <a:xfrm>
              <a:off x="5229226" y="2957513"/>
              <a:ext cx="300037" cy="219075"/>
            </a:xfrm>
            <a:custGeom>
              <a:avLst/>
              <a:gdLst/>
              <a:ahLst/>
              <a:cxnLst>
                <a:cxn ang="0">
                  <a:pos x="114" y="142"/>
                </a:cxn>
                <a:cxn ang="0">
                  <a:pos x="130" y="142"/>
                </a:cxn>
                <a:cxn ang="0">
                  <a:pos x="138" y="125"/>
                </a:cxn>
                <a:cxn ang="0">
                  <a:pos x="138" y="107"/>
                </a:cxn>
                <a:cxn ang="0">
                  <a:pos x="130" y="98"/>
                </a:cxn>
                <a:cxn ang="0">
                  <a:pos x="146" y="98"/>
                </a:cxn>
                <a:cxn ang="0">
                  <a:pos x="154" y="89"/>
                </a:cxn>
                <a:cxn ang="0">
                  <a:pos x="154" y="80"/>
                </a:cxn>
                <a:cxn ang="0">
                  <a:pos x="170" y="80"/>
                </a:cxn>
                <a:cxn ang="0">
                  <a:pos x="170" y="89"/>
                </a:cxn>
                <a:cxn ang="0">
                  <a:pos x="178" y="89"/>
                </a:cxn>
                <a:cxn ang="0">
                  <a:pos x="195" y="80"/>
                </a:cxn>
                <a:cxn ang="0">
                  <a:pos x="178" y="71"/>
                </a:cxn>
                <a:cxn ang="0">
                  <a:pos x="170" y="71"/>
                </a:cxn>
                <a:cxn ang="0">
                  <a:pos x="162" y="71"/>
                </a:cxn>
                <a:cxn ang="0">
                  <a:pos x="170" y="53"/>
                </a:cxn>
                <a:cxn ang="0">
                  <a:pos x="170" y="53"/>
                </a:cxn>
                <a:cxn ang="0">
                  <a:pos x="146" y="80"/>
                </a:cxn>
                <a:cxn ang="0">
                  <a:pos x="138" y="71"/>
                </a:cxn>
                <a:cxn ang="0">
                  <a:pos x="122" y="71"/>
                </a:cxn>
                <a:cxn ang="0">
                  <a:pos x="122" y="62"/>
                </a:cxn>
                <a:cxn ang="0">
                  <a:pos x="114" y="62"/>
                </a:cxn>
                <a:cxn ang="0">
                  <a:pos x="114" y="44"/>
                </a:cxn>
                <a:cxn ang="0">
                  <a:pos x="97" y="27"/>
                </a:cxn>
                <a:cxn ang="0">
                  <a:pos x="65" y="27"/>
                </a:cxn>
                <a:cxn ang="0">
                  <a:pos x="41" y="9"/>
                </a:cxn>
                <a:cxn ang="0">
                  <a:pos x="24" y="0"/>
                </a:cxn>
                <a:cxn ang="0">
                  <a:pos x="0" y="9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62"/>
                </a:cxn>
                <a:cxn ang="0">
                  <a:pos x="16" y="53"/>
                </a:cxn>
                <a:cxn ang="0">
                  <a:pos x="24" y="53"/>
                </a:cxn>
                <a:cxn ang="0">
                  <a:pos x="16" y="44"/>
                </a:cxn>
                <a:cxn ang="0">
                  <a:pos x="24" y="44"/>
                </a:cxn>
                <a:cxn ang="0">
                  <a:pos x="41" y="53"/>
                </a:cxn>
                <a:cxn ang="0">
                  <a:pos x="41" y="71"/>
                </a:cxn>
                <a:cxn ang="0">
                  <a:pos x="65" y="71"/>
                </a:cxn>
                <a:cxn ang="0">
                  <a:pos x="73" y="89"/>
                </a:cxn>
                <a:cxn ang="0">
                  <a:pos x="106" y="116"/>
                </a:cxn>
                <a:cxn ang="0">
                  <a:pos x="122" y="125"/>
                </a:cxn>
                <a:cxn ang="0">
                  <a:pos x="114" y="142"/>
                </a:cxn>
              </a:cxnLst>
              <a:rect l="0" t="0" r="r" b="b"/>
              <a:pathLst>
                <a:path w="195" h="142">
                  <a:moveTo>
                    <a:pt x="114" y="142"/>
                  </a:moveTo>
                  <a:lnTo>
                    <a:pt x="130" y="142"/>
                  </a:lnTo>
                  <a:lnTo>
                    <a:pt x="138" y="125"/>
                  </a:lnTo>
                  <a:lnTo>
                    <a:pt x="138" y="107"/>
                  </a:lnTo>
                  <a:lnTo>
                    <a:pt x="130" y="98"/>
                  </a:lnTo>
                  <a:lnTo>
                    <a:pt x="146" y="98"/>
                  </a:lnTo>
                  <a:lnTo>
                    <a:pt x="154" y="89"/>
                  </a:lnTo>
                  <a:lnTo>
                    <a:pt x="154" y="80"/>
                  </a:lnTo>
                  <a:lnTo>
                    <a:pt x="170" y="80"/>
                  </a:lnTo>
                  <a:lnTo>
                    <a:pt x="170" y="89"/>
                  </a:lnTo>
                  <a:lnTo>
                    <a:pt x="178" y="89"/>
                  </a:lnTo>
                  <a:lnTo>
                    <a:pt x="195" y="80"/>
                  </a:lnTo>
                  <a:lnTo>
                    <a:pt x="178" y="71"/>
                  </a:lnTo>
                  <a:lnTo>
                    <a:pt x="170" y="71"/>
                  </a:lnTo>
                  <a:lnTo>
                    <a:pt x="162" y="71"/>
                  </a:lnTo>
                  <a:lnTo>
                    <a:pt x="170" y="53"/>
                  </a:lnTo>
                  <a:lnTo>
                    <a:pt x="170" y="53"/>
                  </a:lnTo>
                  <a:lnTo>
                    <a:pt x="146" y="80"/>
                  </a:lnTo>
                  <a:lnTo>
                    <a:pt x="138" y="71"/>
                  </a:lnTo>
                  <a:lnTo>
                    <a:pt x="122" y="71"/>
                  </a:lnTo>
                  <a:lnTo>
                    <a:pt x="122" y="62"/>
                  </a:lnTo>
                  <a:lnTo>
                    <a:pt x="114" y="62"/>
                  </a:lnTo>
                  <a:lnTo>
                    <a:pt x="114" y="44"/>
                  </a:lnTo>
                  <a:lnTo>
                    <a:pt x="97" y="27"/>
                  </a:lnTo>
                  <a:lnTo>
                    <a:pt x="65" y="27"/>
                  </a:lnTo>
                  <a:lnTo>
                    <a:pt x="41" y="9"/>
                  </a:lnTo>
                  <a:lnTo>
                    <a:pt x="24" y="0"/>
                  </a:lnTo>
                  <a:lnTo>
                    <a:pt x="0" y="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16" y="53"/>
                  </a:lnTo>
                  <a:lnTo>
                    <a:pt x="24" y="53"/>
                  </a:lnTo>
                  <a:lnTo>
                    <a:pt x="16" y="44"/>
                  </a:lnTo>
                  <a:lnTo>
                    <a:pt x="24" y="44"/>
                  </a:lnTo>
                  <a:lnTo>
                    <a:pt x="41" y="53"/>
                  </a:lnTo>
                  <a:lnTo>
                    <a:pt x="41" y="71"/>
                  </a:lnTo>
                  <a:lnTo>
                    <a:pt x="65" y="71"/>
                  </a:lnTo>
                  <a:lnTo>
                    <a:pt x="73" y="89"/>
                  </a:lnTo>
                  <a:lnTo>
                    <a:pt x="106" y="116"/>
                  </a:lnTo>
                  <a:lnTo>
                    <a:pt x="122" y="125"/>
                  </a:lnTo>
                  <a:lnTo>
                    <a:pt x="114" y="14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blackWhite">
            <a:xfrm>
              <a:off x="5041901" y="2641600"/>
              <a:ext cx="762000" cy="425450"/>
            </a:xfrm>
            <a:custGeom>
              <a:avLst/>
              <a:gdLst/>
              <a:ahLst/>
              <a:cxnLst>
                <a:cxn ang="0">
                  <a:pos x="470" y="142"/>
                </a:cxn>
                <a:cxn ang="0">
                  <a:pos x="453" y="169"/>
                </a:cxn>
                <a:cxn ang="0">
                  <a:pos x="429" y="205"/>
                </a:cxn>
                <a:cxn ang="0">
                  <a:pos x="405" y="214"/>
                </a:cxn>
                <a:cxn ang="0">
                  <a:pos x="405" y="258"/>
                </a:cxn>
                <a:cxn ang="0">
                  <a:pos x="340" y="249"/>
                </a:cxn>
                <a:cxn ang="0">
                  <a:pos x="316" y="249"/>
                </a:cxn>
                <a:cxn ang="0">
                  <a:pos x="291" y="249"/>
                </a:cxn>
                <a:cxn ang="0">
                  <a:pos x="267" y="276"/>
                </a:cxn>
                <a:cxn ang="0">
                  <a:pos x="243" y="267"/>
                </a:cxn>
                <a:cxn ang="0">
                  <a:pos x="235" y="267"/>
                </a:cxn>
                <a:cxn ang="0">
                  <a:pos x="218" y="232"/>
                </a:cxn>
                <a:cxn ang="0">
                  <a:pos x="162" y="205"/>
                </a:cxn>
                <a:cxn ang="0">
                  <a:pos x="113" y="205"/>
                </a:cxn>
                <a:cxn ang="0">
                  <a:pos x="105" y="267"/>
                </a:cxn>
                <a:cxn ang="0">
                  <a:pos x="64" y="267"/>
                </a:cxn>
                <a:cxn ang="0">
                  <a:pos x="56" y="249"/>
                </a:cxn>
                <a:cxn ang="0">
                  <a:pos x="48" y="223"/>
                </a:cxn>
                <a:cxn ang="0">
                  <a:pos x="56" y="214"/>
                </a:cxn>
                <a:cxn ang="0">
                  <a:pos x="89" y="205"/>
                </a:cxn>
                <a:cxn ang="0">
                  <a:pos x="64" y="169"/>
                </a:cxn>
                <a:cxn ang="0">
                  <a:pos x="32" y="178"/>
                </a:cxn>
                <a:cxn ang="0">
                  <a:pos x="32" y="169"/>
                </a:cxn>
                <a:cxn ang="0">
                  <a:pos x="8" y="151"/>
                </a:cxn>
                <a:cxn ang="0">
                  <a:pos x="8" y="98"/>
                </a:cxn>
                <a:cxn ang="0">
                  <a:pos x="32" y="116"/>
                </a:cxn>
                <a:cxn ang="0">
                  <a:pos x="48" y="71"/>
                </a:cxn>
                <a:cxn ang="0">
                  <a:pos x="64" y="71"/>
                </a:cxn>
                <a:cxn ang="0">
                  <a:pos x="105" y="98"/>
                </a:cxn>
                <a:cxn ang="0">
                  <a:pos x="137" y="89"/>
                </a:cxn>
                <a:cxn ang="0">
                  <a:pos x="178" y="98"/>
                </a:cxn>
                <a:cxn ang="0">
                  <a:pos x="162" y="71"/>
                </a:cxn>
                <a:cxn ang="0">
                  <a:pos x="170" y="53"/>
                </a:cxn>
                <a:cxn ang="0">
                  <a:pos x="178" y="18"/>
                </a:cxn>
                <a:cxn ang="0">
                  <a:pos x="259" y="9"/>
                </a:cxn>
                <a:cxn ang="0">
                  <a:pos x="267" y="0"/>
                </a:cxn>
                <a:cxn ang="0">
                  <a:pos x="291" y="18"/>
                </a:cxn>
                <a:cxn ang="0">
                  <a:pos x="299" y="18"/>
                </a:cxn>
                <a:cxn ang="0">
                  <a:pos x="316" y="35"/>
                </a:cxn>
                <a:cxn ang="0">
                  <a:pos x="348" y="18"/>
                </a:cxn>
                <a:cxn ang="0">
                  <a:pos x="372" y="35"/>
                </a:cxn>
                <a:cxn ang="0">
                  <a:pos x="413" y="80"/>
                </a:cxn>
                <a:cxn ang="0">
                  <a:pos x="445" y="89"/>
                </a:cxn>
                <a:cxn ang="0">
                  <a:pos x="478" y="125"/>
                </a:cxn>
                <a:cxn ang="0">
                  <a:pos x="494" y="134"/>
                </a:cxn>
              </a:cxnLst>
              <a:rect l="0" t="0" r="r" b="b"/>
              <a:pathLst>
                <a:path w="494" h="276">
                  <a:moveTo>
                    <a:pt x="478" y="142"/>
                  </a:moveTo>
                  <a:lnTo>
                    <a:pt x="470" y="142"/>
                  </a:lnTo>
                  <a:lnTo>
                    <a:pt x="462" y="169"/>
                  </a:lnTo>
                  <a:lnTo>
                    <a:pt x="453" y="169"/>
                  </a:lnTo>
                  <a:lnTo>
                    <a:pt x="437" y="169"/>
                  </a:lnTo>
                  <a:lnTo>
                    <a:pt x="429" y="205"/>
                  </a:lnTo>
                  <a:lnTo>
                    <a:pt x="405" y="205"/>
                  </a:lnTo>
                  <a:lnTo>
                    <a:pt x="405" y="214"/>
                  </a:lnTo>
                  <a:lnTo>
                    <a:pt x="413" y="249"/>
                  </a:lnTo>
                  <a:lnTo>
                    <a:pt x="405" y="258"/>
                  </a:lnTo>
                  <a:lnTo>
                    <a:pt x="389" y="249"/>
                  </a:lnTo>
                  <a:lnTo>
                    <a:pt x="340" y="249"/>
                  </a:lnTo>
                  <a:lnTo>
                    <a:pt x="332" y="240"/>
                  </a:lnTo>
                  <a:lnTo>
                    <a:pt x="316" y="249"/>
                  </a:lnTo>
                  <a:lnTo>
                    <a:pt x="316" y="258"/>
                  </a:lnTo>
                  <a:lnTo>
                    <a:pt x="291" y="249"/>
                  </a:lnTo>
                  <a:lnTo>
                    <a:pt x="291" y="258"/>
                  </a:lnTo>
                  <a:lnTo>
                    <a:pt x="267" y="276"/>
                  </a:lnTo>
                  <a:lnTo>
                    <a:pt x="259" y="267"/>
                  </a:lnTo>
                  <a:lnTo>
                    <a:pt x="243" y="267"/>
                  </a:lnTo>
                  <a:lnTo>
                    <a:pt x="243" y="267"/>
                  </a:lnTo>
                  <a:lnTo>
                    <a:pt x="235" y="267"/>
                  </a:lnTo>
                  <a:lnTo>
                    <a:pt x="235" y="249"/>
                  </a:lnTo>
                  <a:lnTo>
                    <a:pt x="218" y="232"/>
                  </a:lnTo>
                  <a:lnTo>
                    <a:pt x="186" y="232"/>
                  </a:lnTo>
                  <a:lnTo>
                    <a:pt x="162" y="205"/>
                  </a:lnTo>
                  <a:lnTo>
                    <a:pt x="145" y="196"/>
                  </a:lnTo>
                  <a:lnTo>
                    <a:pt x="113" y="205"/>
                  </a:lnTo>
                  <a:lnTo>
                    <a:pt x="113" y="267"/>
                  </a:lnTo>
                  <a:lnTo>
                    <a:pt x="105" y="267"/>
                  </a:lnTo>
                  <a:lnTo>
                    <a:pt x="89" y="258"/>
                  </a:lnTo>
                  <a:lnTo>
                    <a:pt x="64" y="267"/>
                  </a:lnTo>
                  <a:lnTo>
                    <a:pt x="64" y="249"/>
                  </a:lnTo>
                  <a:lnTo>
                    <a:pt x="56" y="249"/>
                  </a:lnTo>
                  <a:lnTo>
                    <a:pt x="56" y="223"/>
                  </a:lnTo>
                  <a:lnTo>
                    <a:pt x="48" y="223"/>
                  </a:lnTo>
                  <a:lnTo>
                    <a:pt x="56" y="223"/>
                  </a:lnTo>
                  <a:lnTo>
                    <a:pt x="56" y="214"/>
                  </a:lnTo>
                  <a:lnTo>
                    <a:pt x="56" y="205"/>
                  </a:lnTo>
                  <a:lnTo>
                    <a:pt x="89" y="205"/>
                  </a:lnTo>
                  <a:lnTo>
                    <a:pt x="89" y="178"/>
                  </a:lnTo>
                  <a:lnTo>
                    <a:pt x="64" y="169"/>
                  </a:lnTo>
                  <a:lnTo>
                    <a:pt x="56" y="160"/>
                  </a:lnTo>
                  <a:lnTo>
                    <a:pt x="32" y="178"/>
                  </a:lnTo>
                  <a:lnTo>
                    <a:pt x="24" y="178"/>
                  </a:lnTo>
                  <a:lnTo>
                    <a:pt x="32" y="169"/>
                  </a:lnTo>
                  <a:lnTo>
                    <a:pt x="24" y="151"/>
                  </a:lnTo>
                  <a:lnTo>
                    <a:pt x="8" y="151"/>
                  </a:lnTo>
                  <a:lnTo>
                    <a:pt x="0" y="142"/>
                  </a:lnTo>
                  <a:lnTo>
                    <a:pt x="8" y="98"/>
                  </a:lnTo>
                  <a:lnTo>
                    <a:pt x="24" y="116"/>
                  </a:lnTo>
                  <a:lnTo>
                    <a:pt x="32" y="116"/>
                  </a:lnTo>
                  <a:lnTo>
                    <a:pt x="24" y="98"/>
                  </a:lnTo>
                  <a:lnTo>
                    <a:pt x="48" y="71"/>
                  </a:lnTo>
                  <a:lnTo>
                    <a:pt x="56" y="80"/>
                  </a:lnTo>
                  <a:lnTo>
                    <a:pt x="64" y="71"/>
                  </a:lnTo>
                  <a:lnTo>
                    <a:pt x="89" y="80"/>
                  </a:lnTo>
                  <a:lnTo>
                    <a:pt x="105" y="98"/>
                  </a:lnTo>
                  <a:lnTo>
                    <a:pt x="121" y="89"/>
                  </a:lnTo>
                  <a:lnTo>
                    <a:pt x="137" y="89"/>
                  </a:lnTo>
                  <a:lnTo>
                    <a:pt x="145" y="98"/>
                  </a:lnTo>
                  <a:lnTo>
                    <a:pt x="178" y="98"/>
                  </a:lnTo>
                  <a:lnTo>
                    <a:pt x="186" y="80"/>
                  </a:lnTo>
                  <a:lnTo>
                    <a:pt x="162" y="71"/>
                  </a:lnTo>
                  <a:lnTo>
                    <a:pt x="178" y="62"/>
                  </a:lnTo>
                  <a:lnTo>
                    <a:pt x="170" y="53"/>
                  </a:lnTo>
                  <a:lnTo>
                    <a:pt x="178" y="44"/>
                  </a:lnTo>
                  <a:lnTo>
                    <a:pt x="178" y="18"/>
                  </a:lnTo>
                  <a:lnTo>
                    <a:pt x="194" y="27"/>
                  </a:lnTo>
                  <a:lnTo>
                    <a:pt x="259" y="9"/>
                  </a:lnTo>
                  <a:lnTo>
                    <a:pt x="259" y="0"/>
                  </a:lnTo>
                  <a:lnTo>
                    <a:pt x="267" y="0"/>
                  </a:lnTo>
                  <a:lnTo>
                    <a:pt x="291" y="0"/>
                  </a:lnTo>
                  <a:lnTo>
                    <a:pt x="291" y="18"/>
                  </a:lnTo>
                  <a:lnTo>
                    <a:pt x="291" y="18"/>
                  </a:lnTo>
                  <a:lnTo>
                    <a:pt x="299" y="18"/>
                  </a:lnTo>
                  <a:lnTo>
                    <a:pt x="316" y="27"/>
                  </a:lnTo>
                  <a:lnTo>
                    <a:pt x="316" y="35"/>
                  </a:lnTo>
                  <a:lnTo>
                    <a:pt x="332" y="35"/>
                  </a:lnTo>
                  <a:lnTo>
                    <a:pt x="348" y="18"/>
                  </a:lnTo>
                  <a:lnTo>
                    <a:pt x="364" y="18"/>
                  </a:lnTo>
                  <a:lnTo>
                    <a:pt x="372" y="35"/>
                  </a:lnTo>
                  <a:lnTo>
                    <a:pt x="405" y="98"/>
                  </a:lnTo>
                  <a:lnTo>
                    <a:pt x="413" y="80"/>
                  </a:lnTo>
                  <a:lnTo>
                    <a:pt x="421" y="98"/>
                  </a:lnTo>
                  <a:lnTo>
                    <a:pt x="445" y="89"/>
                  </a:lnTo>
                  <a:lnTo>
                    <a:pt x="462" y="116"/>
                  </a:lnTo>
                  <a:lnTo>
                    <a:pt x="478" y="125"/>
                  </a:lnTo>
                  <a:lnTo>
                    <a:pt x="478" y="116"/>
                  </a:lnTo>
                  <a:lnTo>
                    <a:pt x="494" y="134"/>
                  </a:lnTo>
                  <a:lnTo>
                    <a:pt x="478" y="14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blackWhite">
            <a:xfrm>
              <a:off x="4629151" y="3316288"/>
              <a:ext cx="200025" cy="219075"/>
            </a:xfrm>
            <a:custGeom>
              <a:avLst/>
              <a:gdLst/>
              <a:ahLst/>
              <a:cxnLst>
                <a:cxn ang="0">
                  <a:pos x="130" y="133"/>
                </a:cxn>
                <a:cxn ang="0">
                  <a:pos x="114" y="151"/>
                </a:cxn>
                <a:cxn ang="0">
                  <a:pos x="106" y="142"/>
                </a:cxn>
                <a:cxn ang="0">
                  <a:pos x="8" y="142"/>
                </a:cxn>
                <a:cxn ang="0">
                  <a:pos x="8" y="53"/>
                </a:cxn>
                <a:cxn ang="0">
                  <a:pos x="0" y="35"/>
                </a:cxn>
                <a:cxn ang="0">
                  <a:pos x="8" y="0"/>
                </a:cxn>
                <a:cxn ang="0">
                  <a:pos x="8" y="8"/>
                </a:cxn>
                <a:cxn ang="0">
                  <a:pos x="33" y="8"/>
                </a:cxn>
                <a:cxn ang="0">
                  <a:pos x="49" y="17"/>
                </a:cxn>
                <a:cxn ang="0">
                  <a:pos x="81" y="8"/>
                </a:cxn>
                <a:cxn ang="0">
                  <a:pos x="89" y="8"/>
                </a:cxn>
                <a:cxn ang="0">
                  <a:pos x="89" y="17"/>
                </a:cxn>
                <a:cxn ang="0">
                  <a:pos x="97" y="8"/>
                </a:cxn>
                <a:cxn ang="0">
                  <a:pos x="97" y="17"/>
                </a:cxn>
                <a:cxn ang="0">
                  <a:pos x="114" y="8"/>
                </a:cxn>
                <a:cxn ang="0">
                  <a:pos x="122" y="44"/>
                </a:cxn>
                <a:cxn ang="0">
                  <a:pos x="114" y="71"/>
                </a:cxn>
                <a:cxn ang="0">
                  <a:pos x="106" y="53"/>
                </a:cxn>
                <a:cxn ang="0">
                  <a:pos x="97" y="26"/>
                </a:cxn>
                <a:cxn ang="0">
                  <a:pos x="97" y="35"/>
                </a:cxn>
                <a:cxn ang="0">
                  <a:pos x="97" y="44"/>
                </a:cxn>
                <a:cxn ang="0">
                  <a:pos x="130" y="133"/>
                </a:cxn>
              </a:cxnLst>
              <a:rect l="0" t="0" r="r" b="b"/>
              <a:pathLst>
                <a:path w="130" h="151">
                  <a:moveTo>
                    <a:pt x="130" y="133"/>
                  </a:moveTo>
                  <a:lnTo>
                    <a:pt x="114" y="151"/>
                  </a:lnTo>
                  <a:lnTo>
                    <a:pt x="106" y="142"/>
                  </a:lnTo>
                  <a:lnTo>
                    <a:pt x="8" y="142"/>
                  </a:lnTo>
                  <a:lnTo>
                    <a:pt x="8" y="53"/>
                  </a:lnTo>
                  <a:lnTo>
                    <a:pt x="0" y="35"/>
                  </a:lnTo>
                  <a:lnTo>
                    <a:pt x="8" y="0"/>
                  </a:lnTo>
                  <a:lnTo>
                    <a:pt x="8" y="8"/>
                  </a:lnTo>
                  <a:lnTo>
                    <a:pt x="33" y="8"/>
                  </a:lnTo>
                  <a:lnTo>
                    <a:pt x="49" y="17"/>
                  </a:lnTo>
                  <a:lnTo>
                    <a:pt x="81" y="8"/>
                  </a:lnTo>
                  <a:lnTo>
                    <a:pt x="89" y="8"/>
                  </a:lnTo>
                  <a:lnTo>
                    <a:pt x="89" y="17"/>
                  </a:lnTo>
                  <a:lnTo>
                    <a:pt x="97" y="8"/>
                  </a:lnTo>
                  <a:lnTo>
                    <a:pt x="97" y="17"/>
                  </a:lnTo>
                  <a:lnTo>
                    <a:pt x="114" y="8"/>
                  </a:lnTo>
                  <a:lnTo>
                    <a:pt x="122" y="44"/>
                  </a:lnTo>
                  <a:lnTo>
                    <a:pt x="114" y="71"/>
                  </a:lnTo>
                  <a:lnTo>
                    <a:pt x="106" y="53"/>
                  </a:lnTo>
                  <a:lnTo>
                    <a:pt x="97" y="26"/>
                  </a:lnTo>
                  <a:lnTo>
                    <a:pt x="97" y="35"/>
                  </a:lnTo>
                  <a:lnTo>
                    <a:pt x="97" y="44"/>
                  </a:lnTo>
                  <a:lnTo>
                    <a:pt x="130" y="13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blackWhite">
            <a:xfrm>
              <a:off x="4341813" y="3302000"/>
              <a:ext cx="287338" cy="301625"/>
            </a:xfrm>
            <a:custGeom>
              <a:avLst/>
              <a:gdLst/>
              <a:ahLst/>
              <a:cxnLst>
                <a:cxn ang="0">
                  <a:pos x="32" y="133"/>
                </a:cxn>
                <a:cxn ang="0">
                  <a:pos x="24" y="115"/>
                </a:cxn>
                <a:cxn ang="0">
                  <a:pos x="16" y="115"/>
                </a:cxn>
                <a:cxn ang="0">
                  <a:pos x="0" y="98"/>
                </a:cxn>
                <a:cxn ang="0">
                  <a:pos x="8" y="89"/>
                </a:cxn>
                <a:cxn ang="0">
                  <a:pos x="8" y="71"/>
                </a:cxn>
                <a:cxn ang="0">
                  <a:pos x="8" y="53"/>
                </a:cxn>
                <a:cxn ang="0">
                  <a:pos x="0" y="44"/>
                </a:cxn>
                <a:cxn ang="0">
                  <a:pos x="0" y="35"/>
                </a:cxn>
                <a:cxn ang="0">
                  <a:pos x="8" y="26"/>
                </a:cxn>
                <a:cxn ang="0">
                  <a:pos x="8" y="17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40" y="0"/>
                </a:cxn>
                <a:cxn ang="0">
                  <a:pos x="56" y="0"/>
                </a:cxn>
                <a:cxn ang="0">
                  <a:pos x="81" y="0"/>
                </a:cxn>
                <a:cxn ang="0">
                  <a:pos x="81" y="17"/>
                </a:cxn>
                <a:cxn ang="0">
                  <a:pos x="121" y="35"/>
                </a:cxn>
                <a:cxn ang="0">
                  <a:pos x="129" y="26"/>
                </a:cxn>
                <a:cxn ang="0">
                  <a:pos x="129" y="9"/>
                </a:cxn>
                <a:cxn ang="0">
                  <a:pos x="154" y="0"/>
                </a:cxn>
                <a:cxn ang="0">
                  <a:pos x="162" y="0"/>
                </a:cxn>
                <a:cxn ang="0">
                  <a:pos x="162" y="9"/>
                </a:cxn>
                <a:cxn ang="0">
                  <a:pos x="186" y="9"/>
                </a:cxn>
                <a:cxn ang="0">
                  <a:pos x="178" y="44"/>
                </a:cxn>
                <a:cxn ang="0">
                  <a:pos x="186" y="62"/>
                </a:cxn>
                <a:cxn ang="0">
                  <a:pos x="186" y="151"/>
                </a:cxn>
                <a:cxn ang="0">
                  <a:pos x="186" y="178"/>
                </a:cxn>
                <a:cxn ang="0">
                  <a:pos x="178" y="187"/>
                </a:cxn>
                <a:cxn ang="0">
                  <a:pos x="170" y="196"/>
                </a:cxn>
                <a:cxn ang="0">
                  <a:pos x="81" y="133"/>
                </a:cxn>
                <a:cxn ang="0">
                  <a:pos x="73" y="142"/>
                </a:cxn>
                <a:cxn ang="0">
                  <a:pos x="56" y="133"/>
                </a:cxn>
                <a:cxn ang="0">
                  <a:pos x="32" y="133"/>
                </a:cxn>
              </a:cxnLst>
              <a:rect l="0" t="0" r="r" b="b"/>
              <a:pathLst>
                <a:path w="186" h="196">
                  <a:moveTo>
                    <a:pt x="32" y="133"/>
                  </a:moveTo>
                  <a:lnTo>
                    <a:pt x="24" y="115"/>
                  </a:lnTo>
                  <a:lnTo>
                    <a:pt x="16" y="115"/>
                  </a:lnTo>
                  <a:lnTo>
                    <a:pt x="0" y="98"/>
                  </a:lnTo>
                  <a:lnTo>
                    <a:pt x="8" y="89"/>
                  </a:lnTo>
                  <a:lnTo>
                    <a:pt x="8" y="71"/>
                  </a:lnTo>
                  <a:lnTo>
                    <a:pt x="8" y="53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8" y="26"/>
                  </a:lnTo>
                  <a:lnTo>
                    <a:pt x="8" y="17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81" y="0"/>
                  </a:lnTo>
                  <a:lnTo>
                    <a:pt x="81" y="17"/>
                  </a:lnTo>
                  <a:lnTo>
                    <a:pt x="121" y="35"/>
                  </a:lnTo>
                  <a:lnTo>
                    <a:pt x="129" y="26"/>
                  </a:lnTo>
                  <a:lnTo>
                    <a:pt x="129" y="9"/>
                  </a:lnTo>
                  <a:lnTo>
                    <a:pt x="154" y="0"/>
                  </a:lnTo>
                  <a:lnTo>
                    <a:pt x="162" y="0"/>
                  </a:lnTo>
                  <a:lnTo>
                    <a:pt x="162" y="9"/>
                  </a:lnTo>
                  <a:lnTo>
                    <a:pt x="186" y="9"/>
                  </a:lnTo>
                  <a:lnTo>
                    <a:pt x="178" y="44"/>
                  </a:lnTo>
                  <a:lnTo>
                    <a:pt x="186" y="62"/>
                  </a:lnTo>
                  <a:lnTo>
                    <a:pt x="186" y="151"/>
                  </a:lnTo>
                  <a:lnTo>
                    <a:pt x="186" y="178"/>
                  </a:lnTo>
                  <a:lnTo>
                    <a:pt x="178" y="187"/>
                  </a:lnTo>
                  <a:lnTo>
                    <a:pt x="170" y="196"/>
                  </a:lnTo>
                  <a:lnTo>
                    <a:pt x="81" y="133"/>
                  </a:lnTo>
                  <a:lnTo>
                    <a:pt x="73" y="142"/>
                  </a:lnTo>
                  <a:lnTo>
                    <a:pt x="56" y="133"/>
                  </a:lnTo>
                  <a:lnTo>
                    <a:pt x="32" y="13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blackWhite">
            <a:xfrm>
              <a:off x="4016376" y="3190875"/>
              <a:ext cx="361950" cy="412750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81" y="36"/>
                </a:cxn>
                <a:cxn ang="0">
                  <a:pos x="89" y="72"/>
                </a:cxn>
                <a:cxn ang="0">
                  <a:pos x="57" y="81"/>
                </a:cxn>
                <a:cxn ang="0">
                  <a:pos x="57" y="89"/>
                </a:cxn>
                <a:cxn ang="0">
                  <a:pos x="32" y="107"/>
                </a:cxn>
                <a:cxn ang="0">
                  <a:pos x="8" y="125"/>
                </a:cxn>
                <a:cxn ang="0">
                  <a:pos x="0" y="134"/>
                </a:cxn>
                <a:cxn ang="0">
                  <a:pos x="0" y="152"/>
                </a:cxn>
                <a:cxn ang="0">
                  <a:pos x="41" y="179"/>
                </a:cxn>
                <a:cxn ang="0">
                  <a:pos x="114" y="241"/>
                </a:cxn>
                <a:cxn ang="0">
                  <a:pos x="114" y="250"/>
                </a:cxn>
                <a:cxn ang="0">
                  <a:pos x="130" y="259"/>
                </a:cxn>
                <a:cxn ang="0">
                  <a:pos x="138" y="268"/>
                </a:cxn>
                <a:cxn ang="0">
                  <a:pos x="146" y="268"/>
                </a:cxn>
                <a:cxn ang="0">
                  <a:pos x="162" y="268"/>
                </a:cxn>
                <a:cxn ang="0">
                  <a:pos x="235" y="205"/>
                </a:cxn>
                <a:cxn ang="0">
                  <a:pos x="227" y="187"/>
                </a:cxn>
                <a:cxn ang="0">
                  <a:pos x="219" y="187"/>
                </a:cxn>
                <a:cxn ang="0">
                  <a:pos x="211" y="170"/>
                </a:cxn>
                <a:cxn ang="0">
                  <a:pos x="219" y="161"/>
                </a:cxn>
                <a:cxn ang="0">
                  <a:pos x="219" y="143"/>
                </a:cxn>
                <a:cxn ang="0">
                  <a:pos x="219" y="125"/>
                </a:cxn>
                <a:cxn ang="0">
                  <a:pos x="211" y="116"/>
                </a:cxn>
                <a:cxn ang="0">
                  <a:pos x="211" y="107"/>
                </a:cxn>
                <a:cxn ang="0">
                  <a:pos x="211" y="81"/>
                </a:cxn>
                <a:cxn ang="0">
                  <a:pos x="186" y="72"/>
                </a:cxn>
                <a:cxn ang="0">
                  <a:pos x="186" y="54"/>
                </a:cxn>
                <a:cxn ang="0">
                  <a:pos x="203" y="45"/>
                </a:cxn>
                <a:cxn ang="0">
                  <a:pos x="186" y="9"/>
                </a:cxn>
                <a:cxn ang="0">
                  <a:pos x="203" y="0"/>
                </a:cxn>
                <a:cxn ang="0">
                  <a:pos x="186" y="9"/>
                </a:cxn>
                <a:cxn ang="0">
                  <a:pos x="170" y="0"/>
                </a:cxn>
                <a:cxn ang="0">
                  <a:pos x="162" y="9"/>
                </a:cxn>
                <a:cxn ang="0">
                  <a:pos x="146" y="0"/>
                </a:cxn>
                <a:cxn ang="0">
                  <a:pos x="130" y="9"/>
                </a:cxn>
                <a:cxn ang="0">
                  <a:pos x="114" y="9"/>
                </a:cxn>
                <a:cxn ang="0">
                  <a:pos x="73" y="36"/>
                </a:cxn>
              </a:cxnLst>
              <a:rect l="0" t="0" r="r" b="b"/>
              <a:pathLst>
                <a:path w="235" h="268">
                  <a:moveTo>
                    <a:pt x="73" y="36"/>
                  </a:moveTo>
                  <a:lnTo>
                    <a:pt x="81" y="36"/>
                  </a:lnTo>
                  <a:lnTo>
                    <a:pt x="89" y="72"/>
                  </a:lnTo>
                  <a:lnTo>
                    <a:pt x="57" y="81"/>
                  </a:lnTo>
                  <a:lnTo>
                    <a:pt x="57" y="89"/>
                  </a:lnTo>
                  <a:lnTo>
                    <a:pt x="32" y="107"/>
                  </a:lnTo>
                  <a:lnTo>
                    <a:pt x="8" y="125"/>
                  </a:lnTo>
                  <a:lnTo>
                    <a:pt x="0" y="134"/>
                  </a:lnTo>
                  <a:lnTo>
                    <a:pt x="0" y="152"/>
                  </a:lnTo>
                  <a:lnTo>
                    <a:pt x="41" y="179"/>
                  </a:lnTo>
                  <a:lnTo>
                    <a:pt x="114" y="241"/>
                  </a:lnTo>
                  <a:lnTo>
                    <a:pt x="114" y="250"/>
                  </a:lnTo>
                  <a:lnTo>
                    <a:pt x="130" y="259"/>
                  </a:lnTo>
                  <a:lnTo>
                    <a:pt x="138" y="268"/>
                  </a:lnTo>
                  <a:lnTo>
                    <a:pt x="146" y="268"/>
                  </a:lnTo>
                  <a:lnTo>
                    <a:pt x="162" y="268"/>
                  </a:lnTo>
                  <a:lnTo>
                    <a:pt x="235" y="205"/>
                  </a:lnTo>
                  <a:lnTo>
                    <a:pt x="227" y="187"/>
                  </a:lnTo>
                  <a:lnTo>
                    <a:pt x="219" y="187"/>
                  </a:lnTo>
                  <a:lnTo>
                    <a:pt x="211" y="170"/>
                  </a:lnTo>
                  <a:lnTo>
                    <a:pt x="219" y="161"/>
                  </a:lnTo>
                  <a:lnTo>
                    <a:pt x="219" y="143"/>
                  </a:lnTo>
                  <a:lnTo>
                    <a:pt x="219" y="125"/>
                  </a:lnTo>
                  <a:lnTo>
                    <a:pt x="211" y="116"/>
                  </a:lnTo>
                  <a:lnTo>
                    <a:pt x="211" y="107"/>
                  </a:lnTo>
                  <a:lnTo>
                    <a:pt x="211" y="81"/>
                  </a:lnTo>
                  <a:lnTo>
                    <a:pt x="186" y="72"/>
                  </a:lnTo>
                  <a:lnTo>
                    <a:pt x="186" y="54"/>
                  </a:lnTo>
                  <a:lnTo>
                    <a:pt x="203" y="45"/>
                  </a:lnTo>
                  <a:lnTo>
                    <a:pt x="186" y="9"/>
                  </a:lnTo>
                  <a:lnTo>
                    <a:pt x="203" y="0"/>
                  </a:lnTo>
                  <a:lnTo>
                    <a:pt x="186" y="9"/>
                  </a:lnTo>
                  <a:lnTo>
                    <a:pt x="170" y="0"/>
                  </a:lnTo>
                  <a:lnTo>
                    <a:pt x="162" y="9"/>
                  </a:lnTo>
                  <a:lnTo>
                    <a:pt x="146" y="0"/>
                  </a:lnTo>
                  <a:lnTo>
                    <a:pt x="130" y="9"/>
                  </a:lnTo>
                  <a:lnTo>
                    <a:pt x="114" y="9"/>
                  </a:lnTo>
                  <a:lnTo>
                    <a:pt x="73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blackWhite">
            <a:xfrm>
              <a:off x="3940176" y="3479800"/>
              <a:ext cx="325437" cy="315913"/>
            </a:xfrm>
            <a:custGeom>
              <a:avLst/>
              <a:gdLst/>
              <a:ahLst/>
              <a:cxnLst>
                <a:cxn ang="0">
                  <a:pos x="90" y="0"/>
                </a:cxn>
                <a:cxn ang="0">
                  <a:pos x="154" y="54"/>
                </a:cxn>
                <a:cxn ang="0">
                  <a:pos x="163" y="63"/>
                </a:cxn>
                <a:cxn ang="0">
                  <a:pos x="179" y="72"/>
                </a:cxn>
                <a:cxn ang="0">
                  <a:pos x="187" y="81"/>
                </a:cxn>
                <a:cxn ang="0">
                  <a:pos x="195" y="81"/>
                </a:cxn>
                <a:cxn ang="0">
                  <a:pos x="195" y="125"/>
                </a:cxn>
                <a:cxn ang="0">
                  <a:pos x="187" y="134"/>
                </a:cxn>
                <a:cxn ang="0">
                  <a:pos x="146" y="143"/>
                </a:cxn>
                <a:cxn ang="0">
                  <a:pos x="138" y="143"/>
                </a:cxn>
                <a:cxn ang="0">
                  <a:pos x="122" y="152"/>
                </a:cxn>
                <a:cxn ang="0">
                  <a:pos x="106" y="161"/>
                </a:cxn>
                <a:cxn ang="0">
                  <a:pos x="90" y="188"/>
                </a:cxn>
                <a:cxn ang="0">
                  <a:pos x="81" y="197"/>
                </a:cxn>
                <a:cxn ang="0">
                  <a:pos x="73" y="205"/>
                </a:cxn>
                <a:cxn ang="0">
                  <a:pos x="65" y="197"/>
                </a:cxn>
                <a:cxn ang="0">
                  <a:pos x="57" y="205"/>
                </a:cxn>
                <a:cxn ang="0">
                  <a:pos x="49" y="205"/>
                </a:cxn>
                <a:cxn ang="0">
                  <a:pos x="41" y="179"/>
                </a:cxn>
                <a:cxn ang="0">
                  <a:pos x="17" y="179"/>
                </a:cxn>
                <a:cxn ang="0">
                  <a:pos x="9" y="179"/>
                </a:cxn>
                <a:cxn ang="0">
                  <a:pos x="17" y="179"/>
                </a:cxn>
                <a:cxn ang="0">
                  <a:pos x="0" y="143"/>
                </a:cxn>
                <a:cxn ang="0">
                  <a:pos x="17" y="134"/>
                </a:cxn>
                <a:cxn ang="0">
                  <a:pos x="17" y="143"/>
                </a:cxn>
                <a:cxn ang="0">
                  <a:pos x="25" y="134"/>
                </a:cxn>
                <a:cxn ang="0">
                  <a:pos x="81" y="134"/>
                </a:cxn>
                <a:cxn ang="0">
                  <a:pos x="65" y="0"/>
                </a:cxn>
                <a:cxn ang="0">
                  <a:pos x="90" y="0"/>
                </a:cxn>
              </a:cxnLst>
              <a:rect l="0" t="0" r="r" b="b"/>
              <a:pathLst>
                <a:path w="195" h="205">
                  <a:moveTo>
                    <a:pt x="90" y="0"/>
                  </a:moveTo>
                  <a:lnTo>
                    <a:pt x="154" y="54"/>
                  </a:lnTo>
                  <a:lnTo>
                    <a:pt x="163" y="63"/>
                  </a:lnTo>
                  <a:lnTo>
                    <a:pt x="179" y="72"/>
                  </a:lnTo>
                  <a:lnTo>
                    <a:pt x="187" y="81"/>
                  </a:lnTo>
                  <a:lnTo>
                    <a:pt x="195" y="81"/>
                  </a:lnTo>
                  <a:lnTo>
                    <a:pt x="195" y="125"/>
                  </a:lnTo>
                  <a:lnTo>
                    <a:pt x="187" y="134"/>
                  </a:lnTo>
                  <a:lnTo>
                    <a:pt x="146" y="143"/>
                  </a:lnTo>
                  <a:lnTo>
                    <a:pt x="138" y="143"/>
                  </a:lnTo>
                  <a:lnTo>
                    <a:pt x="122" y="152"/>
                  </a:lnTo>
                  <a:lnTo>
                    <a:pt x="106" y="161"/>
                  </a:lnTo>
                  <a:lnTo>
                    <a:pt x="90" y="188"/>
                  </a:lnTo>
                  <a:lnTo>
                    <a:pt x="81" y="197"/>
                  </a:lnTo>
                  <a:lnTo>
                    <a:pt x="73" y="205"/>
                  </a:lnTo>
                  <a:lnTo>
                    <a:pt x="65" y="197"/>
                  </a:lnTo>
                  <a:lnTo>
                    <a:pt x="57" y="205"/>
                  </a:lnTo>
                  <a:lnTo>
                    <a:pt x="49" y="205"/>
                  </a:lnTo>
                  <a:lnTo>
                    <a:pt x="41" y="179"/>
                  </a:lnTo>
                  <a:lnTo>
                    <a:pt x="17" y="179"/>
                  </a:lnTo>
                  <a:lnTo>
                    <a:pt x="9" y="179"/>
                  </a:lnTo>
                  <a:lnTo>
                    <a:pt x="17" y="179"/>
                  </a:lnTo>
                  <a:lnTo>
                    <a:pt x="0" y="143"/>
                  </a:lnTo>
                  <a:lnTo>
                    <a:pt x="17" y="134"/>
                  </a:lnTo>
                  <a:lnTo>
                    <a:pt x="17" y="143"/>
                  </a:lnTo>
                  <a:lnTo>
                    <a:pt x="25" y="134"/>
                  </a:lnTo>
                  <a:lnTo>
                    <a:pt x="81" y="134"/>
                  </a:lnTo>
                  <a:lnTo>
                    <a:pt x="65" y="0"/>
                  </a:lnTo>
                  <a:lnTo>
                    <a:pt x="9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blackWhite">
            <a:xfrm>
              <a:off x="4016376" y="3795713"/>
              <a:ext cx="100012" cy="112712"/>
            </a:xfrm>
            <a:custGeom>
              <a:avLst/>
              <a:gdLst/>
              <a:ahLst/>
              <a:cxnLst>
                <a:cxn ang="0">
                  <a:pos x="65" y="72"/>
                </a:cxn>
                <a:cxn ang="0">
                  <a:pos x="65" y="45"/>
                </a:cxn>
                <a:cxn ang="0">
                  <a:pos x="65" y="36"/>
                </a:cxn>
                <a:cxn ang="0">
                  <a:pos x="65" y="18"/>
                </a:cxn>
                <a:cxn ang="0">
                  <a:pos x="57" y="9"/>
                </a:cxn>
                <a:cxn ang="0">
                  <a:pos x="41" y="9"/>
                </a:cxn>
                <a:cxn ang="0">
                  <a:pos x="32" y="0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16" y="9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54"/>
                </a:cxn>
                <a:cxn ang="0">
                  <a:pos x="16" y="63"/>
                </a:cxn>
                <a:cxn ang="0">
                  <a:pos x="16" y="81"/>
                </a:cxn>
                <a:cxn ang="0">
                  <a:pos x="24" y="72"/>
                </a:cxn>
                <a:cxn ang="0">
                  <a:pos x="49" y="72"/>
                </a:cxn>
                <a:cxn ang="0">
                  <a:pos x="65" y="72"/>
                </a:cxn>
              </a:cxnLst>
              <a:rect l="0" t="0" r="r" b="b"/>
              <a:pathLst>
                <a:path w="65" h="81">
                  <a:moveTo>
                    <a:pt x="65" y="72"/>
                  </a:moveTo>
                  <a:lnTo>
                    <a:pt x="65" y="45"/>
                  </a:lnTo>
                  <a:lnTo>
                    <a:pt x="65" y="36"/>
                  </a:lnTo>
                  <a:lnTo>
                    <a:pt x="65" y="18"/>
                  </a:lnTo>
                  <a:lnTo>
                    <a:pt x="57" y="9"/>
                  </a:lnTo>
                  <a:lnTo>
                    <a:pt x="41" y="9"/>
                  </a:lnTo>
                  <a:lnTo>
                    <a:pt x="32" y="0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16" y="63"/>
                  </a:lnTo>
                  <a:lnTo>
                    <a:pt x="16" y="81"/>
                  </a:lnTo>
                  <a:lnTo>
                    <a:pt x="24" y="72"/>
                  </a:lnTo>
                  <a:lnTo>
                    <a:pt x="49" y="72"/>
                  </a:lnTo>
                  <a:lnTo>
                    <a:pt x="65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blackWhite">
            <a:xfrm>
              <a:off x="4116388" y="3783013"/>
              <a:ext cx="61913" cy="123825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32" y="35"/>
                </a:cxn>
                <a:cxn ang="0">
                  <a:pos x="40" y="53"/>
                </a:cxn>
                <a:cxn ang="0">
                  <a:pos x="40" y="62"/>
                </a:cxn>
                <a:cxn ang="0">
                  <a:pos x="8" y="80"/>
                </a:cxn>
                <a:cxn ang="0">
                  <a:pos x="0" y="80"/>
                </a:cxn>
                <a:cxn ang="0">
                  <a:pos x="0" y="53"/>
                </a:cxn>
                <a:cxn ang="0">
                  <a:pos x="8" y="44"/>
                </a:cxn>
                <a:cxn ang="0">
                  <a:pos x="0" y="26"/>
                </a:cxn>
              </a:cxnLst>
              <a:rect l="0" t="0" r="r" b="b"/>
              <a:pathLst>
                <a:path w="40" h="80">
                  <a:moveTo>
                    <a:pt x="0" y="2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24" y="0"/>
                  </a:lnTo>
                  <a:lnTo>
                    <a:pt x="32" y="35"/>
                  </a:lnTo>
                  <a:lnTo>
                    <a:pt x="40" y="53"/>
                  </a:lnTo>
                  <a:lnTo>
                    <a:pt x="40" y="62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0" y="53"/>
                  </a:lnTo>
                  <a:lnTo>
                    <a:pt x="8" y="44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blackWhite">
            <a:xfrm>
              <a:off x="4329113" y="3973513"/>
              <a:ext cx="100013" cy="111125"/>
            </a:xfrm>
            <a:custGeom>
              <a:avLst/>
              <a:gdLst/>
              <a:ahLst/>
              <a:cxnLst>
                <a:cxn ang="0">
                  <a:pos x="16" y="9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48" y="9"/>
                </a:cxn>
                <a:cxn ang="0">
                  <a:pos x="56" y="0"/>
                </a:cxn>
                <a:cxn ang="0">
                  <a:pos x="64" y="9"/>
                </a:cxn>
                <a:cxn ang="0">
                  <a:pos x="64" y="18"/>
                </a:cxn>
                <a:cxn ang="0">
                  <a:pos x="64" y="54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40" y="63"/>
                </a:cxn>
                <a:cxn ang="0">
                  <a:pos x="32" y="63"/>
                </a:cxn>
                <a:cxn ang="0">
                  <a:pos x="32" y="72"/>
                </a:cxn>
                <a:cxn ang="0">
                  <a:pos x="16" y="54"/>
                </a:cxn>
                <a:cxn ang="0">
                  <a:pos x="0" y="36"/>
                </a:cxn>
                <a:cxn ang="0">
                  <a:pos x="8" y="27"/>
                </a:cxn>
                <a:cxn ang="0">
                  <a:pos x="8" y="18"/>
                </a:cxn>
                <a:cxn ang="0">
                  <a:pos x="16" y="9"/>
                </a:cxn>
              </a:cxnLst>
              <a:rect l="0" t="0" r="r" b="b"/>
              <a:pathLst>
                <a:path w="64" h="72">
                  <a:moveTo>
                    <a:pt x="16" y="9"/>
                  </a:moveTo>
                  <a:lnTo>
                    <a:pt x="32" y="9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48" y="9"/>
                  </a:lnTo>
                  <a:lnTo>
                    <a:pt x="56" y="0"/>
                  </a:lnTo>
                  <a:lnTo>
                    <a:pt x="64" y="9"/>
                  </a:lnTo>
                  <a:lnTo>
                    <a:pt x="64" y="18"/>
                  </a:lnTo>
                  <a:lnTo>
                    <a:pt x="64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63"/>
                  </a:lnTo>
                  <a:lnTo>
                    <a:pt x="32" y="63"/>
                  </a:lnTo>
                  <a:lnTo>
                    <a:pt x="32" y="72"/>
                  </a:lnTo>
                  <a:lnTo>
                    <a:pt x="16" y="54"/>
                  </a:lnTo>
                  <a:lnTo>
                    <a:pt x="0" y="36"/>
                  </a:lnTo>
                  <a:lnTo>
                    <a:pt x="8" y="27"/>
                  </a:lnTo>
                  <a:lnTo>
                    <a:pt x="8" y="18"/>
                  </a:lnTo>
                  <a:lnTo>
                    <a:pt x="16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blackWhite">
            <a:xfrm>
              <a:off x="4329113" y="3741738"/>
              <a:ext cx="153988" cy="219075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6" y="80"/>
                </a:cxn>
                <a:cxn ang="0">
                  <a:pos x="24" y="80"/>
                </a:cxn>
                <a:cxn ang="0">
                  <a:pos x="32" y="89"/>
                </a:cxn>
                <a:cxn ang="0">
                  <a:pos x="40" y="80"/>
                </a:cxn>
                <a:cxn ang="0">
                  <a:pos x="48" y="62"/>
                </a:cxn>
                <a:cxn ang="0">
                  <a:pos x="56" y="35"/>
                </a:cxn>
                <a:cxn ang="0">
                  <a:pos x="64" y="18"/>
                </a:cxn>
                <a:cxn ang="0">
                  <a:pos x="64" y="9"/>
                </a:cxn>
                <a:cxn ang="0">
                  <a:pos x="64" y="0"/>
                </a:cxn>
                <a:cxn ang="0">
                  <a:pos x="64" y="9"/>
                </a:cxn>
                <a:cxn ang="0">
                  <a:pos x="81" y="44"/>
                </a:cxn>
                <a:cxn ang="0">
                  <a:pos x="64" y="44"/>
                </a:cxn>
                <a:cxn ang="0">
                  <a:pos x="64" y="53"/>
                </a:cxn>
                <a:cxn ang="0">
                  <a:pos x="73" y="62"/>
                </a:cxn>
                <a:cxn ang="0">
                  <a:pos x="81" y="80"/>
                </a:cxn>
                <a:cxn ang="0">
                  <a:pos x="64" y="98"/>
                </a:cxn>
                <a:cxn ang="0">
                  <a:pos x="73" y="107"/>
                </a:cxn>
                <a:cxn ang="0">
                  <a:pos x="89" y="134"/>
                </a:cxn>
                <a:cxn ang="0">
                  <a:pos x="89" y="151"/>
                </a:cxn>
                <a:cxn ang="0">
                  <a:pos x="48" y="142"/>
                </a:cxn>
                <a:cxn ang="0">
                  <a:pos x="32" y="142"/>
                </a:cxn>
                <a:cxn ang="0">
                  <a:pos x="16" y="142"/>
                </a:cxn>
                <a:cxn ang="0">
                  <a:pos x="16" y="134"/>
                </a:cxn>
                <a:cxn ang="0">
                  <a:pos x="8" y="125"/>
                </a:cxn>
                <a:cxn ang="0">
                  <a:pos x="0" y="116"/>
                </a:cxn>
                <a:cxn ang="0">
                  <a:pos x="0" y="107"/>
                </a:cxn>
              </a:cxnLst>
              <a:rect l="0" t="0" r="r" b="b"/>
              <a:pathLst>
                <a:path w="89" h="151">
                  <a:moveTo>
                    <a:pt x="0" y="107"/>
                  </a:moveTo>
                  <a:lnTo>
                    <a:pt x="16" y="80"/>
                  </a:lnTo>
                  <a:lnTo>
                    <a:pt x="24" y="80"/>
                  </a:lnTo>
                  <a:lnTo>
                    <a:pt x="32" y="89"/>
                  </a:lnTo>
                  <a:lnTo>
                    <a:pt x="40" y="80"/>
                  </a:lnTo>
                  <a:lnTo>
                    <a:pt x="48" y="62"/>
                  </a:lnTo>
                  <a:lnTo>
                    <a:pt x="56" y="35"/>
                  </a:lnTo>
                  <a:lnTo>
                    <a:pt x="64" y="18"/>
                  </a:lnTo>
                  <a:lnTo>
                    <a:pt x="64" y="9"/>
                  </a:lnTo>
                  <a:lnTo>
                    <a:pt x="64" y="0"/>
                  </a:lnTo>
                  <a:lnTo>
                    <a:pt x="64" y="9"/>
                  </a:lnTo>
                  <a:lnTo>
                    <a:pt x="81" y="44"/>
                  </a:lnTo>
                  <a:lnTo>
                    <a:pt x="64" y="44"/>
                  </a:lnTo>
                  <a:lnTo>
                    <a:pt x="64" y="53"/>
                  </a:lnTo>
                  <a:lnTo>
                    <a:pt x="73" y="62"/>
                  </a:lnTo>
                  <a:lnTo>
                    <a:pt x="81" y="80"/>
                  </a:lnTo>
                  <a:lnTo>
                    <a:pt x="64" y="98"/>
                  </a:lnTo>
                  <a:lnTo>
                    <a:pt x="73" y="107"/>
                  </a:lnTo>
                  <a:lnTo>
                    <a:pt x="89" y="134"/>
                  </a:lnTo>
                  <a:lnTo>
                    <a:pt x="89" y="151"/>
                  </a:lnTo>
                  <a:lnTo>
                    <a:pt x="48" y="142"/>
                  </a:lnTo>
                  <a:lnTo>
                    <a:pt x="32" y="142"/>
                  </a:lnTo>
                  <a:lnTo>
                    <a:pt x="16" y="142"/>
                  </a:lnTo>
                  <a:lnTo>
                    <a:pt x="16" y="134"/>
                  </a:lnTo>
                  <a:lnTo>
                    <a:pt x="8" y="125"/>
                  </a:lnTo>
                  <a:lnTo>
                    <a:pt x="0" y="116"/>
                  </a:lnTo>
                  <a:lnTo>
                    <a:pt x="0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blackWhite">
            <a:xfrm>
              <a:off x="4229101" y="3727450"/>
              <a:ext cx="200025" cy="192088"/>
            </a:xfrm>
            <a:custGeom>
              <a:avLst/>
              <a:gdLst/>
              <a:ahLst/>
              <a:cxnLst>
                <a:cxn ang="0">
                  <a:pos x="65" y="116"/>
                </a:cxn>
                <a:cxn ang="0">
                  <a:pos x="81" y="89"/>
                </a:cxn>
                <a:cxn ang="0">
                  <a:pos x="89" y="89"/>
                </a:cxn>
                <a:cxn ang="0">
                  <a:pos x="89" y="98"/>
                </a:cxn>
                <a:cxn ang="0">
                  <a:pos x="97" y="89"/>
                </a:cxn>
                <a:cxn ang="0">
                  <a:pos x="113" y="62"/>
                </a:cxn>
                <a:cxn ang="0">
                  <a:pos x="121" y="44"/>
                </a:cxn>
                <a:cxn ang="0">
                  <a:pos x="129" y="27"/>
                </a:cxn>
                <a:cxn ang="0">
                  <a:pos x="129" y="18"/>
                </a:cxn>
                <a:cxn ang="0">
                  <a:pos x="129" y="9"/>
                </a:cxn>
                <a:cxn ang="0">
                  <a:pos x="121" y="0"/>
                </a:cxn>
                <a:cxn ang="0">
                  <a:pos x="113" y="0"/>
                </a:cxn>
                <a:cxn ang="0">
                  <a:pos x="105" y="9"/>
                </a:cxn>
                <a:cxn ang="0">
                  <a:pos x="89" y="9"/>
                </a:cxn>
                <a:cxn ang="0">
                  <a:pos x="73" y="18"/>
                </a:cxn>
                <a:cxn ang="0">
                  <a:pos x="57" y="9"/>
                </a:cxn>
                <a:cxn ang="0">
                  <a:pos x="48" y="9"/>
                </a:cxn>
                <a:cxn ang="0">
                  <a:pos x="32" y="0"/>
                </a:cxn>
                <a:cxn ang="0">
                  <a:pos x="24" y="0"/>
                </a:cxn>
                <a:cxn ang="0">
                  <a:pos x="8" y="18"/>
                </a:cxn>
                <a:cxn ang="0">
                  <a:pos x="8" y="27"/>
                </a:cxn>
                <a:cxn ang="0">
                  <a:pos x="8" y="44"/>
                </a:cxn>
                <a:cxn ang="0">
                  <a:pos x="0" y="71"/>
                </a:cxn>
                <a:cxn ang="0">
                  <a:pos x="0" y="98"/>
                </a:cxn>
                <a:cxn ang="0">
                  <a:pos x="24" y="98"/>
                </a:cxn>
                <a:cxn ang="0">
                  <a:pos x="24" y="107"/>
                </a:cxn>
                <a:cxn ang="0">
                  <a:pos x="32" y="125"/>
                </a:cxn>
                <a:cxn ang="0">
                  <a:pos x="32" y="125"/>
                </a:cxn>
                <a:cxn ang="0">
                  <a:pos x="65" y="125"/>
                </a:cxn>
                <a:cxn ang="0">
                  <a:pos x="65" y="116"/>
                </a:cxn>
              </a:cxnLst>
              <a:rect l="0" t="0" r="r" b="b"/>
              <a:pathLst>
                <a:path w="129" h="125">
                  <a:moveTo>
                    <a:pt x="65" y="116"/>
                  </a:moveTo>
                  <a:lnTo>
                    <a:pt x="81" y="89"/>
                  </a:lnTo>
                  <a:lnTo>
                    <a:pt x="89" y="89"/>
                  </a:lnTo>
                  <a:lnTo>
                    <a:pt x="89" y="98"/>
                  </a:lnTo>
                  <a:lnTo>
                    <a:pt x="97" y="89"/>
                  </a:lnTo>
                  <a:lnTo>
                    <a:pt x="113" y="62"/>
                  </a:lnTo>
                  <a:lnTo>
                    <a:pt x="121" y="44"/>
                  </a:lnTo>
                  <a:lnTo>
                    <a:pt x="129" y="27"/>
                  </a:lnTo>
                  <a:lnTo>
                    <a:pt x="129" y="18"/>
                  </a:lnTo>
                  <a:lnTo>
                    <a:pt x="129" y="9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5" y="9"/>
                  </a:lnTo>
                  <a:lnTo>
                    <a:pt x="89" y="9"/>
                  </a:lnTo>
                  <a:lnTo>
                    <a:pt x="73" y="18"/>
                  </a:lnTo>
                  <a:lnTo>
                    <a:pt x="57" y="9"/>
                  </a:lnTo>
                  <a:lnTo>
                    <a:pt x="48" y="9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18"/>
                  </a:lnTo>
                  <a:lnTo>
                    <a:pt x="8" y="27"/>
                  </a:lnTo>
                  <a:lnTo>
                    <a:pt x="8" y="44"/>
                  </a:lnTo>
                  <a:lnTo>
                    <a:pt x="0" y="71"/>
                  </a:lnTo>
                  <a:lnTo>
                    <a:pt x="0" y="98"/>
                  </a:lnTo>
                  <a:lnTo>
                    <a:pt x="24" y="98"/>
                  </a:lnTo>
                  <a:lnTo>
                    <a:pt x="24" y="107"/>
                  </a:lnTo>
                  <a:lnTo>
                    <a:pt x="32" y="125"/>
                  </a:lnTo>
                  <a:lnTo>
                    <a:pt x="32" y="125"/>
                  </a:lnTo>
                  <a:lnTo>
                    <a:pt x="65" y="125"/>
                  </a:lnTo>
                  <a:lnTo>
                    <a:pt x="65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blackWhite">
            <a:xfrm>
              <a:off x="4178301" y="3521075"/>
              <a:ext cx="288925" cy="227013"/>
            </a:xfrm>
            <a:custGeom>
              <a:avLst/>
              <a:gdLst/>
              <a:ahLst/>
              <a:cxnLst>
                <a:cxn ang="0">
                  <a:pos x="154" y="125"/>
                </a:cxn>
                <a:cxn ang="0">
                  <a:pos x="154" y="125"/>
                </a:cxn>
                <a:cxn ang="0">
                  <a:pos x="179" y="89"/>
                </a:cxn>
                <a:cxn ang="0">
                  <a:pos x="187" y="36"/>
                </a:cxn>
                <a:cxn ang="0">
                  <a:pos x="171" y="27"/>
                </a:cxn>
                <a:cxn ang="0">
                  <a:pos x="171" y="9"/>
                </a:cxn>
                <a:cxn ang="0">
                  <a:pos x="162" y="0"/>
                </a:cxn>
                <a:cxn ang="0">
                  <a:pos x="138" y="0"/>
                </a:cxn>
                <a:cxn ang="0">
                  <a:pos x="57" y="54"/>
                </a:cxn>
                <a:cxn ang="0">
                  <a:pos x="41" y="54"/>
                </a:cxn>
                <a:cxn ang="0">
                  <a:pos x="41" y="98"/>
                </a:cxn>
                <a:cxn ang="0">
                  <a:pos x="41" y="107"/>
                </a:cxn>
                <a:cxn ang="0">
                  <a:pos x="0" y="116"/>
                </a:cxn>
                <a:cxn ang="0">
                  <a:pos x="0" y="125"/>
                </a:cxn>
                <a:cxn ang="0">
                  <a:pos x="17" y="143"/>
                </a:cxn>
                <a:cxn ang="0">
                  <a:pos x="25" y="143"/>
                </a:cxn>
                <a:cxn ang="0">
                  <a:pos x="25" y="152"/>
                </a:cxn>
                <a:cxn ang="0">
                  <a:pos x="25" y="143"/>
                </a:cxn>
                <a:cxn ang="0">
                  <a:pos x="33" y="143"/>
                </a:cxn>
                <a:cxn ang="0">
                  <a:pos x="41" y="152"/>
                </a:cxn>
                <a:cxn ang="0">
                  <a:pos x="41" y="143"/>
                </a:cxn>
                <a:cxn ang="0">
                  <a:pos x="49" y="125"/>
                </a:cxn>
                <a:cxn ang="0">
                  <a:pos x="57" y="125"/>
                </a:cxn>
                <a:cxn ang="0">
                  <a:pos x="81" y="143"/>
                </a:cxn>
                <a:cxn ang="0">
                  <a:pos x="90" y="143"/>
                </a:cxn>
                <a:cxn ang="0">
                  <a:pos x="106" y="143"/>
                </a:cxn>
                <a:cxn ang="0">
                  <a:pos x="122" y="143"/>
                </a:cxn>
                <a:cxn ang="0">
                  <a:pos x="138" y="143"/>
                </a:cxn>
                <a:cxn ang="0">
                  <a:pos x="146" y="125"/>
                </a:cxn>
                <a:cxn ang="0">
                  <a:pos x="154" y="125"/>
                </a:cxn>
              </a:cxnLst>
              <a:rect l="0" t="0" r="r" b="b"/>
              <a:pathLst>
                <a:path w="187" h="152">
                  <a:moveTo>
                    <a:pt x="154" y="125"/>
                  </a:moveTo>
                  <a:lnTo>
                    <a:pt x="154" y="125"/>
                  </a:lnTo>
                  <a:lnTo>
                    <a:pt x="179" y="89"/>
                  </a:lnTo>
                  <a:lnTo>
                    <a:pt x="187" y="36"/>
                  </a:lnTo>
                  <a:lnTo>
                    <a:pt x="171" y="27"/>
                  </a:lnTo>
                  <a:lnTo>
                    <a:pt x="171" y="9"/>
                  </a:lnTo>
                  <a:lnTo>
                    <a:pt x="162" y="0"/>
                  </a:lnTo>
                  <a:lnTo>
                    <a:pt x="138" y="0"/>
                  </a:lnTo>
                  <a:lnTo>
                    <a:pt x="57" y="54"/>
                  </a:lnTo>
                  <a:lnTo>
                    <a:pt x="41" y="54"/>
                  </a:lnTo>
                  <a:lnTo>
                    <a:pt x="41" y="98"/>
                  </a:lnTo>
                  <a:lnTo>
                    <a:pt x="41" y="107"/>
                  </a:lnTo>
                  <a:lnTo>
                    <a:pt x="0" y="116"/>
                  </a:lnTo>
                  <a:lnTo>
                    <a:pt x="0" y="125"/>
                  </a:lnTo>
                  <a:lnTo>
                    <a:pt x="17" y="143"/>
                  </a:lnTo>
                  <a:lnTo>
                    <a:pt x="25" y="143"/>
                  </a:lnTo>
                  <a:lnTo>
                    <a:pt x="25" y="152"/>
                  </a:lnTo>
                  <a:lnTo>
                    <a:pt x="25" y="143"/>
                  </a:lnTo>
                  <a:lnTo>
                    <a:pt x="33" y="143"/>
                  </a:lnTo>
                  <a:lnTo>
                    <a:pt x="41" y="152"/>
                  </a:lnTo>
                  <a:lnTo>
                    <a:pt x="41" y="143"/>
                  </a:lnTo>
                  <a:lnTo>
                    <a:pt x="49" y="125"/>
                  </a:lnTo>
                  <a:lnTo>
                    <a:pt x="57" y="125"/>
                  </a:lnTo>
                  <a:lnTo>
                    <a:pt x="81" y="143"/>
                  </a:lnTo>
                  <a:lnTo>
                    <a:pt x="90" y="143"/>
                  </a:lnTo>
                  <a:lnTo>
                    <a:pt x="106" y="143"/>
                  </a:lnTo>
                  <a:lnTo>
                    <a:pt x="122" y="143"/>
                  </a:lnTo>
                  <a:lnTo>
                    <a:pt x="138" y="143"/>
                  </a:lnTo>
                  <a:lnTo>
                    <a:pt x="146" y="125"/>
                  </a:lnTo>
                  <a:lnTo>
                    <a:pt x="154" y="12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blackWhite">
            <a:xfrm>
              <a:off x="4429126" y="3521075"/>
              <a:ext cx="163512" cy="330200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17" y="27"/>
                </a:cxn>
                <a:cxn ang="0">
                  <a:pos x="25" y="45"/>
                </a:cxn>
                <a:cxn ang="0">
                  <a:pos x="25" y="89"/>
                </a:cxn>
                <a:cxn ang="0">
                  <a:pos x="0" y="125"/>
                </a:cxn>
                <a:cxn ang="0">
                  <a:pos x="0" y="134"/>
                </a:cxn>
                <a:cxn ang="0">
                  <a:pos x="9" y="143"/>
                </a:cxn>
                <a:cxn ang="0">
                  <a:pos x="9" y="152"/>
                </a:cxn>
                <a:cxn ang="0">
                  <a:pos x="25" y="178"/>
                </a:cxn>
                <a:cxn ang="0">
                  <a:pos x="9" y="178"/>
                </a:cxn>
                <a:cxn ang="0">
                  <a:pos x="9" y="187"/>
                </a:cxn>
                <a:cxn ang="0">
                  <a:pos x="17" y="196"/>
                </a:cxn>
                <a:cxn ang="0">
                  <a:pos x="25" y="214"/>
                </a:cxn>
                <a:cxn ang="0">
                  <a:pos x="57" y="205"/>
                </a:cxn>
                <a:cxn ang="0">
                  <a:pos x="65" y="196"/>
                </a:cxn>
                <a:cxn ang="0">
                  <a:pos x="57" y="196"/>
                </a:cxn>
                <a:cxn ang="0">
                  <a:pos x="82" y="187"/>
                </a:cxn>
                <a:cxn ang="0">
                  <a:pos x="98" y="170"/>
                </a:cxn>
                <a:cxn ang="0">
                  <a:pos x="98" y="161"/>
                </a:cxn>
                <a:cxn ang="0">
                  <a:pos x="106" y="161"/>
                </a:cxn>
                <a:cxn ang="0">
                  <a:pos x="98" y="143"/>
                </a:cxn>
                <a:cxn ang="0">
                  <a:pos x="106" y="107"/>
                </a:cxn>
                <a:cxn ang="0">
                  <a:pos x="114" y="107"/>
                </a:cxn>
                <a:cxn ang="0">
                  <a:pos x="114" y="98"/>
                </a:cxn>
                <a:cxn ang="0">
                  <a:pos x="114" y="54"/>
                </a:cxn>
                <a:cxn ang="0">
                  <a:pos x="25" y="0"/>
                </a:cxn>
                <a:cxn ang="0">
                  <a:pos x="17" y="9"/>
                </a:cxn>
              </a:cxnLst>
              <a:rect l="0" t="0" r="r" b="b"/>
              <a:pathLst>
                <a:path w="114" h="214">
                  <a:moveTo>
                    <a:pt x="17" y="9"/>
                  </a:moveTo>
                  <a:lnTo>
                    <a:pt x="17" y="27"/>
                  </a:lnTo>
                  <a:lnTo>
                    <a:pt x="25" y="45"/>
                  </a:lnTo>
                  <a:lnTo>
                    <a:pt x="25" y="89"/>
                  </a:lnTo>
                  <a:lnTo>
                    <a:pt x="0" y="125"/>
                  </a:lnTo>
                  <a:lnTo>
                    <a:pt x="0" y="134"/>
                  </a:lnTo>
                  <a:lnTo>
                    <a:pt x="9" y="143"/>
                  </a:lnTo>
                  <a:lnTo>
                    <a:pt x="9" y="152"/>
                  </a:lnTo>
                  <a:lnTo>
                    <a:pt x="25" y="178"/>
                  </a:lnTo>
                  <a:lnTo>
                    <a:pt x="9" y="178"/>
                  </a:lnTo>
                  <a:lnTo>
                    <a:pt x="9" y="187"/>
                  </a:lnTo>
                  <a:lnTo>
                    <a:pt x="17" y="196"/>
                  </a:lnTo>
                  <a:lnTo>
                    <a:pt x="25" y="214"/>
                  </a:lnTo>
                  <a:lnTo>
                    <a:pt x="57" y="205"/>
                  </a:lnTo>
                  <a:lnTo>
                    <a:pt x="65" y="196"/>
                  </a:lnTo>
                  <a:lnTo>
                    <a:pt x="57" y="196"/>
                  </a:lnTo>
                  <a:lnTo>
                    <a:pt x="82" y="187"/>
                  </a:lnTo>
                  <a:lnTo>
                    <a:pt x="98" y="170"/>
                  </a:lnTo>
                  <a:lnTo>
                    <a:pt x="98" y="161"/>
                  </a:lnTo>
                  <a:lnTo>
                    <a:pt x="106" y="161"/>
                  </a:lnTo>
                  <a:lnTo>
                    <a:pt x="98" y="143"/>
                  </a:lnTo>
                  <a:lnTo>
                    <a:pt x="106" y="107"/>
                  </a:lnTo>
                  <a:lnTo>
                    <a:pt x="114" y="107"/>
                  </a:lnTo>
                  <a:lnTo>
                    <a:pt x="114" y="98"/>
                  </a:lnTo>
                  <a:lnTo>
                    <a:pt x="114" y="54"/>
                  </a:lnTo>
                  <a:lnTo>
                    <a:pt x="25" y="0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blackWhite">
            <a:xfrm>
              <a:off x="4579938" y="3535363"/>
              <a:ext cx="285750" cy="398462"/>
            </a:xfrm>
            <a:custGeom>
              <a:avLst/>
              <a:gdLst/>
              <a:ahLst/>
              <a:cxnLst>
                <a:cxn ang="0">
                  <a:pos x="8" y="152"/>
                </a:cxn>
                <a:cxn ang="0">
                  <a:pos x="24" y="169"/>
                </a:cxn>
                <a:cxn ang="0">
                  <a:pos x="24" y="187"/>
                </a:cxn>
                <a:cxn ang="0">
                  <a:pos x="40" y="196"/>
                </a:cxn>
                <a:cxn ang="0">
                  <a:pos x="65" y="241"/>
                </a:cxn>
                <a:cxn ang="0">
                  <a:pos x="73" y="250"/>
                </a:cxn>
                <a:cxn ang="0">
                  <a:pos x="97" y="250"/>
                </a:cxn>
                <a:cxn ang="0">
                  <a:pos x="105" y="259"/>
                </a:cxn>
                <a:cxn ang="0">
                  <a:pos x="121" y="259"/>
                </a:cxn>
                <a:cxn ang="0">
                  <a:pos x="146" y="250"/>
                </a:cxn>
                <a:cxn ang="0">
                  <a:pos x="154" y="250"/>
                </a:cxn>
                <a:cxn ang="0">
                  <a:pos x="162" y="250"/>
                </a:cxn>
                <a:cxn ang="0">
                  <a:pos x="162" y="232"/>
                </a:cxn>
                <a:cxn ang="0">
                  <a:pos x="162" y="232"/>
                </a:cxn>
                <a:cxn ang="0">
                  <a:pos x="146" y="205"/>
                </a:cxn>
                <a:cxn ang="0">
                  <a:pos x="138" y="196"/>
                </a:cxn>
                <a:cxn ang="0">
                  <a:pos x="146" y="187"/>
                </a:cxn>
                <a:cxn ang="0">
                  <a:pos x="154" y="169"/>
                </a:cxn>
                <a:cxn ang="0">
                  <a:pos x="170" y="134"/>
                </a:cxn>
                <a:cxn ang="0">
                  <a:pos x="178" y="80"/>
                </a:cxn>
                <a:cxn ang="0">
                  <a:pos x="194" y="71"/>
                </a:cxn>
                <a:cxn ang="0">
                  <a:pos x="194" y="63"/>
                </a:cxn>
                <a:cxn ang="0">
                  <a:pos x="186" y="54"/>
                </a:cxn>
                <a:cxn ang="0">
                  <a:pos x="178" y="9"/>
                </a:cxn>
                <a:cxn ang="0">
                  <a:pos x="162" y="0"/>
                </a:cxn>
                <a:cxn ang="0">
                  <a:pos x="146" y="18"/>
                </a:cxn>
                <a:cxn ang="0">
                  <a:pos x="138" y="9"/>
                </a:cxn>
                <a:cxn ang="0">
                  <a:pos x="40" y="9"/>
                </a:cxn>
                <a:cxn ang="0">
                  <a:pos x="40" y="36"/>
                </a:cxn>
                <a:cxn ang="0">
                  <a:pos x="32" y="45"/>
                </a:cxn>
                <a:cxn ang="0">
                  <a:pos x="24" y="45"/>
                </a:cxn>
                <a:cxn ang="0">
                  <a:pos x="24" y="89"/>
                </a:cxn>
                <a:cxn ang="0">
                  <a:pos x="24" y="98"/>
                </a:cxn>
                <a:cxn ang="0">
                  <a:pos x="16" y="98"/>
                </a:cxn>
                <a:cxn ang="0">
                  <a:pos x="0" y="134"/>
                </a:cxn>
                <a:cxn ang="0">
                  <a:pos x="16" y="152"/>
                </a:cxn>
                <a:cxn ang="0">
                  <a:pos x="8" y="152"/>
                </a:cxn>
              </a:cxnLst>
              <a:rect l="0" t="0" r="r" b="b"/>
              <a:pathLst>
                <a:path w="194" h="259">
                  <a:moveTo>
                    <a:pt x="8" y="152"/>
                  </a:moveTo>
                  <a:lnTo>
                    <a:pt x="24" y="169"/>
                  </a:lnTo>
                  <a:lnTo>
                    <a:pt x="24" y="187"/>
                  </a:lnTo>
                  <a:lnTo>
                    <a:pt x="40" y="196"/>
                  </a:lnTo>
                  <a:lnTo>
                    <a:pt x="65" y="241"/>
                  </a:lnTo>
                  <a:lnTo>
                    <a:pt x="73" y="250"/>
                  </a:lnTo>
                  <a:lnTo>
                    <a:pt x="97" y="250"/>
                  </a:lnTo>
                  <a:lnTo>
                    <a:pt x="105" y="259"/>
                  </a:lnTo>
                  <a:lnTo>
                    <a:pt x="121" y="259"/>
                  </a:lnTo>
                  <a:lnTo>
                    <a:pt x="146" y="250"/>
                  </a:lnTo>
                  <a:lnTo>
                    <a:pt x="154" y="250"/>
                  </a:lnTo>
                  <a:lnTo>
                    <a:pt x="162" y="250"/>
                  </a:lnTo>
                  <a:lnTo>
                    <a:pt x="162" y="232"/>
                  </a:lnTo>
                  <a:lnTo>
                    <a:pt x="162" y="232"/>
                  </a:lnTo>
                  <a:lnTo>
                    <a:pt x="146" y="205"/>
                  </a:lnTo>
                  <a:lnTo>
                    <a:pt x="138" y="196"/>
                  </a:lnTo>
                  <a:lnTo>
                    <a:pt x="146" y="187"/>
                  </a:lnTo>
                  <a:lnTo>
                    <a:pt x="154" y="169"/>
                  </a:lnTo>
                  <a:lnTo>
                    <a:pt x="170" y="134"/>
                  </a:lnTo>
                  <a:lnTo>
                    <a:pt x="178" y="80"/>
                  </a:lnTo>
                  <a:lnTo>
                    <a:pt x="194" y="71"/>
                  </a:lnTo>
                  <a:lnTo>
                    <a:pt x="194" y="63"/>
                  </a:lnTo>
                  <a:lnTo>
                    <a:pt x="186" y="54"/>
                  </a:lnTo>
                  <a:lnTo>
                    <a:pt x="178" y="9"/>
                  </a:lnTo>
                  <a:lnTo>
                    <a:pt x="162" y="0"/>
                  </a:lnTo>
                  <a:lnTo>
                    <a:pt x="146" y="18"/>
                  </a:lnTo>
                  <a:lnTo>
                    <a:pt x="138" y="9"/>
                  </a:lnTo>
                  <a:lnTo>
                    <a:pt x="40" y="9"/>
                  </a:lnTo>
                  <a:lnTo>
                    <a:pt x="40" y="36"/>
                  </a:lnTo>
                  <a:lnTo>
                    <a:pt x="32" y="45"/>
                  </a:lnTo>
                  <a:lnTo>
                    <a:pt x="24" y="45"/>
                  </a:lnTo>
                  <a:lnTo>
                    <a:pt x="24" y="89"/>
                  </a:lnTo>
                  <a:lnTo>
                    <a:pt x="24" y="98"/>
                  </a:lnTo>
                  <a:lnTo>
                    <a:pt x="16" y="98"/>
                  </a:lnTo>
                  <a:lnTo>
                    <a:pt x="0" y="134"/>
                  </a:lnTo>
                  <a:lnTo>
                    <a:pt x="16" y="152"/>
                  </a:lnTo>
                  <a:lnTo>
                    <a:pt x="8" y="15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blackWhite">
            <a:xfrm>
              <a:off x="4441826" y="3783013"/>
              <a:ext cx="238125" cy="165100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13" y="17"/>
                </a:cxn>
                <a:cxn ang="0">
                  <a:pos x="113" y="35"/>
                </a:cxn>
                <a:cxn ang="0">
                  <a:pos x="121" y="44"/>
                </a:cxn>
                <a:cxn ang="0">
                  <a:pos x="154" y="80"/>
                </a:cxn>
                <a:cxn ang="0">
                  <a:pos x="105" y="80"/>
                </a:cxn>
                <a:cxn ang="0">
                  <a:pos x="97" y="89"/>
                </a:cxn>
                <a:cxn ang="0">
                  <a:pos x="73" y="89"/>
                </a:cxn>
                <a:cxn ang="0">
                  <a:pos x="64" y="80"/>
                </a:cxn>
                <a:cxn ang="0">
                  <a:pos x="56" y="80"/>
                </a:cxn>
                <a:cxn ang="0">
                  <a:pos x="48" y="98"/>
                </a:cxn>
                <a:cxn ang="0">
                  <a:pos x="32" y="107"/>
                </a:cxn>
                <a:cxn ang="0">
                  <a:pos x="16" y="107"/>
                </a:cxn>
                <a:cxn ang="0">
                  <a:pos x="8" y="80"/>
                </a:cxn>
                <a:cxn ang="0">
                  <a:pos x="0" y="71"/>
                </a:cxn>
                <a:cxn ang="0">
                  <a:pos x="16" y="44"/>
                </a:cxn>
                <a:cxn ang="0">
                  <a:pos x="48" y="44"/>
                </a:cxn>
                <a:cxn ang="0">
                  <a:pos x="56" y="35"/>
                </a:cxn>
                <a:cxn ang="0">
                  <a:pos x="48" y="35"/>
                </a:cxn>
                <a:cxn ang="0">
                  <a:pos x="73" y="26"/>
                </a:cxn>
                <a:cxn ang="0">
                  <a:pos x="89" y="8"/>
                </a:cxn>
                <a:cxn ang="0">
                  <a:pos x="97" y="0"/>
                </a:cxn>
              </a:cxnLst>
              <a:rect l="0" t="0" r="r" b="b"/>
              <a:pathLst>
                <a:path w="154" h="107">
                  <a:moveTo>
                    <a:pt x="97" y="0"/>
                  </a:moveTo>
                  <a:lnTo>
                    <a:pt x="113" y="17"/>
                  </a:lnTo>
                  <a:lnTo>
                    <a:pt x="113" y="35"/>
                  </a:lnTo>
                  <a:lnTo>
                    <a:pt x="121" y="44"/>
                  </a:lnTo>
                  <a:lnTo>
                    <a:pt x="154" y="80"/>
                  </a:lnTo>
                  <a:lnTo>
                    <a:pt x="105" y="80"/>
                  </a:lnTo>
                  <a:lnTo>
                    <a:pt x="97" y="89"/>
                  </a:lnTo>
                  <a:lnTo>
                    <a:pt x="73" y="89"/>
                  </a:lnTo>
                  <a:lnTo>
                    <a:pt x="64" y="80"/>
                  </a:lnTo>
                  <a:lnTo>
                    <a:pt x="56" y="80"/>
                  </a:lnTo>
                  <a:lnTo>
                    <a:pt x="48" y="98"/>
                  </a:lnTo>
                  <a:lnTo>
                    <a:pt x="32" y="107"/>
                  </a:lnTo>
                  <a:lnTo>
                    <a:pt x="16" y="107"/>
                  </a:lnTo>
                  <a:lnTo>
                    <a:pt x="8" y="80"/>
                  </a:lnTo>
                  <a:lnTo>
                    <a:pt x="0" y="71"/>
                  </a:lnTo>
                  <a:lnTo>
                    <a:pt x="16" y="44"/>
                  </a:lnTo>
                  <a:lnTo>
                    <a:pt x="48" y="44"/>
                  </a:lnTo>
                  <a:lnTo>
                    <a:pt x="56" y="35"/>
                  </a:lnTo>
                  <a:lnTo>
                    <a:pt x="48" y="35"/>
                  </a:lnTo>
                  <a:lnTo>
                    <a:pt x="73" y="26"/>
                  </a:lnTo>
                  <a:lnTo>
                    <a:pt x="89" y="8"/>
                  </a:lnTo>
                  <a:lnTo>
                    <a:pt x="97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blackWhite">
            <a:xfrm>
              <a:off x="4805363" y="3933825"/>
              <a:ext cx="149225" cy="165100"/>
            </a:xfrm>
            <a:custGeom>
              <a:avLst/>
              <a:gdLst/>
              <a:ahLst/>
              <a:cxnLst>
                <a:cxn ang="0">
                  <a:pos x="97" y="9"/>
                </a:cxn>
                <a:cxn ang="0">
                  <a:pos x="81" y="0"/>
                </a:cxn>
                <a:cxn ang="0">
                  <a:pos x="56" y="9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16" y="26"/>
                </a:cxn>
                <a:cxn ang="0">
                  <a:pos x="0" y="53"/>
                </a:cxn>
                <a:cxn ang="0">
                  <a:pos x="0" y="62"/>
                </a:cxn>
                <a:cxn ang="0">
                  <a:pos x="8" y="62"/>
                </a:cxn>
                <a:cxn ang="0">
                  <a:pos x="40" y="80"/>
                </a:cxn>
                <a:cxn ang="0">
                  <a:pos x="40" y="98"/>
                </a:cxn>
                <a:cxn ang="0">
                  <a:pos x="64" y="107"/>
                </a:cxn>
                <a:cxn ang="0">
                  <a:pos x="73" y="80"/>
                </a:cxn>
                <a:cxn ang="0">
                  <a:pos x="81" y="80"/>
                </a:cxn>
                <a:cxn ang="0">
                  <a:pos x="89" y="71"/>
                </a:cxn>
                <a:cxn ang="0">
                  <a:pos x="81" y="62"/>
                </a:cxn>
                <a:cxn ang="0">
                  <a:pos x="81" y="26"/>
                </a:cxn>
                <a:cxn ang="0">
                  <a:pos x="97" y="9"/>
                </a:cxn>
              </a:cxnLst>
              <a:rect l="0" t="0" r="r" b="b"/>
              <a:pathLst>
                <a:path w="97" h="107">
                  <a:moveTo>
                    <a:pt x="97" y="9"/>
                  </a:moveTo>
                  <a:lnTo>
                    <a:pt x="81" y="0"/>
                  </a:lnTo>
                  <a:lnTo>
                    <a:pt x="56" y="9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8" y="9"/>
                  </a:lnTo>
                  <a:lnTo>
                    <a:pt x="16" y="26"/>
                  </a:lnTo>
                  <a:lnTo>
                    <a:pt x="0" y="53"/>
                  </a:lnTo>
                  <a:lnTo>
                    <a:pt x="0" y="62"/>
                  </a:lnTo>
                  <a:lnTo>
                    <a:pt x="8" y="62"/>
                  </a:lnTo>
                  <a:lnTo>
                    <a:pt x="40" y="80"/>
                  </a:lnTo>
                  <a:lnTo>
                    <a:pt x="40" y="98"/>
                  </a:lnTo>
                  <a:lnTo>
                    <a:pt x="64" y="107"/>
                  </a:lnTo>
                  <a:lnTo>
                    <a:pt x="73" y="80"/>
                  </a:lnTo>
                  <a:lnTo>
                    <a:pt x="81" y="80"/>
                  </a:lnTo>
                  <a:lnTo>
                    <a:pt x="89" y="71"/>
                  </a:lnTo>
                  <a:lnTo>
                    <a:pt x="81" y="62"/>
                  </a:lnTo>
                  <a:lnTo>
                    <a:pt x="81" y="26"/>
                  </a:lnTo>
                  <a:lnTo>
                    <a:pt x="9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blackWhite">
            <a:xfrm>
              <a:off x="4729163" y="3933825"/>
              <a:ext cx="87313" cy="95250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7" y="0"/>
                </a:cxn>
                <a:cxn ang="0">
                  <a:pos x="57" y="26"/>
                </a:cxn>
                <a:cxn ang="0">
                  <a:pos x="49" y="53"/>
                </a:cxn>
                <a:cxn ang="0">
                  <a:pos x="49" y="62"/>
                </a:cxn>
                <a:cxn ang="0">
                  <a:pos x="24" y="62"/>
                </a:cxn>
                <a:cxn ang="0">
                  <a:pos x="8" y="62"/>
                </a:cxn>
                <a:cxn ang="0">
                  <a:pos x="0" y="62"/>
                </a:cxn>
                <a:cxn ang="0">
                  <a:pos x="8" y="44"/>
                </a:cxn>
                <a:cxn ang="0">
                  <a:pos x="8" y="35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49" y="0"/>
                </a:cxn>
              </a:cxnLst>
              <a:rect l="0" t="0" r="r" b="b"/>
              <a:pathLst>
                <a:path w="57" h="62">
                  <a:moveTo>
                    <a:pt x="49" y="0"/>
                  </a:moveTo>
                  <a:lnTo>
                    <a:pt x="57" y="0"/>
                  </a:lnTo>
                  <a:lnTo>
                    <a:pt x="57" y="26"/>
                  </a:lnTo>
                  <a:lnTo>
                    <a:pt x="49" y="53"/>
                  </a:lnTo>
                  <a:lnTo>
                    <a:pt x="49" y="62"/>
                  </a:lnTo>
                  <a:lnTo>
                    <a:pt x="24" y="62"/>
                  </a:lnTo>
                  <a:lnTo>
                    <a:pt x="8" y="62"/>
                  </a:lnTo>
                  <a:lnTo>
                    <a:pt x="0" y="62"/>
                  </a:lnTo>
                  <a:lnTo>
                    <a:pt x="8" y="44"/>
                  </a:lnTo>
                  <a:lnTo>
                    <a:pt x="8" y="35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0"/>
                  </a:lnTo>
                  <a:lnTo>
                    <a:pt x="24" y="0"/>
                  </a:lnTo>
                  <a:lnTo>
                    <a:pt x="4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blackWhite">
            <a:xfrm>
              <a:off x="4729163" y="4029075"/>
              <a:ext cx="188913" cy="220663"/>
            </a:xfrm>
            <a:custGeom>
              <a:avLst/>
              <a:gdLst/>
              <a:ahLst/>
              <a:cxnLst>
                <a:cxn ang="0">
                  <a:pos x="41" y="116"/>
                </a:cxn>
                <a:cxn ang="0">
                  <a:pos x="16" y="98"/>
                </a:cxn>
                <a:cxn ang="0">
                  <a:pos x="8" y="98"/>
                </a:cxn>
                <a:cxn ang="0">
                  <a:pos x="0" y="80"/>
                </a:cxn>
                <a:cxn ang="0">
                  <a:pos x="0" y="53"/>
                </a:cxn>
                <a:cxn ang="0">
                  <a:pos x="8" y="36"/>
                </a:cxn>
                <a:cxn ang="0">
                  <a:pos x="8" y="27"/>
                </a:cxn>
                <a:cxn ang="0">
                  <a:pos x="8" y="18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49" y="0"/>
                </a:cxn>
                <a:cxn ang="0">
                  <a:pos x="57" y="0"/>
                </a:cxn>
                <a:cxn ang="0">
                  <a:pos x="89" y="27"/>
                </a:cxn>
                <a:cxn ang="0">
                  <a:pos x="89" y="45"/>
                </a:cxn>
                <a:cxn ang="0">
                  <a:pos x="113" y="53"/>
                </a:cxn>
                <a:cxn ang="0">
                  <a:pos x="105" y="71"/>
                </a:cxn>
                <a:cxn ang="0">
                  <a:pos x="113" y="80"/>
                </a:cxn>
                <a:cxn ang="0">
                  <a:pos x="113" y="107"/>
                </a:cxn>
                <a:cxn ang="0">
                  <a:pos x="113" y="116"/>
                </a:cxn>
                <a:cxn ang="0">
                  <a:pos x="122" y="125"/>
                </a:cxn>
                <a:cxn ang="0">
                  <a:pos x="105" y="143"/>
                </a:cxn>
                <a:cxn ang="0">
                  <a:pos x="81" y="143"/>
                </a:cxn>
                <a:cxn ang="0">
                  <a:pos x="65" y="143"/>
                </a:cxn>
                <a:cxn ang="0">
                  <a:pos x="57" y="116"/>
                </a:cxn>
                <a:cxn ang="0">
                  <a:pos x="49" y="116"/>
                </a:cxn>
                <a:cxn ang="0">
                  <a:pos x="41" y="116"/>
                </a:cxn>
              </a:cxnLst>
              <a:rect l="0" t="0" r="r" b="b"/>
              <a:pathLst>
                <a:path w="122" h="143">
                  <a:moveTo>
                    <a:pt x="41" y="116"/>
                  </a:moveTo>
                  <a:lnTo>
                    <a:pt x="16" y="98"/>
                  </a:lnTo>
                  <a:lnTo>
                    <a:pt x="8" y="98"/>
                  </a:lnTo>
                  <a:lnTo>
                    <a:pt x="0" y="80"/>
                  </a:lnTo>
                  <a:lnTo>
                    <a:pt x="0" y="53"/>
                  </a:lnTo>
                  <a:lnTo>
                    <a:pt x="8" y="36"/>
                  </a:lnTo>
                  <a:lnTo>
                    <a:pt x="8" y="27"/>
                  </a:lnTo>
                  <a:lnTo>
                    <a:pt x="8" y="18"/>
                  </a:lnTo>
                  <a:lnTo>
                    <a:pt x="8" y="0"/>
                  </a:lnTo>
                  <a:lnTo>
                    <a:pt x="24" y="0"/>
                  </a:lnTo>
                  <a:lnTo>
                    <a:pt x="49" y="0"/>
                  </a:lnTo>
                  <a:lnTo>
                    <a:pt x="57" y="0"/>
                  </a:lnTo>
                  <a:lnTo>
                    <a:pt x="89" y="27"/>
                  </a:lnTo>
                  <a:lnTo>
                    <a:pt x="89" y="45"/>
                  </a:lnTo>
                  <a:lnTo>
                    <a:pt x="113" y="53"/>
                  </a:lnTo>
                  <a:lnTo>
                    <a:pt x="105" y="71"/>
                  </a:lnTo>
                  <a:lnTo>
                    <a:pt x="113" y="80"/>
                  </a:lnTo>
                  <a:lnTo>
                    <a:pt x="113" y="107"/>
                  </a:lnTo>
                  <a:lnTo>
                    <a:pt x="113" y="116"/>
                  </a:lnTo>
                  <a:lnTo>
                    <a:pt x="122" y="125"/>
                  </a:lnTo>
                  <a:lnTo>
                    <a:pt x="105" y="143"/>
                  </a:lnTo>
                  <a:lnTo>
                    <a:pt x="81" y="143"/>
                  </a:lnTo>
                  <a:lnTo>
                    <a:pt x="65" y="143"/>
                  </a:lnTo>
                  <a:lnTo>
                    <a:pt x="57" y="116"/>
                  </a:lnTo>
                  <a:lnTo>
                    <a:pt x="49" y="116"/>
                  </a:lnTo>
                  <a:lnTo>
                    <a:pt x="41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blackWhite">
            <a:xfrm>
              <a:off x="4403726" y="3906838"/>
              <a:ext cx="350837" cy="373062"/>
            </a:xfrm>
            <a:custGeom>
              <a:avLst/>
              <a:gdLst/>
              <a:ahLst/>
              <a:cxnLst>
                <a:cxn ang="0">
                  <a:pos x="179" y="0"/>
                </a:cxn>
                <a:cxn ang="0">
                  <a:pos x="130" y="0"/>
                </a:cxn>
                <a:cxn ang="0">
                  <a:pos x="122" y="18"/>
                </a:cxn>
                <a:cxn ang="0">
                  <a:pos x="98" y="18"/>
                </a:cxn>
                <a:cxn ang="0">
                  <a:pos x="89" y="0"/>
                </a:cxn>
                <a:cxn ang="0">
                  <a:pos x="81" y="0"/>
                </a:cxn>
                <a:cxn ang="0">
                  <a:pos x="73" y="18"/>
                </a:cxn>
                <a:cxn ang="0">
                  <a:pos x="57" y="80"/>
                </a:cxn>
                <a:cxn ang="0">
                  <a:pos x="41" y="98"/>
                </a:cxn>
                <a:cxn ang="0">
                  <a:pos x="41" y="125"/>
                </a:cxn>
                <a:cxn ang="0">
                  <a:pos x="25" y="133"/>
                </a:cxn>
                <a:cxn ang="0">
                  <a:pos x="8" y="133"/>
                </a:cxn>
                <a:cxn ang="0">
                  <a:pos x="0" y="142"/>
                </a:cxn>
                <a:cxn ang="0">
                  <a:pos x="0" y="151"/>
                </a:cxn>
                <a:cxn ang="0">
                  <a:pos x="16" y="142"/>
                </a:cxn>
                <a:cxn ang="0">
                  <a:pos x="41" y="142"/>
                </a:cxn>
                <a:cxn ang="0">
                  <a:pos x="49" y="142"/>
                </a:cxn>
                <a:cxn ang="0">
                  <a:pos x="49" y="160"/>
                </a:cxn>
                <a:cxn ang="0">
                  <a:pos x="65" y="178"/>
                </a:cxn>
                <a:cxn ang="0">
                  <a:pos x="81" y="169"/>
                </a:cxn>
                <a:cxn ang="0">
                  <a:pos x="81" y="160"/>
                </a:cxn>
                <a:cxn ang="0">
                  <a:pos x="98" y="160"/>
                </a:cxn>
                <a:cxn ang="0">
                  <a:pos x="114" y="169"/>
                </a:cxn>
                <a:cxn ang="0">
                  <a:pos x="114" y="196"/>
                </a:cxn>
                <a:cxn ang="0">
                  <a:pos x="122" y="205"/>
                </a:cxn>
                <a:cxn ang="0">
                  <a:pos x="114" y="214"/>
                </a:cxn>
                <a:cxn ang="0">
                  <a:pos x="114" y="223"/>
                </a:cxn>
                <a:cxn ang="0">
                  <a:pos x="130" y="214"/>
                </a:cxn>
                <a:cxn ang="0">
                  <a:pos x="162" y="231"/>
                </a:cxn>
                <a:cxn ang="0">
                  <a:pos x="170" y="223"/>
                </a:cxn>
                <a:cxn ang="0">
                  <a:pos x="195" y="240"/>
                </a:cxn>
                <a:cxn ang="0">
                  <a:pos x="203" y="249"/>
                </a:cxn>
                <a:cxn ang="0">
                  <a:pos x="203" y="231"/>
                </a:cxn>
                <a:cxn ang="0">
                  <a:pos x="195" y="231"/>
                </a:cxn>
                <a:cxn ang="0">
                  <a:pos x="195" y="223"/>
                </a:cxn>
                <a:cxn ang="0">
                  <a:pos x="195" y="187"/>
                </a:cxn>
                <a:cxn ang="0">
                  <a:pos x="195" y="178"/>
                </a:cxn>
                <a:cxn ang="0">
                  <a:pos x="219" y="178"/>
                </a:cxn>
                <a:cxn ang="0">
                  <a:pos x="203" y="151"/>
                </a:cxn>
                <a:cxn ang="0">
                  <a:pos x="203" y="133"/>
                </a:cxn>
                <a:cxn ang="0">
                  <a:pos x="203" y="116"/>
                </a:cxn>
                <a:cxn ang="0">
                  <a:pos x="203" y="107"/>
                </a:cxn>
                <a:cxn ang="0">
                  <a:pos x="195" y="107"/>
                </a:cxn>
                <a:cxn ang="0">
                  <a:pos x="203" y="89"/>
                </a:cxn>
                <a:cxn ang="0">
                  <a:pos x="211" y="62"/>
                </a:cxn>
                <a:cxn ang="0">
                  <a:pos x="219" y="53"/>
                </a:cxn>
                <a:cxn ang="0">
                  <a:pos x="227" y="35"/>
                </a:cxn>
                <a:cxn ang="0">
                  <a:pos x="219" y="35"/>
                </a:cxn>
                <a:cxn ang="0">
                  <a:pos x="219" y="18"/>
                </a:cxn>
                <a:cxn ang="0">
                  <a:pos x="211" y="18"/>
                </a:cxn>
                <a:cxn ang="0">
                  <a:pos x="187" y="18"/>
                </a:cxn>
                <a:cxn ang="0">
                  <a:pos x="179" y="0"/>
                </a:cxn>
              </a:cxnLst>
              <a:rect l="0" t="0" r="r" b="b"/>
              <a:pathLst>
                <a:path w="227" h="249">
                  <a:moveTo>
                    <a:pt x="179" y="0"/>
                  </a:moveTo>
                  <a:lnTo>
                    <a:pt x="130" y="0"/>
                  </a:lnTo>
                  <a:lnTo>
                    <a:pt x="122" y="18"/>
                  </a:lnTo>
                  <a:lnTo>
                    <a:pt x="98" y="18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73" y="18"/>
                  </a:lnTo>
                  <a:lnTo>
                    <a:pt x="57" y="80"/>
                  </a:lnTo>
                  <a:lnTo>
                    <a:pt x="41" y="98"/>
                  </a:lnTo>
                  <a:lnTo>
                    <a:pt x="41" y="125"/>
                  </a:lnTo>
                  <a:lnTo>
                    <a:pt x="25" y="133"/>
                  </a:lnTo>
                  <a:lnTo>
                    <a:pt x="8" y="133"/>
                  </a:lnTo>
                  <a:lnTo>
                    <a:pt x="0" y="142"/>
                  </a:lnTo>
                  <a:lnTo>
                    <a:pt x="0" y="151"/>
                  </a:lnTo>
                  <a:lnTo>
                    <a:pt x="16" y="142"/>
                  </a:lnTo>
                  <a:lnTo>
                    <a:pt x="41" y="142"/>
                  </a:lnTo>
                  <a:lnTo>
                    <a:pt x="49" y="142"/>
                  </a:lnTo>
                  <a:lnTo>
                    <a:pt x="49" y="160"/>
                  </a:lnTo>
                  <a:lnTo>
                    <a:pt x="65" y="178"/>
                  </a:lnTo>
                  <a:lnTo>
                    <a:pt x="81" y="169"/>
                  </a:lnTo>
                  <a:lnTo>
                    <a:pt x="81" y="160"/>
                  </a:lnTo>
                  <a:lnTo>
                    <a:pt x="98" y="160"/>
                  </a:lnTo>
                  <a:lnTo>
                    <a:pt x="114" y="169"/>
                  </a:lnTo>
                  <a:lnTo>
                    <a:pt x="114" y="196"/>
                  </a:lnTo>
                  <a:lnTo>
                    <a:pt x="122" y="205"/>
                  </a:lnTo>
                  <a:lnTo>
                    <a:pt x="114" y="214"/>
                  </a:lnTo>
                  <a:lnTo>
                    <a:pt x="114" y="223"/>
                  </a:lnTo>
                  <a:lnTo>
                    <a:pt x="130" y="214"/>
                  </a:lnTo>
                  <a:lnTo>
                    <a:pt x="162" y="231"/>
                  </a:lnTo>
                  <a:lnTo>
                    <a:pt x="170" y="223"/>
                  </a:lnTo>
                  <a:lnTo>
                    <a:pt x="195" y="240"/>
                  </a:lnTo>
                  <a:lnTo>
                    <a:pt x="203" y="249"/>
                  </a:lnTo>
                  <a:lnTo>
                    <a:pt x="203" y="231"/>
                  </a:lnTo>
                  <a:lnTo>
                    <a:pt x="195" y="231"/>
                  </a:lnTo>
                  <a:lnTo>
                    <a:pt x="195" y="223"/>
                  </a:lnTo>
                  <a:lnTo>
                    <a:pt x="195" y="187"/>
                  </a:lnTo>
                  <a:lnTo>
                    <a:pt x="195" y="178"/>
                  </a:lnTo>
                  <a:lnTo>
                    <a:pt x="219" y="178"/>
                  </a:lnTo>
                  <a:lnTo>
                    <a:pt x="203" y="151"/>
                  </a:lnTo>
                  <a:lnTo>
                    <a:pt x="203" y="133"/>
                  </a:lnTo>
                  <a:lnTo>
                    <a:pt x="203" y="116"/>
                  </a:lnTo>
                  <a:lnTo>
                    <a:pt x="203" y="107"/>
                  </a:lnTo>
                  <a:lnTo>
                    <a:pt x="195" y="107"/>
                  </a:lnTo>
                  <a:lnTo>
                    <a:pt x="203" y="89"/>
                  </a:lnTo>
                  <a:lnTo>
                    <a:pt x="211" y="62"/>
                  </a:lnTo>
                  <a:lnTo>
                    <a:pt x="219" y="53"/>
                  </a:lnTo>
                  <a:lnTo>
                    <a:pt x="227" y="35"/>
                  </a:lnTo>
                  <a:lnTo>
                    <a:pt x="219" y="35"/>
                  </a:lnTo>
                  <a:lnTo>
                    <a:pt x="219" y="18"/>
                  </a:lnTo>
                  <a:lnTo>
                    <a:pt x="211" y="18"/>
                  </a:lnTo>
                  <a:lnTo>
                    <a:pt x="187" y="18"/>
                  </a:lnTo>
                  <a:lnTo>
                    <a:pt x="17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blackWhite">
            <a:xfrm>
              <a:off x="4579938" y="4194175"/>
              <a:ext cx="212725" cy="179388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56" y="44"/>
                </a:cxn>
                <a:cxn ang="0">
                  <a:pos x="56" y="36"/>
                </a:cxn>
                <a:cxn ang="0">
                  <a:pos x="81" y="53"/>
                </a:cxn>
                <a:cxn ang="0">
                  <a:pos x="89" y="62"/>
                </a:cxn>
                <a:cxn ang="0">
                  <a:pos x="89" y="44"/>
                </a:cxn>
                <a:cxn ang="0">
                  <a:pos x="81" y="44"/>
                </a:cxn>
                <a:cxn ang="0">
                  <a:pos x="81" y="36"/>
                </a:cxn>
                <a:cxn ang="0">
                  <a:pos x="81" y="9"/>
                </a:cxn>
                <a:cxn ang="0">
                  <a:pos x="81" y="0"/>
                </a:cxn>
                <a:cxn ang="0">
                  <a:pos x="105" y="0"/>
                </a:cxn>
                <a:cxn ang="0">
                  <a:pos x="113" y="0"/>
                </a:cxn>
                <a:cxn ang="0">
                  <a:pos x="129" y="9"/>
                </a:cxn>
                <a:cxn ang="0">
                  <a:pos x="138" y="27"/>
                </a:cxn>
                <a:cxn ang="0">
                  <a:pos x="129" y="36"/>
                </a:cxn>
                <a:cxn ang="0">
                  <a:pos x="129" y="44"/>
                </a:cxn>
                <a:cxn ang="0">
                  <a:pos x="129" y="62"/>
                </a:cxn>
                <a:cxn ang="0">
                  <a:pos x="129" y="71"/>
                </a:cxn>
                <a:cxn ang="0">
                  <a:pos x="97" y="89"/>
                </a:cxn>
                <a:cxn ang="0">
                  <a:pos x="97" y="98"/>
                </a:cxn>
                <a:cxn ang="0">
                  <a:pos x="81" y="98"/>
                </a:cxn>
                <a:cxn ang="0">
                  <a:pos x="81" y="107"/>
                </a:cxn>
                <a:cxn ang="0">
                  <a:pos x="56" y="116"/>
                </a:cxn>
                <a:cxn ang="0">
                  <a:pos x="40" y="116"/>
                </a:cxn>
                <a:cxn ang="0">
                  <a:pos x="24" y="107"/>
                </a:cxn>
                <a:cxn ang="0">
                  <a:pos x="16" y="116"/>
                </a:cxn>
                <a:cxn ang="0">
                  <a:pos x="0" y="107"/>
                </a:cxn>
                <a:cxn ang="0">
                  <a:pos x="0" y="62"/>
                </a:cxn>
                <a:cxn ang="0">
                  <a:pos x="32" y="53"/>
                </a:cxn>
                <a:cxn ang="0">
                  <a:pos x="24" y="27"/>
                </a:cxn>
              </a:cxnLst>
              <a:rect l="0" t="0" r="r" b="b"/>
              <a:pathLst>
                <a:path w="138" h="116">
                  <a:moveTo>
                    <a:pt x="24" y="27"/>
                  </a:moveTo>
                  <a:lnTo>
                    <a:pt x="56" y="44"/>
                  </a:lnTo>
                  <a:lnTo>
                    <a:pt x="56" y="36"/>
                  </a:lnTo>
                  <a:lnTo>
                    <a:pt x="81" y="53"/>
                  </a:lnTo>
                  <a:lnTo>
                    <a:pt x="89" y="62"/>
                  </a:lnTo>
                  <a:lnTo>
                    <a:pt x="89" y="44"/>
                  </a:lnTo>
                  <a:lnTo>
                    <a:pt x="81" y="44"/>
                  </a:lnTo>
                  <a:lnTo>
                    <a:pt x="81" y="36"/>
                  </a:lnTo>
                  <a:lnTo>
                    <a:pt x="81" y="9"/>
                  </a:lnTo>
                  <a:lnTo>
                    <a:pt x="81" y="0"/>
                  </a:lnTo>
                  <a:lnTo>
                    <a:pt x="105" y="0"/>
                  </a:lnTo>
                  <a:lnTo>
                    <a:pt x="113" y="0"/>
                  </a:lnTo>
                  <a:lnTo>
                    <a:pt x="129" y="9"/>
                  </a:lnTo>
                  <a:lnTo>
                    <a:pt x="138" y="27"/>
                  </a:lnTo>
                  <a:lnTo>
                    <a:pt x="129" y="36"/>
                  </a:lnTo>
                  <a:lnTo>
                    <a:pt x="129" y="44"/>
                  </a:lnTo>
                  <a:lnTo>
                    <a:pt x="129" y="62"/>
                  </a:lnTo>
                  <a:lnTo>
                    <a:pt x="129" y="71"/>
                  </a:lnTo>
                  <a:lnTo>
                    <a:pt x="97" y="89"/>
                  </a:lnTo>
                  <a:lnTo>
                    <a:pt x="97" y="98"/>
                  </a:lnTo>
                  <a:lnTo>
                    <a:pt x="81" y="98"/>
                  </a:lnTo>
                  <a:lnTo>
                    <a:pt x="81" y="107"/>
                  </a:lnTo>
                  <a:lnTo>
                    <a:pt x="56" y="116"/>
                  </a:lnTo>
                  <a:lnTo>
                    <a:pt x="40" y="116"/>
                  </a:lnTo>
                  <a:lnTo>
                    <a:pt x="24" y="107"/>
                  </a:lnTo>
                  <a:lnTo>
                    <a:pt x="16" y="116"/>
                  </a:lnTo>
                  <a:lnTo>
                    <a:pt x="0" y="107"/>
                  </a:lnTo>
                  <a:lnTo>
                    <a:pt x="0" y="62"/>
                  </a:lnTo>
                  <a:lnTo>
                    <a:pt x="32" y="53"/>
                  </a:lnTo>
                  <a:lnTo>
                    <a:pt x="24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blackWhite">
            <a:xfrm>
              <a:off x="4778376" y="4222750"/>
              <a:ext cx="50800" cy="136525"/>
            </a:xfrm>
            <a:custGeom>
              <a:avLst/>
              <a:gdLst/>
              <a:ahLst/>
              <a:cxnLst>
                <a:cxn ang="0">
                  <a:pos x="9" y="53"/>
                </a:cxn>
                <a:cxn ang="0">
                  <a:pos x="0" y="44"/>
                </a:cxn>
                <a:cxn ang="0">
                  <a:pos x="9" y="26"/>
                </a:cxn>
                <a:cxn ang="0">
                  <a:pos x="9" y="18"/>
                </a:cxn>
                <a:cxn ang="0">
                  <a:pos x="17" y="18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18"/>
                </a:cxn>
                <a:cxn ang="0">
                  <a:pos x="25" y="26"/>
                </a:cxn>
                <a:cxn ang="0">
                  <a:pos x="33" y="44"/>
                </a:cxn>
                <a:cxn ang="0">
                  <a:pos x="33" y="62"/>
                </a:cxn>
                <a:cxn ang="0">
                  <a:pos x="33" y="80"/>
                </a:cxn>
                <a:cxn ang="0">
                  <a:pos x="33" y="89"/>
                </a:cxn>
                <a:cxn ang="0">
                  <a:pos x="25" y="80"/>
                </a:cxn>
                <a:cxn ang="0">
                  <a:pos x="25" y="62"/>
                </a:cxn>
                <a:cxn ang="0">
                  <a:pos x="17" y="62"/>
                </a:cxn>
                <a:cxn ang="0">
                  <a:pos x="9" y="53"/>
                </a:cxn>
              </a:cxnLst>
              <a:rect l="0" t="0" r="r" b="b"/>
              <a:pathLst>
                <a:path w="33" h="89">
                  <a:moveTo>
                    <a:pt x="9" y="53"/>
                  </a:moveTo>
                  <a:lnTo>
                    <a:pt x="0" y="44"/>
                  </a:lnTo>
                  <a:lnTo>
                    <a:pt x="9" y="26"/>
                  </a:lnTo>
                  <a:lnTo>
                    <a:pt x="9" y="18"/>
                  </a:lnTo>
                  <a:lnTo>
                    <a:pt x="17" y="18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18"/>
                  </a:lnTo>
                  <a:lnTo>
                    <a:pt x="25" y="26"/>
                  </a:lnTo>
                  <a:lnTo>
                    <a:pt x="33" y="44"/>
                  </a:lnTo>
                  <a:lnTo>
                    <a:pt x="33" y="62"/>
                  </a:lnTo>
                  <a:lnTo>
                    <a:pt x="33" y="80"/>
                  </a:lnTo>
                  <a:lnTo>
                    <a:pt x="33" y="89"/>
                  </a:lnTo>
                  <a:lnTo>
                    <a:pt x="25" y="80"/>
                  </a:lnTo>
                  <a:lnTo>
                    <a:pt x="25" y="62"/>
                  </a:lnTo>
                  <a:lnTo>
                    <a:pt x="17" y="62"/>
                  </a:lnTo>
                  <a:lnTo>
                    <a:pt x="9" y="5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blackWhite">
            <a:xfrm>
              <a:off x="4416426" y="3713163"/>
              <a:ext cx="38100" cy="3492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7" y="18"/>
                </a:cxn>
                <a:cxn ang="0">
                  <a:pos x="25" y="18"/>
                </a:cxn>
                <a:cxn ang="0">
                  <a:pos x="8" y="9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25" h="18">
                  <a:moveTo>
                    <a:pt x="0" y="9"/>
                  </a:moveTo>
                  <a:lnTo>
                    <a:pt x="8" y="18"/>
                  </a:lnTo>
                  <a:lnTo>
                    <a:pt x="17" y="18"/>
                  </a:lnTo>
                  <a:lnTo>
                    <a:pt x="25" y="18"/>
                  </a:lnTo>
                  <a:lnTo>
                    <a:pt x="8" y="9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blackWhite">
            <a:xfrm>
              <a:off x="6118226" y="2628900"/>
              <a:ext cx="98425" cy="136525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0" y="89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48" y="62"/>
                </a:cxn>
                <a:cxn ang="0">
                  <a:pos x="56" y="36"/>
                </a:cxn>
                <a:cxn ang="0">
                  <a:pos x="64" y="0"/>
                </a:cxn>
                <a:cxn ang="0">
                  <a:pos x="56" y="0"/>
                </a:cxn>
                <a:cxn ang="0">
                  <a:pos x="48" y="36"/>
                </a:cxn>
                <a:cxn ang="0">
                  <a:pos x="16" y="80"/>
                </a:cxn>
                <a:cxn ang="0">
                  <a:pos x="0" y="80"/>
                </a:cxn>
              </a:cxnLst>
              <a:rect l="0" t="0" r="r" b="b"/>
              <a:pathLst>
                <a:path w="64" h="89">
                  <a:moveTo>
                    <a:pt x="0" y="80"/>
                  </a:moveTo>
                  <a:lnTo>
                    <a:pt x="0" y="89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48" y="62"/>
                  </a:lnTo>
                  <a:lnTo>
                    <a:pt x="56" y="3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36"/>
                  </a:lnTo>
                  <a:lnTo>
                    <a:pt x="16" y="80"/>
                  </a:lnTo>
                  <a:lnTo>
                    <a:pt x="0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blackWhite">
            <a:xfrm>
              <a:off x="4741863" y="2381250"/>
              <a:ext cx="14288" cy="68263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26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16" y="44"/>
                </a:cxn>
                <a:cxn ang="0">
                  <a:pos x="16" y="26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6" h="44">
                  <a:moveTo>
                    <a:pt x="0" y="17"/>
                  </a:moveTo>
                  <a:lnTo>
                    <a:pt x="0" y="26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26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blackWhite">
            <a:xfrm>
              <a:off x="4816476" y="2325688"/>
              <a:ext cx="25400" cy="6826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44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8" y="27"/>
                </a:cxn>
                <a:cxn ang="0">
                  <a:pos x="8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16" h="44">
                  <a:moveTo>
                    <a:pt x="0" y="36"/>
                  </a:moveTo>
                  <a:lnTo>
                    <a:pt x="8" y="44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8" y="27"/>
                  </a:lnTo>
                  <a:lnTo>
                    <a:pt x="8" y="9"/>
                  </a:lnTo>
                  <a:lnTo>
                    <a:pt x="8" y="9"/>
                  </a:lnTo>
                  <a:lnTo>
                    <a:pt x="0" y="0"/>
                  </a:lnTo>
                  <a:lnTo>
                    <a:pt x="8" y="9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blackWhite">
            <a:xfrm>
              <a:off x="4491038" y="2835275"/>
              <a:ext cx="101600" cy="39688"/>
            </a:xfrm>
            <a:custGeom>
              <a:avLst/>
              <a:gdLst/>
              <a:ahLst/>
              <a:cxnLst>
                <a:cxn ang="0">
                  <a:pos x="57" y="9"/>
                </a:cxn>
                <a:cxn ang="0">
                  <a:pos x="49" y="0"/>
                </a:cxn>
                <a:cxn ang="0">
                  <a:pos x="32" y="9"/>
                </a:cxn>
                <a:cxn ang="0">
                  <a:pos x="24" y="0"/>
                </a:cxn>
                <a:cxn ang="0">
                  <a:pos x="16" y="0"/>
                </a:cxn>
                <a:cxn ang="0">
                  <a:pos x="0" y="17"/>
                </a:cxn>
                <a:cxn ang="0">
                  <a:pos x="0" y="26"/>
                </a:cxn>
                <a:cxn ang="0">
                  <a:pos x="8" y="26"/>
                </a:cxn>
                <a:cxn ang="0">
                  <a:pos x="41" y="17"/>
                </a:cxn>
                <a:cxn ang="0">
                  <a:pos x="57" y="17"/>
                </a:cxn>
                <a:cxn ang="0">
                  <a:pos x="57" y="9"/>
                </a:cxn>
              </a:cxnLst>
              <a:rect l="0" t="0" r="r" b="b"/>
              <a:pathLst>
                <a:path w="57" h="26">
                  <a:moveTo>
                    <a:pt x="57" y="9"/>
                  </a:moveTo>
                  <a:lnTo>
                    <a:pt x="49" y="0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41" y="17"/>
                  </a:lnTo>
                  <a:lnTo>
                    <a:pt x="57" y="17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blackWhite">
            <a:xfrm>
              <a:off x="4679951" y="1377950"/>
              <a:ext cx="3049587" cy="1676400"/>
            </a:xfrm>
            <a:custGeom>
              <a:avLst/>
              <a:gdLst/>
              <a:ahLst/>
              <a:cxnLst>
                <a:cxn ang="0">
                  <a:pos x="972" y="214"/>
                </a:cxn>
                <a:cxn ang="0">
                  <a:pos x="956" y="71"/>
                </a:cxn>
                <a:cxn ang="0">
                  <a:pos x="891" y="71"/>
                </a:cxn>
                <a:cxn ang="0">
                  <a:pos x="640" y="223"/>
                </a:cxn>
                <a:cxn ang="0">
                  <a:pos x="607" y="276"/>
                </a:cxn>
                <a:cxn ang="0">
                  <a:pos x="575" y="356"/>
                </a:cxn>
                <a:cxn ang="0">
                  <a:pos x="526" y="499"/>
                </a:cxn>
                <a:cxn ang="0">
                  <a:pos x="551" y="258"/>
                </a:cxn>
                <a:cxn ang="0">
                  <a:pos x="478" y="383"/>
                </a:cxn>
                <a:cxn ang="0">
                  <a:pos x="413" y="410"/>
                </a:cxn>
                <a:cxn ang="0">
                  <a:pos x="324" y="410"/>
                </a:cxn>
                <a:cxn ang="0">
                  <a:pos x="226" y="428"/>
                </a:cxn>
                <a:cxn ang="0">
                  <a:pos x="178" y="508"/>
                </a:cxn>
                <a:cxn ang="0">
                  <a:pos x="113" y="579"/>
                </a:cxn>
                <a:cxn ang="0">
                  <a:pos x="137" y="517"/>
                </a:cxn>
                <a:cxn ang="0">
                  <a:pos x="56" y="383"/>
                </a:cxn>
                <a:cxn ang="0">
                  <a:pos x="40" y="526"/>
                </a:cxn>
                <a:cxn ang="0">
                  <a:pos x="32" y="659"/>
                </a:cxn>
                <a:cxn ang="0">
                  <a:pos x="0" y="722"/>
                </a:cxn>
                <a:cxn ang="0">
                  <a:pos x="40" y="802"/>
                </a:cxn>
                <a:cxn ang="0">
                  <a:pos x="48" y="864"/>
                </a:cxn>
                <a:cxn ang="0">
                  <a:pos x="97" y="900"/>
                </a:cxn>
                <a:cxn ang="0">
                  <a:pos x="145" y="962"/>
                </a:cxn>
                <a:cxn ang="0">
                  <a:pos x="137" y="1007"/>
                </a:cxn>
                <a:cxn ang="0">
                  <a:pos x="202" y="1069"/>
                </a:cxn>
                <a:cxn ang="0">
                  <a:pos x="243" y="1069"/>
                </a:cxn>
                <a:cxn ang="0">
                  <a:pos x="267" y="998"/>
                </a:cxn>
                <a:cxn ang="0">
                  <a:pos x="243" y="918"/>
                </a:cxn>
                <a:cxn ang="0">
                  <a:pos x="299" y="891"/>
                </a:cxn>
                <a:cxn ang="0">
                  <a:pos x="413" y="918"/>
                </a:cxn>
                <a:cxn ang="0">
                  <a:pos x="413" y="838"/>
                </a:cxn>
                <a:cxn ang="0">
                  <a:pos x="534" y="829"/>
                </a:cxn>
                <a:cxn ang="0">
                  <a:pos x="591" y="838"/>
                </a:cxn>
                <a:cxn ang="0">
                  <a:pos x="680" y="900"/>
                </a:cxn>
                <a:cxn ang="0">
                  <a:pos x="778" y="918"/>
                </a:cxn>
                <a:cxn ang="0">
                  <a:pos x="907" y="900"/>
                </a:cxn>
                <a:cxn ang="0">
                  <a:pos x="1037" y="936"/>
                </a:cxn>
                <a:cxn ang="0">
                  <a:pos x="1134" y="891"/>
                </a:cxn>
                <a:cxn ang="0">
                  <a:pos x="1199" y="882"/>
                </a:cxn>
                <a:cxn ang="0">
                  <a:pos x="1296" y="962"/>
                </a:cxn>
                <a:cxn ang="0">
                  <a:pos x="1264" y="1060"/>
                </a:cxn>
                <a:cxn ang="0">
                  <a:pos x="1369" y="900"/>
                </a:cxn>
                <a:cxn ang="0">
                  <a:pos x="1329" y="855"/>
                </a:cxn>
                <a:cxn ang="0">
                  <a:pos x="1402" y="722"/>
                </a:cxn>
                <a:cxn ang="0">
                  <a:pos x="1499" y="713"/>
                </a:cxn>
                <a:cxn ang="0">
                  <a:pos x="1572" y="651"/>
                </a:cxn>
                <a:cxn ang="0">
                  <a:pos x="1661" y="624"/>
                </a:cxn>
                <a:cxn ang="0">
                  <a:pos x="1556" y="811"/>
                </a:cxn>
                <a:cxn ang="0">
                  <a:pos x="1629" y="829"/>
                </a:cxn>
                <a:cxn ang="0">
                  <a:pos x="1629" y="740"/>
                </a:cxn>
                <a:cxn ang="0">
                  <a:pos x="1693" y="695"/>
                </a:cxn>
                <a:cxn ang="0">
                  <a:pos x="1847" y="624"/>
                </a:cxn>
                <a:cxn ang="0">
                  <a:pos x="1855" y="526"/>
                </a:cxn>
                <a:cxn ang="0">
                  <a:pos x="1936" y="579"/>
                </a:cxn>
                <a:cxn ang="0">
                  <a:pos x="1912" y="481"/>
                </a:cxn>
                <a:cxn ang="0">
                  <a:pos x="1710" y="401"/>
                </a:cxn>
                <a:cxn ang="0">
                  <a:pos x="1653" y="383"/>
                </a:cxn>
                <a:cxn ang="0">
                  <a:pos x="1515" y="339"/>
                </a:cxn>
                <a:cxn ang="0">
                  <a:pos x="1369" y="249"/>
                </a:cxn>
                <a:cxn ang="0">
                  <a:pos x="1264" y="339"/>
                </a:cxn>
                <a:cxn ang="0">
                  <a:pos x="1158" y="214"/>
                </a:cxn>
                <a:cxn ang="0">
                  <a:pos x="1045" y="223"/>
                </a:cxn>
              </a:cxnLst>
              <a:rect l="0" t="0" r="r" b="b"/>
              <a:pathLst>
                <a:path w="1977" h="1087">
                  <a:moveTo>
                    <a:pt x="1005" y="196"/>
                  </a:moveTo>
                  <a:lnTo>
                    <a:pt x="996" y="205"/>
                  </a:lnTo>
                  <a:lnTo>
                    <a:pt x="1005" y="223"/>
                  </a:lnTo>
                  <a:lnTo>
                    <a:pt x="972" y="241"/>
                  </a:lnTo>
                  <a:lnTo>
                    <a:pt x="964" y="241"/>
                  </a:lnTo>
                  <a:lnTo>
                    <a:pt x="972" y="214"/>
                  </a:lnTo>
                  <a:lnTo>
                    <a:pt x="1045" y="143"/>
                  </a:lnTo>
                  <a:lnTo>
                    <a:pt x="1045" y="89"/>
                  </a:lnTo>
                  <a:lnTo>
                    <a:pt x="1021" y="53"/>
                  </a:lnTo>
                  <a:lnTo>
                    <a:pt x="980" y="53"/>
                  </a:lnTo>
                  <a:lnTo>
                    <a:pt x="980" y="71"/>
                  </a:lnTo>
                  <a:lnTo>
                    <a:pt x="956" y="71"/>
                  </a:lnTo>
                  <a:lnTo>
                    <a:pt x="972" y="36"/>
                  </a:lnTo>
                  <a:lnTo>
                    <a:pt x="932" y="27"/>
                  </a:lnTo>
                  <a:lnTo>
                    <a:pt x="956" y="18"/>
                  </a:lnTo>
                  <a:lnTo>
                    <a:pt x="932" y="0"/>
                  </a:lnTo>
                  <a:lnTo>
                    <a:pt x="891" y="36"/>
                  </a:lnTo>
                  <a:lnTo>
                    <a:pt x="891" y="71"/>
                  </a:lnTo>
                  <a:lnTo>
                    <a:pt x="867" y="71"/>
                  </a:lnTo>
                  <a:lnTo>
                    <a:pt x="802" y="89"/>
                  </a:lnTo>
                  <a:lnTo>
                    <a:pt x="745" y="134"/>
                  </a:lnTo>
                  <a:lnTo>
                    <a:pt x="721" y="169"/>
                  </a:lnTo>
                  <a:lnTo>
                    <a:pt x="729" y="205"/>
                  </a:lnTo>
                  <a:lnTo>
                    <a:pt x="640" y="223"/>
                  </a:lnTo>
                  <a:lnTo>
                    <a:pt x="648" y="276"/>
                  </a:lnTo>
                  <a:lnTo>
                    <a:pt x="672" y="303"/>
                  </a:lnTo>
                  <a:lnTo>
                    <a:pt x="656" y="312"/>
                  </a:lnTo>
                  <a:lnTo>
                    <a:pt x="632" y="276"/>
                  </a:lnTo>
                  <a:lnTo>
                    <a:pt x="607" y="267"/>
                  </a:lnTo>
                  <a:lnTo>
                    <a:pt x="607" y="276"/>
                  </a:lnTo>
                  <a:lnTo>
                    <a:pt x="591" y="258"/>
                  </a:lnTo>
                  <a:lnTo>
                    <a:pt x="575" y="241"/>
                  </a:lnTo>
                  <a:lnTo>
                    <a:pt x="575" y="249"/>
                  </a:lnTo>
                  <a:lnTo>
                    <a:pt x="583" y="276"/>
                  </a:lnTo>
                  <a:lnTo>
                    <a:pt x="559" y="321"/>
                  </a:lnTo>
                  <a:lnTo>
                    <a:pt x="575" y="356"/>
                  </a:lnTo>
                  <a:lnTo>
                    <a:pt x="567" y="383"/>
                  </a:lnTo>
                  <a:lnTo>
                    <a:pt x="567" y="410"/>
                  </a:lnTo>
                  <a:lnTo>
                    <a:pt x="575" y="419"/>
                  </a:lnTo>
                  <a:lnTo>
                    <a:pt x="583" y="463"/>
                  </a:lnTo>
                  <a:lnTo>
                    <a:pt x="534" y="508"/>
                  </a:lnTo>
                  <a:lnTo>
                    <a:pt x="526" y="499"/>
                  </a:lnTo>
                  <a:lnTo>
                    <a:pt x="559" y="454"/>
                  </a:lnTo>
                  <a:lnTo>
                    <a:pt x="567" y="428"/>
                  </a:lnTo>
                  <a:lnTo>
                    <a:pt x="551" y="410"/>
                  </a:lnTo>
                  <a:lnTo>
                    <a:pt x="551" y="330"/>
                  </a:lnTo>
                  <a:lnTo>
                    <a:pt x="543" y="312"/>
                  </a:lnTo>
                  <a:lnTo>
                    <a:pt x="551" y="258"/>
                  </a:lnTo>
                  <a:lnTo>
                    <a:pt x="534" y="249"/>
                  </a:lnTo>
                  <a:lnTo>
                    <a:pt x="543" y="241"/>
                  </a:lnTo>
                  <a:lnTo>
                    <a:pt x="534" y="223"/>
                  </a:lnTo>
                  <a:lnTo>
                    <a:pt x="518" y="232"/>
                  </a:lnTo>
                  <a:lnTo>
                    <a:pt x="478" y="339"/>
                  </a:lnTo>
                  <a:lnTo>
                    <a:pt x="478" y="383"/>
                  </a:lnTo>
                  <a:lnTo>
                    <a:pt x="502" y="419"/>
                  </a:lnTo>
                  <a:lnTo>
                    <a:pt x="502" y="437"/>
                  </a:lnTo>
                  <a:lnTo>
                    <a:pt x="478" y="419"/>
                  </a:lnTo>
                  <a:lnTo>
                    <a:pt x="389" y="356"/>
                  </a:lnTo>
                  <a:lnTo>
                    <a:pt x="380" y="374"/>
                  </a:lnTo>
                  <a:lnTo>
                    <a:pt x="413" y="410"/>
                  </a:lnTo>
                  <a:lnTo>
                    <a:pt x="397" y="419"/>
                  </a:lnTo>
                  <a:lnTo>
                    <a:pt x="389" y="410"/>
                  </a:lnTo>
                  <a:lnTo>
                    <a:pt x="340" y="428"/>
                  </a:lnTo>
                  <a:lnTo>
                    <a:pt x="332" y="446"/>
                  </a:lnTo>
                  <a:lnTo>
                    <a:pt x="324" y="428"/>
                  </a:lnTo>
                  <a:lnTo>
                    <a:pt x="324" y="410"/>
                  </a:lnTo>
                  <a:lnTo>
                    <a:pt x="251" y="463"/>
                  </a:lnTo>
                  <a:lnTo>
                    <a:pt x="251" y="481"/>
                  </a:lnTo>
                  <a:lnTo>
                    <a:pt x="235" y="490"/>
                  </a:lnTo>
                  <a:lnTo>
                    <a:pt x="210" y="472"/>
                  </a:lnTo>
                  <a:lnTo>
                    <a:pt x="235" y="454"/>
                  </a:lnTo>
                  <a:lnTo>
                    <a:pt x="226" y="428"/>
                  </a:lnTo>
                  <a:lnTo>
                    <a:pt x="194" y="419"/>
                  </a:lnTo>
                  <a:lnTo>
                    <a:pt x="202" y="437"/>
                  </a:lnTo>
                  <a:lnTo>
                    <a:pt x="202" y="481"/>
                  </a:lnTo>
                  <a:lnTo>
                    <a:pt x="210" y="499"/>
                  </a:lnTo>
                  <a:lnTo>
                    <a:pt x="202" y="517"/>
                  </a:lnTo>
                  <a:lnTo>
                    <a:pt x="178" y="508"/>
                  </a:lnTo>
                  <a:lnTo>
                    <a:pt x="154" y="526"/>
                  </a:lnTo>
                  <a:lnTo>
                    <a:pt x="170" y="561"/>
                  </a:lnTo>
                  <a:lnTo>
                    <a:pt x="121" y="544"/>
                  </a:lnTo>
                  <a:lnTo>
                    <a:pt x="113" y="552"/>
                  </a:lnTo>
                  <a:lnTo>
                    <a:pt x="129" y="579"/>
                  </a:lnTo>
                  <a:lnTo>
                    <a:pt x="113" y="579"/>
                  </a:lnTo>
                  <a:lnTo>
                    <a:pt x="89" y="561"/>
                  </a:lnTo>
                  <a:lnTo>
                    <a:pt x="89" y="517"/>
                  </a:lnTo>
                  <a:lnTo>
                    <a:pt x="64" y="499"/>
                  </a:lnTo>
                  <a:lnTo>
                    <a:pt x="56" y="481"/>
                  </a:lnTo>
                  <a:lnTo>
                    <a:pt x="73" y="490"/>
                  </a:lnTo>
                  <a:lnTo>
                    <a:pt x="137" y="517"/>
                  </a:lnTo>
                  <a:lnTo>
                    <a:pt x="170" y="490"/>
                  </a:lnTo>
                  <a:lnTo>
                    <a:pt x="170" y="463"/>
                  </a:lnTo>
                  <a:lnTo>
                    <a:pt x="121" y="410"/>
                  </a:lnTo>
                  <a:lnTo>
                    <a:pt x="73" y="392"/>
                  </a:lnTo>
                  <a:lnTo>
                    <a:pt x="73" y="383"/>
                  </a:lnTo>
                  <a:lnTo>
                    <a:pt x="56" y="383"/>
                  </a:lnTo>
                  <a:lnTo>
                    <a:pt x="40" y="383"/>
                  </a:lnTo>
                  <a:lnTo>
                    <a:pt x="24" y="410"/>
                  </a:lnTo>
                  <a:lnTo>
                    <a:pt x="24" y="437"/>
                  </a:lnTo>
                  <a:lnTo>
                    <a:pt x="40" y="454"/>
                  </a:lnTo>
                  <a:lnTo>
                    <a:pt x="32" y="481"/>
                  </a:lnTo>
                  <a:lnTo>
                    <a:pt x="40" y="526"/>
                  </a:lnTo>
                  <a:lnTo>
                    <a:pt x="32" y="544"/>
                  </a:lnTo>
                  <a:lnTo>
                    <a:pt x="40" y="579"/>
                  </a:lnTo>
                  <a:lnTo>
                    <a:pt x="40" y="588"/>
                  </a:lnTo>
                  <a:lnTo>
                    <a:pt x="48" y="606"/>
                  </a:lnTo>
                  <a:lnTo>
                    <a:pt x="48" y="615"/>
                  </a:lnTo>
                  <a:lnTo>
                    <a:pt x="32" y="659"/>
                  </a:lnTo>
                  <a:lnTo>
                    <a:pt x="8" y="677"/>
                  </a:lnTo>
                  <a:lnTo>
                    <a:pt x="16" y="677"/>
                  </a:lnTo>
                  <a:lnTo>
                    <a:pt x="32" y="695"/>
                  </a:lnTo>
                  <a:lnTo>
                    <a:pt x="16" y="713"/>
                  </a:lnTo>
                  <a:lnTo>
                    <a:pt x="8" y="722"/>
                  </a:lnTo>
                  <a:lnTo>
                    <a:pt x="0" y="722"/>
                  </a:lnTo>
                  <a:lnTo>
                    <a:pt x="8" y="740"/>
                  </a:lnTo>
                  <a:lnTo>
                    <a:pt x="8" y="749"/>
                  </a:lnTo>
                  <a:lnTo>
                    <a:pt x="8" y="766"/>
                  </a:lnTo>
                  <a:lnTo>
                    <a:pt x="16" y="784"/>
                  </a:lnTo>
                  <a:lnTo>
                    <a:pt x="40" y="793"/>
                  </a:lnTo>
                  <a:lnTo>
                    <a:pt x="40" y="802"/>
                  </a:lnTo>
                  <a:lnTo>
                    <a:pt x="40" y="820"/>
                  </a:lnTo>
                  <a:lnTo>
                    <a:pt x="56" y="847"/>
                  </a:lnTo>
                  <a:lnTo>
                    <a:pt x="64" y="847"/>
                  </a:lnTo>
                  <a:lnTo>
                    <a:pt x="56" y="864"/>
                  </a:lnTo>
                  <a:lnTo>
                    <a:pt x="48" y="855"/>
                  </a:lnTo>
                  <a:lnTo>
                    <a:pt x="48" y="864"/>
                  </a:lnTo>
                  <a:lnTo>
                    <a:pt x="56" y="882"/>
                  </a:lnTo>
                  <a:lnTo>
                    <a:pt x="81" y="882"/>
                  </a:lnTo>
                  <a:lnTo>
                    <a:pt x="89" y="891"/>
                  </a:lnTo>
                  <a:lnTo>
                    <a:pt x="81" y="891"/>
                  </a:lnTo>
                  <a:lnTo>
                    <a:pt x="89" y="900"/>
                  </a:lnTo>
                  <a:lnTo>
                    <a:pt x="97" y="900"/>
                  </a:lnTo>
                  <a:lnTo>
                    <a:pt x="105" y="918"/>
                  </a:lnTo>
                  <a:lnTo>
                    <a:pt x="113" y="918"/>
                  </a:lnTo>
                  <a:lnTo>
                    <a:pt x="121" y="918"/>
                  </a:lnTo>
                  <a:lnTo>
                    <a:pt x="162" y="936"/>
                  </a:lnTo>
                  <a:lnTo>
                    <a:pt x="154" y="971"/>
                  </a:lnTo>
                  <a:lnTo>
                    <a:pt x="145" y="962"/>
                  </a:lnTo>
                  <a:lnTo>
                    <a:pt x="137" y="971"/>
                  </a:lnTo>
                  <a:lnTo>
                    <a:pt x="137" y="989"/>
                  </a:lnTo>
                  <a:lnTo>
                    <a:pt x="145" y="980"/>
                  </a:lnTo>
                  <a:lnTo>
                    <a:pt x="154" y="989"/>
                  </a:lnTo>
                  <a:lnTo>
                    <a:pt x="129" y="998"/>
                  </a:lnTo>
                  <a:lnTo>
                    <a:pt x="137" y="1007"/>
                  </a:lnTo>
                  <a:lnTo>
                    <a:pt x="121" y="1025"/>
                  </a:lnTo>
                  <a:lnTo>
                    <a:pt x="113" y="1025"/>
                  </a:lnTo>
                  <a:lnTo>
                    <a:pt x="121" y="1025"/>
                  </a:lnTo>
                  <a:lnTo>
                    <a:pt x="154" y="1060"/>
                  </a:lnTo>
                  <a:lnTo>
                    <a:pt x="186" y="1060"/>
                  </a:lnTo>
                  <a:lnTo>
                    <a:pt x="202" y="1069"/>
                  </a:lnTo>
                  <a:lnTo>
                    <a:pt x="218" y="1069"/>
                  </a:lnTo>
                  <a:lnTo>
                    <a:pt x="235" y="1087"/>
                  </a:lnTo>
                  <a:lnTo>
                    <a:pt x="243" y="1087"/>
                  </a:lnTo>
                  <a:lnTo>
                    <a:pt x="251" y="1087"/>
                  </a:lnTo>
                  <a:lnTo>
                    <a:pt x="259" y="1087"/>
                  </a:lnTo>
                  <a:lnTo>
                    <a:pt x="243" y="1069"/>
                  </a:lnTo>
                  <a:lnTo>
                    <a:pt x="243" y="1052"/>
                  </a:lnTo>
                  <a:lnTo>
                    <a:pt x="235" y="1034"/>
                  </a:lnTo>
                  <a:lnTo>
                    <a:pt x="251" y="1007"/>
                  </a:lnTo>
                  <a:lnTo>
                    <a:pt x="259" y="1016"/>
                  </a:lnTo>
                  <a:lnTo>
                    <a:pt x="267" y="1007"/>
                  </a:lnTo>
                  <a:lnTo>
                    <a:pt x="267" y="998"/>
                  </a:lnTo>
                  <a:lnTo>
                    <a:pt x="259" y="998"/>
                  </a:lnTo>
                  <a:lnTo>
                    <a:pt x="267" y="989"/>
                  </a:lnTo>
                  <a:lnTo>
                    <a:pt x="259" y="971"/>
                  </a:lnTo>
                  <a:lnTo>
                    <a:pt x="243" y="971"/>
                  </a:lnTo>
                  <a:lnTo>
                    <a:pt x="235" y="954"/>
                  </a:lnTo>
                  <a:lnTo>
                    <a:pt x="243" y="918"/>
                  </a:lnTo>
                  <a:lnTo>
                    <a:pt x="259" y="927"/>
                  </a:lnTo>
                  <a:lnTo>
                    <a:pt x="267" y="927"/>
                  </a:lnTo>
                  <a:lnTo>
                    <a:pt x="259" y="918"/>
                  </a:lnTo>
                  <a:lnTo>
                    <a:pt x="283" y="891"/>
                  </a:lnTo>
                  <a:lnTo>
                    <a:pt x="291" y="900"/>
                  </a:lnTo>
                  <a:lnTo>
                    <a:pt x="299" y="891"/>
                  </a:lnTo>
                  <a:lnTo>
                    <a:pt x="324" y="900"/>
                  </a:lnTo>
                  <a:lnTo>
                    <a:pt x="340" y="918"/>
                  </a:lnTo>
                  <a:lnTo>
                    <a:pt x="356" y="900"/>
                  </a:lnTo>
                  <a:lnTo>
                    <a:pt x="372" y="900"/>
                  </a:lnTo>
                  <a:lnTo>
                    <a:pt x="380" y="918"/>
                  </a:lnTo>
                  <a:lnTo>
                    <a:pt x="413" y="918"/>
                  </a:lnTo>
                  <a:lnTo>
                    <a:pt x="421" y="900"/>
                  </a:lnTo>
                  <a:lnTo>
                    <a:pt x="397" y="891"/>
                  </a:lnTo>
                  <a:lnTo>
                    <a:pt x="413" y="882"/>
                  </a:lnTo>
                  <a:lnTo>
                    <a:pt x="405" y="873"/>
                  </a:lnTo>
                  <a:lnTo>
                    <a:pt x="413" y="864"/>
                  </a:lnTo>
                  <a:lnTo>
                    <a:pt x="413" y="838"/>
                  </a:lnTo>
                  <a:lnTo>
                    <a:pt x="429" y="847"/>
                  </a:lnTo>
                  <a:lnTo>
                    <a:pt x="494" y="820"/>
                  </a:lnTo>
                  <a:lnTo>
                    <a:pt x="494" y="811"/>
                  </a:lnTo>
                  <a:lnTo>
                    <a:pt x="502" y="811"/>
                  </a:lnTo>
                  <a:lnTo>
                    <a:pt x="526" y="811"/>
                  </a:lnTo>
                  <a:lnTo>
                    <a:pt x="534" y="829"/>
                  </a:lnTo>
                  <a:lnTo>
                    <a:pt x="534" y="838"/>
                  </a:lnTo>
                  <a:lnTo>
                    <a:pt x="543" y="838"/>
                  </a:lnTo>
                  <a:lnTo>
                    <a:pt x="559" y="847"/>
                  </a:lnTo>
                  <a:lnTo>
                    <a:pt x="559" y="855"/>
                  </a:lnTo>
                  <a:lnTo>
                    <a:pt x="575" y="855"/>
                  </a:lnTo>
                  <a:lnTo>
                    <a:pt x="591" y="838"/>
                  </a:lnTo>
                  <a:lnTo>
                    <a:pt x="607" y="829"/>
                  </a:lnTo>
                  <a:lnTo>
                    <a:pt x="607" y="855"/>
                  </a:lnTo>
                  <a:lnTo>
                    <a:pt x="640" y="918"/>
                  </a:lnTo>
                  <a:lnTo>
                    <a:pt x="648" y="900"/>
                  </a:lnTo>
                  <a:lnTo>
                    <a:pt x="656" y="918"/>
                  </a:lnTo>
                  <a:lnTo>
                    <a:pt x="680" y="900"/>
                  </a:lnTo>
                  <a:lnTo>
                    <a:pt x="705" y="927"/>
                  </a:lnTo>
                  <a:lnTo>
                    <a:pt x="721" y="936"/>
                  </a:lnTo>
                  <a:lnTo>
                    <a:pt x="721" y="927"/>
                  </a:lnTo>
                  <a:lnTo>
                    <a:pt x="737" y="945"/>
                  </a:lnTo>
                  <a:lnTo>
                    <a:pt x="745" y="936"/>
                  </a:lnTo>
                  <a:lnTo>
                    <a:pt x="778" y="918"/>
                  </a:lnTo>
                  <a:lnTo>
                    <a:pt x="810" y="918"/>
                  </a:lnTo>
                  <a:lnTo>
                    <a:pt x="826" y="927"/>
                  </a:lnTo>
                  <a:lnTo>
                    <a:pt x="859" y="927"/>
                  </a:lnTo>
                  <a:lnTo>
                    <a:pt x="859" y="900"/>
                  </a:lnTo>
                  <a:lnTo>
                    <a:pt x="867" y="891"/>
                  </a:lnTo>
                  <a:lnTo>
                    <a:pt x="907" y="900"/>
                  </a:lnTo>
                  <a:lnTo>
                    <a:pt x="915" y="918"/>
                  </a:lnTo>
                  <a:lnTo>
                    <a:pt x="923" y="918"/>
                  </a:lnTo>
                  <a:lnTo>
                    <a:pt x="940" y="918"/>
                  </a:lnTo>
                  <a:lnTo>
                    <a:pt x="988" y="936"/>
                  </a:lnTo>
                  <a:lnTo>
                    <a:pt x="1013" y="945"/>
                  </a:lnTo>
                  <a:lnTo>
                    <a:pt x="1037" y="936"/>
                  </a:lnTo>
                  <a:lnTo>
                    <a:pt x="1053" y="918"/>
                  </a:lnTo>
                  <a:lnTo>
                    <a:pt x="1077" y="927"/>
                  </a:lnTo>
                  <a:lnTo>
                    <a:pt x="1094" y="936"/>
                  </a:lnTo>
                  <a:lnTo>
                    <a:pt x="1118" y="927"/>
                  </a:lnTo>
                  <a:lnTo>
                    <a:pt x="1126" y="900"/>
                  </a:lnTo>
                  <a:lnTo>
                    <a:pt x="1134" y="891"/>
                  </a:lnTo>
                  <a:lnTo>
                    <a:pt x="1134" y="882"/>
                  </a:lnTo>
                  <a:lnTo>
                    <a:pt x="1126" y="882"/>
                  </a:lnTo>
                  <a:lnTo>
                    <a:pt x="1134" y="864"/>
                  </a:lnTo>
                  <a:lnTo>
                    <a:pt x="1158" y="855"/>
                  </a:lnTo>
                  <a:lnTo>
                    <a:pt x="1183" y="864"/>
                  </a:lnTo>
                  <a:lnTo>
                    <a:pt x="1199" y="882"/>
                  </a:lnTo>
                  <a:lnTo>
                    <a:pt x="1215" y="936"/>
                  </a:lnTo>
                  <a:lnTo>
                    <a:pt x="1231" y="936"/>
                  </a:lnTo>
                  <a:lnTo>
                    <a:pt x="1256" y="954"/>
                  </a:lnTo>
                  <a:lnTo>
                    <a:pt x="1256" y="971"/>
                  </a:lnTo>
                  <a:lnTo>
                    <a:pt x="1272" y="971"/>
                  </a:lnTo>
                  <a:lnTo>
                    <a:pt x="1296" y="962"/>
                  </a:lnTo>
                  <a:lnTo>
                    <a:pt x="1296" y="980"/>
                  </a:lnTo>
                  <a:lnTo>
                    <a:pt x="1280" y="1034"/>
                  </a:lnTo>
                  <a:lnTo>
                    <a:pt x="1272" y="1025"/>
                  </a:lnTo>
                  <a:lnTo>
                    <a:pt x="1256" y="1034"/>
                  </a:lnTo>
                  <a:lnTo>
                    <a:pt x="1256" y="1078"/>
                  </a:lnTo>
                  <a:lnTo>
                    <a:pt x="1264" y="1060"/>
                  </a:lnTo>
                  <a:lnTo>
                    <a:pt x="1272" y="1060"/>
                  </a:lnTo>
                  <a:lnTo>
                    <a:pt x="1272" y="1069"/>
                  </a:lnTo>
                  <a:lnTo>
                    <a:pt x="1280" y="1078"/>
                  </a:lnTo>
                  <a:lnTo>
                    <a:pt x="1296" y="1060"/>
                  </a:lnTo>
                  <a:lnTo>
                    <a:pt x="1369" y="962"/>
                  </a:lnTo>
                  <a:lnTo>
                    <a:pt x="1369" y="900"/>
                  </a:lnTo>
                  <a:lnTo>
                    <a:pt x="1377" y="891"/>
                  </a:lnTo>
                  <a:lnTo>
                    <a:pt x="1377" y="864"/>
                  </a:lnTo>
                  <a:lnTo>
                    <a:pt x="1361" y="838"/>
                  </a:lnTo>
                  <a:lnTo>
                    <a:pt x="1353" y="838"/>
                  </a:lnTo>
                  <a:lnTo>
                    <a:pt x="1345" y="855"/>
                  </a:lnTo>
                  <a:lnTo>
                    <a:pt x="1329" y="855"/>
                  </a:lnTo>
                  <a:lnTo>
                    <a:pt x="1337" y="838"/>
                  </a:lnTo>
                  <a:lnTo>
                    <a:pt x="1329" y="838"/>
                  </a:lnTo>
                  <a:lnTo>
                    <a:pt x="1321" y="829"/>
                  </a:lnTo>
                  <a:lnTo>
                    <a:pt x="1312" y="829"/>
                  </a:lnTo>
                  <a:lnTo>
                    <a:pt x="1312" y="820"/>
                  </a:lnTo>
                  <a:lnTo>
                    <a:pt x="1402" y="722"/>
                  </a:lnTo>
                  <a:lnTo>
                    <a:pt x="1434" y="713"/>
                  </a:lnTo>
                  <a:lnTo>
                    <a:pt x="1442" y="722"/>
                  </a:lnTo>
                  <a:lnTo>
                    <a:pt x="1450" y="713"/>
                  </a:lnTo>
                  <a:lnTo>
                    <a:pt x="1466" y="722"/>
                  </a:lnTo>
                  <a:lnTo>
                    <a:pt x="1475" y="704"/>
                  </a:lnTo>
                  <a:lnTo>
                    <a:pt x="1499" y="713"/>
                  </a:lnTo>
                  <a:lnTo>
                    <a:pt x="1507" y="713"/>
                  </a:lnTo>
                  <a:lnTo>
                    <a:pt x="1499" y="722"/>
                  </a:lnTo>
                  <a:lnTo>
                    <a:pt x="1499" y="722"/>
                  </a:lnTo>
                  <a:lnTo>
                    <a:pt x="1547" y="722"/>
                  </a:lnTo>
                  <a:lnTo>
                    <a:pt x="1539" y="713"/>
                  </a:lnTo>
                  <a:lnTo>
                    <a:pt x="1572" y="651"/>
                  </a:lnTo>
                  <a:lnTo>
                    <a:pt x="1604" y="642"/>
                  </a:lnTo>
                  <a:lnTo>
                    <a:pt x="1604" y="659"/>
                  </a:lnTo>
                  <a:lnTo>
                    <a:pt x="1604" y="677"/>
                  </a:lnTo>
                  <a:lnTo>
                    <a:pt x="1645" y="651"/>
                  </a:lnTo>
                  <a:lnTo>
                    <a:pt x="1645" y="624"/>
                  </a:lnTo>
                  <a:lnTo>
                    <a:pt x="1661" y="624"/>
                  </a:lnTo>
                  <a:lnTo>
                    <a:pt x="1653" y="633"/>
                  </a:lnTo>
                  <a:lnTo>
                    <a:pt x="1645" y="677"/>
                  </a:lnTo>
                  <a:lnTo>
                    <a:pt x="1629" y="686"/>
                  </a:lnTo>
                  <a:lnTo>
                    <a:pt x="1588" y="740"/>
                  </a:lnTo>
                  <a:lnTo>
                    <a:pt x="1572" y="749"/>
                  </a:lnTo>
                  <a:lnTo>
                    <a:pt x="1556" y="811"/>
                  </a:lnTo>
                  <a:lnTo>
                    <a:pt x="1572" y="918"/>
                  </a:lnTo>
                  <a:lnTo>
                    <a:pt x="1588" y="900"/>
                  </a:lnTo>
                  <a:lnTo>
                    <a:pt x="1604" y="864"/>
                  </a:lnTo>
                  <a:lnTo>
                    <a:pt x="1604" y="838"/>
                  </a:lnTo>
                  <a:lnTo>
                    <a:pt x="1612" y="838"/>
                  </a:lnTo>
                  <a:lnTo>
                    <a:pt x="1629" y="829"/>
                  </a:lnTo>
                  <a:lnTo>
                    <a:pt x="1629" y="802"/>
                  </a:lnTo>
                  <a:lnTo>
                    <a:pt x="1637" y="793"/>
                  </a:lnTo>
                  <a:lnTo>
                    <a:pt x="1645" y="793"/>
                  </a:lnTo>
                  <a:lnTo>
                    <a:pt x="1645" y="775"/>
                  </a:lnTo>
                  <a:lnTo>
                    <a:pt x="1645" y="757"/>
                  </a:lnTo>
                  <a:lnTo>
                    <a:pt x="1629" y="740"/>
                  </a:lnTo>
                  <a:lnTo>
                    <a:pt x="1645" y="722"/>
                  </a:lnTo>
                  <a:lnTo>
                    <a:pt x="1645" y="704"/>
                  </a:lnTo>
                  <a:lnTo>
                    <a:pt x="1661" y="704"/>
                  </a:lnTo>
                  <a:lnTo>
                    <a:pt x="1685" y="686"/>
                  </a:lnTo>
                  <a:lnTo>
                    <a:pt x="1685" y="704"/>
                  </a:lnTo>
                  <a:lnTo>
                    <a:pt x="1693" y="695"/>
                  </a:lnTo>
                  <a:lnTo>
                    <a:pt x="1718" y="686"/>
                  </a:lnTo>
                  <a:lnTo>
                    <a:pt x="1734" y="704"/>
                  </a:lnTo>
                  <a:lnTo>
                    <a:pt x="1734" y="686"/>
                  </a:lnTo>
                  <a:lnTo>
                    <a:pt x="1815" y="624"/>
                  </a:lnTo>
                  <a:lnTo>
                    <a:pt x="1839" y="633"/>
                  </a:lnTo>
                  <a:lnTo>
                    <a:pt x="1847" y="624"/>
                  </a:lnTo>
                  <a:lnTo>
                    <a:pt x="1831" y="579"/>
                  </a:lnTo>
                  <a:lnTo>
                    <a:pt x="1823" y="579"/>
                  </a:lnTo>
                  <a:lnTo>
                    <a:pt x="1823" y="552"/>
                  </a:lnTo>
                  <a:lnTo>
                    <a:pt x="1831" y="552"/>
                  </a:lnTo>
                  <a:lnTo>
                    <a:pt x="1847" y="544"/>
                  </a:lnTo>
                  <a:lnTo>
                    <a:pt x="1855" y="526"/>
                  </a:lnTo>
                  <a:lnTo>
                    <a:pt x="1855" y="517"/>
                  </a:lnTo>
                  <a:lnTo>
                    <a:pt x="1855" y="508"/>
                  </a:lnTo>
                  <a:lnTo>
                    <a:pt x="1864" y="526"/>
                  </a:lnTo>
                  <a:lnTo>
                    <a:pt x="1880" y="526"/>
                  </a:lnTo>
                  <a:lnTo>
                    <a:pt x="1896" y="544"/>
                  </a:lnTo>
                  <a:lnTo>
                    <a:pt x="1936" y="579"/>
                  </a:lnTo>
                  <a:lnTo>
                    <a:pt x="1945" y="544"/>
                  </a:lnTo>
                  <a:lnTo>
                    <a:pt x="1945" y="526"/>
                  </a:lnTo>
                  <a:lnTo>
                    <a:pt x="1961" y="526"/>
                  </a:lnTo>
                  <a:lnTo>
                    <a:pt x="1977" y="517"/>
                  </a:lnTo>
                  <a:lnTo>
                    <a:pt x="1953" y="490"/>
                  </a:lnTo>
                  <a:lnTo>
                    <a:pt x="1912" y="481"/>
                  </a:lnTo>
                  <a:lnTo>
                    <a:pt x="1847" y="410"/>
                  </a:lnTo>
                  <a:lnTo>
                    <a:pt x="1799" y="383"/>
                  </a:lnTo>
                  <a:lnTo>
                    <a:pt x="1734" y="374"/>
                  </a:lnTo>
                  <a:lnTo>
                    <a:pt x="1734" y="410"/>
                  </a:lnTo>
                  <a:lnTo>
                    <a:pt x="1726" y="419"/>
                  </a:lnTo>
                  <a:lnTo>
                    <a:pt x="1710" y="401"/>
                  </a:lnTo>
                  <a:lnTo>
                    <a:pt x="1710" y="383"/>
                  </a:lnTo>
                  <a:lnTo>
                    <a:pt x="1718" y="383"/>
                  </a:lnTo>
                  <a:lnTo>
                    <a:pt x="1726" y="383"/>
                  </a:lnTo>
                  <a:lnTo>
                    <a:pt x="1710" y="383"/>
                  </a:lnTo>
                  <a:lnTo>
                    <a:pt x="1693" y="392"/>
                  </a:lnTo>
                  <a:lnTo>
                    <a:pt x="1653" y="383"/>
                  </a:lnTo>
                  <a:lnTo>
                    <a:pt x="1612" y="383"/>
                  </a:lnTo>
                  <a:lnTo>
                    <a:pt x="1596" y="383"/>
                  </a:lnTo>
                  <a:lnTo>
                    <a:pt x="1604" y="356"/>
                  </a:lnTo>
                  <a:lnTo>
                    <a:pt x="1596" y="339"/>
                  </a:lnTo>
                  <a:lnTo>
                    <a:pt x="1564" y="330"/>
                  </a:lnTo>
                  <a:lnTo>
                    <a:pt x="1515" y="339"/>
                  </a:lnTo>
                  <a:lnTo>
                    <a:pt x="1507" y="321"/>
                  </a:lnTo>
                  <a:lnTo>
                    <a:pt x="1491" y="321"/>
                  </a:lnTo>
                  <a:lnTo>
                    <a:pt x="1483" y="312"/>
                  </a:lnTo>
                  <a:lnTo>
                    <a:pt x="1483" y="285"/>
                  </a:lnTo>
                  <a:lnTo>
                    <a:pt x="1434" y="267"/>
                  </a:lnTo>
                  <a:lnTo>
                    <a:pt x="1369" y="249"/>
                  </a:lnTo>
                  <a:lnTo>
                    <a:pt x="1353" y="285"/>
                  </a:lnTo>
                  <a:lnTo>
                    <a:pt x="1369" y="312"/>
                  </a:lnTo>
                  <a:lnTo>
                    <a:pt x="1321" y="312"/>
                  </a:lnTo>
                  <a:lnTo>
                    <a:pt x="1296" y="321"/>
                  </a:lnTo>
                  <a:lnTo>
                    <a:pt x="1280" y="294"/>
                  </a:lnTo>
                  <a:lnTo>
                    <a:pt x="1264" y="339"/>
                  </a:lnTo>
                  <a:lnTo>
                    <a:pt x="1248" y="339"/>
                  </a:lnTo>
                  <a:lnTo>
                    <a:pt x="1231" y="303"/>
                  </a:lnTo>
                  <a:lnTo>
                    <a:pt x="1240" y="258"/>
                  </a:lnTo>
                  <a:lnTo>
                    <a:pt x="1223" y="232"/>
                  </a:lnTo>
                  <a:lnTo>
                    <a:pt x="1175" y="214"/>
                  </a:lnTo>
                  <a:lnTo>
                    <a:pt x="1158" y="214"/>
                  </a:lnTo>
                  <a:lnTo>
                    <a:pt x="1158" y="232"/>
                  </a:lnTo>
                  <a:lnTo>
                    <a:pt x="1158" y="249"/>
                  </a:lnTo>
                  <a:lnTo>
                    <a:pt x="1102" y="241"/>
                  </a:lnTo>
                  <a:lnTo>
                    <a:pt x="1110" y="214"/>
                  </a:lnTo>
                  <a:lnTo>
                    <a:pt x="1069" y="205"/>
                  </a:lnTo>
                  <a:lnTo>
                    <a:pt x="1045" y="223"/>
                  </a:lnTo>
                  <a:lnTo>
                    <a:pt x="1005" y="19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blackWhite">
            <a:xfrm>
              <a:off x="4265613" y="1885950"/>
              <a:ext cx="490538" cy="636588"/>
            </a:xfrm>
            <a:custGeom>
              <a:avLst/>
              <a:gdLst/>
              <a:ahLst/>
              <a:cxnLst>
                <a:cxn ang="0">
                  <a:pos x="73" y="383"/>
                </a:cxn>
                <a:cxn ang="0">
                  <a:pos x="65" y="383"/>
                </a:cxn>
                <a:cxn ang="0">
                  <a:pos x="33" y="410"/>
                </a:cxn>
                <a:cxn ang="0">
                  <a:pos x="8" y="401"/>
                </a:cxn>
                <a:cxn ang="0">
                  <a:pos x="0" y="329"/>
                </a:cxn>
                <a:cxn ang="0">
                  <a:pos x="0" y="312"/>
                </a:cxn>
                <a:cxn ang="0">
                  <a:pos x="33" y="276"/>
                </a:cxn>
                <a:cxn ang="0">
                  <a:pos x="73" y="222"/>
                </a:cxn>
                <a:cxn ang="0">
                  <a:pos x="105" y="169"/>
                </a:cxn>
                <a:cxn ang="0">
                  <a:pos x="130" y="107"/>
                </a:cxn>
                <a:cxn ang="0">
                  <a:pos x="97" y="124"/>
                </a:cxn>
                <a:cxn ang="0">
                  <a:pos x="114" y="89"/>
                </a:cxn>
                <a:cxn ang="0">
                  <a:pos x="130" y="89"/>
                </a:cxn>
                <a:cxn ang="0">
                  <a:pos x="138" y="62"/>
                </a:cxn>
                <a:cxn ang="0">
                  <a:pos x="162" y="44"/>
                </a:cxn>
                <a:cxn ang="0">
                  <a:pos x="195" y="35"/>
                </a:cxn>
                <a:cxn ang="0">
                  <a:pos x="235" y="17"/>
                </a:cxn>
                <a:cxn ang="0">
                  <a:pos x="268" y="0"/>
                </a:cxn>
                <a:cxn ang="0">
                  <a:pos x="316" y="35"/>
                </a:cxn>
                <a:cxn ang="0">
                  <a:pos x="284" y="44"/>
                </a:cxn>
                <a:cxn ang="0">
                  <a:pos x="308" y="53"/>
                </a:cxn>
                <a:cxn ang="0">
                  <a:pos x="292" y="53"/>
                </a:cxn>
                <a:cxn ang="0">
                  <a:pos x="251" y="53"/>
                </a:cxn>
                <a:cxn ang="0">
                  <a:pos x="235" y="89"/>
                </a:cxn>
                <a:cxn ang="0">
                  <a:pos x="195" y="71"/>
                </a:cxn>
                <a:cxn ang="0">
                  <a:pos x="178" y="80"/>
                </a:cxn>
                <a:cxn ang="0">
                  <a:pos x="162" y="98"/>
                </a:cxn>
                <a:cxn ang="0">
                  <a:pos x="154" y="116"/>
                </a:cxn>
                <a:cxn ang="0">
                  <a:pos x="138" y="124"/>
                </a:cxn>
                <a:cxn ang="0">
                  <a:pos x="130" y="160"/>
                </a:cxn>
                <a:cxn ang="0">
                  <a:pos x="114" y="205"/>
                </a:cxn>
                <a:cxn ang="0">
                  <a:pos x="114" y="240"/>
                </a:cxn>
                <a:cxn ang="0">
                  <a:pos x="89" y="258"/>
                </a:cxn>
                <a:cxn ang="0">
                  <a:pos x="89" y="329"/>
                </a:cxn>
                <a:cxn ang="0">
                  <a:pos x="81" y="374"/>
                </a:cxn>
                <a:cxn ang="0">
                  <a:pos x="73" y="392"/>
                </a:cxn>
              </a:cxnLst>
              <a:rect l="0" t="0" r="r" b="b"/>
              <a:pathLst>
                <a:path w="316" h="410">
                  <a:moveTo>
                    <a:pt x="73" y="392"/>
                  </a:moveTo>
                  <a:lnTo>
                    <a:pt x="73" y="383"/>
                  </a:lnTo>
                  <a:lnTo>
                    <a:pt x="65" y="374"/>
                  </a:lnTo>
                  <a:lnTo>
                    <a:pt x="65" y="383"/>
                  </a:lnTo>
                  <a:lnTo>
                    <a:pt x="57" y="383"/>
                  </a:lnTo>
                  <a:lnTo>
                    <a:pt x="33" y="410"/>
                  </a:lnTo>
                  <a:lnTo>
                    <a:pt x="16" y="410"/>
                  </a:lnTo>
                  <a:lnTo>
                    <a:pt x="8" y="401"/>
                  </a:lnTo>
                  <a:lnTo>
                    <a:pt x="8" y="356"/>
                  </a:lnTo>
                  <a:lnTo>
                    <a:pt x="0" y="329"/>
                  </a:lnTo>
                  <a:lnTo>
                    <a:pt x="8" y="321"/>
                  </a:lnTo>
                  <a:lnTo>
                    <a:pt x="0" y="312"/>
                  </a:lnTo>
                  <a:lnTo>
                    <a:pt x="24" y="285"/>
                  </a:lnTo>
                  <a:lnTo>
                    <a:pt x="33" y="276"/>
                  </a:lnTo>
                  <a:lnTo>
                    <a:pt x="49" y="267"/>
                  </a:lnTo>
                  <a:lnTo>
                    <a:pt x="73" y="222"/>
                  </a:lnTo>
                  <a:lnTo>
                    <a:pt x="89" y="205"/>
                  </a:lnTo>
                  <a:lnTo>
                    <a:pt x="105" y="169"/>
                  </a:lnTo>
                  <a:lnTo>
                    <a:pt x="122" y="124"/>
                  </a:lnTo>
                  <a:lnTo>
                    <a:pt x="130" y="107"/>
                  </a:lnTo>
                  <a:lnTo>
                    <a:pt x="114" y="116"/>
                  </a:lnTo>
                  <a:lnTo>
                    <a:pt x="97" y="124"/>
                  </a:lnTo>
                  <a:lnTo>
                    <a:pt x="105" y="107"/>
                  </a:lnTo>
                  <a:lnTo>
                    <a:pt x="114" y="89"/>
                  </a:lnTo>
                  <a:lnTo>
                    <a:pt x="130" y="71"/>
                  </a:lnTo>
                  <a:lnTo>
                    <a:pt x="130" y="89"/>
                  </a:lnTo>
                  <a:lnTo>
                    <a:pt x="138" y="80"/>
                  </a:lnTo>
                  <a:lnTo>
                    <a:pt x="138" y="62"/>
                  </a:lnTo>
                  <a:lnTo>
                    <a:pt x="154" y="53"/>
                  </a:lnTo>
                  <a:lnTo>
                    <a:pt x="162" y="44"/>
                  </a:lnTo>
                  <a:lnTo>
                    <a:pt x="178" y="44"/>
                  </a:lnTo>
                  <a:lnTo>
                    <a:pt x="195" y="35"/>
                  </a:lnTo>
                  <a:lnTo>
                    <a:pt x="211" y="9"/>
                  </a:lnTo>
                  <a:lnTo>
                    <a:pt x="235" y="17"/>
                  </a:lnTo>
                  <a:lnTo>
                    <a:pt x="243" y="0"/>
                  </a:lnTo>
                  <a:lnTo>
                    <a:pt x="268" y="0"/>
                  </a:lnTo>
                  <a:lnTo>
                    <a:pt x="284" y="9"/>
                  </a:lnTo>
                  <a:lnTo>
                    <a:pt x="316" y="35"/>
                  </a:lnTo>
                  <a:lnTo>
                    <a:pt x="300" y="44"/>
                  </a:lnTo>
                  <a:lnTo>
                    <a:pt x="284" y="44"/>
                  </a:lnTo>
                  <a:lnTo>
                    <a:pt x="300" y="53"/>
                  </a:lnTo>
                  <a:lnTo>
                    <a:pt x="308" y="53"/>
                  </a:lnTo>
                  <a:lnTo>
                    <a:pt x="284" y="80"/>
                  </a:lnTo>
                  <a:lnTo>
                    <a:pt x="292" y="53"/>
                  </a:lnTo>
                  <a:lnTo>
                    <a:pt x="268" y="44"/>
                  </a:lnTo>
                  <a:lnTo>
                    <a:pt x="251" y="53"/>
                  </a:lnTo>
                  <a:lnTo>
                    <a:pt x="243" y="80"/>
                  </a:lnTo>
                  <a:lnTo>
                    <a:pt x="235" y="89"/>
                  </a:lnTo>
                  <a:lnTo>
                    <a:pt x="211" y="89"/>
                  </a:lnTo>
                  <a:lnTo>
                    <a:pt x="195" y="71"/>
                  </a:lnTo>
                  <a:lnTo>
                    <a:pt x="187" y="80"/>
                  </a:lnTo>
                  <a:lnTo>
                    <a:pt x="178" y="80"/>
                  </a:lnTo>
                  <a:lnTo>
                    <a:pt x="178" y="98"/>
                  </a:lnTo>
                  <a:lnTo>
                    <a:pt x="162" y="98"/>
                  </a:lnTo>
                  <a:lnTo>
                    <a:pt x="154" y="98"/>
                  </a:lnTo>
                  <a:lnTo>
                    <a:pt x="154" y="116"/>
                  </a:lnTo>
                  <a:lnTo>
                    <a:pt x="146" y="116"/>
                  </a:lnTo>
                  <a:lnTo>
                    <a:pt x="138" y="124"/>
                  </a:lnTo>
                  <a:lnTo>
                    <a:pt x="130" y="142"/>
                  </a:lnTo>
                  <a:lnTo>
                    <a:pt x="130" y="160"/>
                  </a:lnTo>
                  <a:lnTo>
                    <a:pt x="122" y="187"/>
                  </a:lnTo>
                  <a:lnTo>
                    <a:pt x="114" y="205"/>
                  </a:lnTo>
                  <a:lnTo>
                    <a:pt x="105" y="222"/>
                  </a:lnTo>
                  <a:lnTo>
                    <a:pt x="114" y="240"/>
                  </a:lnTo>
                  <a:lnTo>
                    <a:pt x="97" y="249"/>
                  </a:lnTo>
                  <a:lnTo>
                    <a:pt x="89" y="258"/>
                  </a:lnTo>
                  <a:lnTo>
                    <a:pt x="81" y="294"/>
                  </a:lnTo>
                  <a:lnTo>
                    <a:pt x="89" y="329"/>
                  </a:lnTo>
                  <a:lnTo>
                    <a:pt x="89" y="356"/>
                  </a:lnTo>
                  <a:lnTo>
                    <a:pt x="81" y="374"/>
                  </a:lnTo>
                  <a:lnTo>
                    <a:pt x="81" y="392"/>
                  </a:lnTo>
                  <a:lnTo>
                    <a:pt x="73" y="39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blackWhite">
            <a:xfrm>
              <a:off x="4652963" y="3054350"/>
              <a:ext cx="350838" cy="150813"/>
            </a:xfrm>
            <a:custGeom>
              <a:avLst/>
              <a:gdLst/>
              <a:ahLst/>
              <a:cxnLst>
                <a:cxn ang="0">
                  <a:pos x="227" y="36"/>
                </a:cxn>
                <a:cxn ang="0">
                  <a:pos x="219" y="36"/>
                </a:cxn>
                <a:cxn ang="0">
                  <a:pos x="211" y="9"/>
                </a:cxn>
                <a:cxn ang="0">
                  <a:pos x="187" y="9"/>
                </a:cxn>
                <a:cxn ang="0">
                  <a:pos x="162" y="18"/>
                </a:cxn>
                <a:cxn ang="0">
                  <a:pos x="130" y="18"/>
                </a:cxn>
                <a:cxn ang="0">
                  <a:pos x="114" y="0"/>
                </a:cxn>
                <a:cxn ang="0">
                  <a:pos x="90" y="0"/>
                </a:cxn>
                <a:cxn ang="0">
                  <a:pos x="65" y="18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25" y="0"/>
                </a:cxn>
                <a:cxn ang="0">
                  <a:pos x="17" y="0"/>
                </a:cxn>
                <a:cxn ang="0">
                  <a:pos x="8" y="9"/>
                </a:cxn>
                <a:cxn ang="0">
                  <a:pos x="0" y="27"/>
                </a:cxn>
                <a:cxn ang="0">
                  <a:pos x="8" y="27"/>
                </a:cxn>
                <a:cxn ang="0">
                  <a:pos x="8" y="36"/>
                </a:cxn>
                <a:cxn ang="0">
                  <a:pos x="17" y="18"/>
                </a:cxn>
                <a:cxn ang="0">
                  <a:pos x="33" y="18"/>
                </a:cxn>
                <a:cxn ang="0">
                  <a:pos x="41" y="27"/>
                </a:cxn>
                <a:cxn ang="0">
                  <a:pos x="33" y="27"/>
                </a:cxn>
                <a:cxn ang="0">
                  <a:pos x="33" y="36"/>
                </a:cxn>
                <a:cxn ang="0">
                  <a:pos x="17" y="36"/>
                </a:cxn>
                <a:cxn ang="0">
                  <a:pos x="8" y="45"/>
                </a:cxn>
                <a:cxn ang="0">
                  <a:pos x="8" y="54"/>
                </a:cxn>
                <a:cxn ang="0">
                  <a:pos x="17" y="45"/>
                </a:cxn>
                <a:cxn ang="0">
                  <a:pos x="17" y="54"/>
                </a:cxn>
                <a:cxn ang="0">
                  <a:pos x="8" y="63"/>
                </a:cxn>
                <a:cxn ang="0">
                  <a:pos x="8" y="72"/>
                </a:cxn>
                <a:cxn ang="0">
                  <a:pos x="17" y="72"/>
                </a:cxn>
                <a:cxn ang="0">
                  <a:pos x="17" y="80"/>
                </a:cxn>
                <a:cxn ang="0">
                  <a:pos x="25" y="80"/>
                </a:cxn>
                <a:cxn ang="0">
                  <a:pos x="25" y="89"/>
                </a:cxn>
                <a:cxn ang="0">
                  <a:pos x="41" y="98"/>
                </a:cxn>
                <a:cxn ang="0">
                  <a:pos x="57" y="89"/>
                </a:cxn>
                <a:cxn ang="0">
                  <a:pos x="65" y="89"/>
                </a:cxn>
                <a:cxn ang="0">
                  <a:pos x="81" y="98"/>
                </a:cxn>
                <a:cxn ang="0">
                  <a:pos x="90" y="98"/>
                </a:cxn>
                <a:cxn ang="0">
                  <a:pos x="106" y="89"/>
                </a:cxn>
                <a:cxn ang="0">
                  <a:pos x="122" y="89"/>
                </a:cxn>
                <a:cxn ang="0">
                  <a:pos x="122" y="98"/>
                </a:cxn>
                <a:cxn ang="0">
                  <a:pos x="130" y="98"/>
                </a:cxn>
                <a:cxn ang="0">
                  <a:pos x="130" y="89"/>
                </a:cxn>
                <a:cxn ang="0">
                  <a:pos x="146" y="80"/>
                </a:cxn>
                <a:cxn ang="0">
                  <a:pos x="154" y="89"/>
                </a:cxn>
                <a:cxn ang="0">
                  <a:pos x="179" y="80"/>
                </a:cxn>
                <a:cxn ang="0">
                  <a:pos x="203" y="80"/>
                </a:cxn>
                <a:cxn ang="0">
                  <a:pos x="203" y="72"/>
                </a:cxn>
                <a:cxn ang="0">
                  <a:pos x="227" y="80"/>
                </a:cxn>
                <a:cxn ang="0">
                  <a:pos x="219" y="45"/>
                </a:cxn>
                <a:cxn ang="0">
                  <a:pos x="227" y="36"/>
                </a:cxn>
              </a:cxnLst>
              <a:rect l="0" t="0" r="r" b="b"/>
              <a:pathLst>
                <a:path w="227" h="98">
                  <a:moveTo>
                    <a:pt x="227" y="36"/>
                  </a:moveTo>
                  <a:lnTo>
                    <a:pt x="219" y="36"/>
                  </a:lnTo>
                  <a:lnTo>
                    <a:pt x="211" y="9"/>
                  </a:lnTo>
                  <a:lnTo>
                    <a:pt x="187" y="9"/>
                  </a:lnTo>
                  <a:lnTo>
                    <a:pt x="162" y="18"/>
                  </a:lnTo>
                  <a:lnTo>
                    <a:pt x="130" y="18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5" y="18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25" y="0"/>
                  </a:lnTo>
                  <a:lnTo>
                    <a:pt x="17" y="0"/>
                  </a:lnTo>
                  <a:lnTo>
                    <a:pt x="8" y="9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8" y="36"/>
                  </a:lnTo>
                  <a:lnTo>
                    <a:pt x="17" y="18"/>
                  </a:lnTo>
                  <a:lnTo>
                    <a:pt x="33" y="18"/>
                  </a:lnTo>
                  <a:lnTo>
                    <a:pt x="41" y="27"/>
                  </a:lnTo>
                  <a:lnTo>
                    <a:pt x="33" y="27"/>
                  </a:lnTo>
                  <a:lnTo>
                    <a:pt x="33" y="36"/>
                  </a:lnTo>
                  <a:lnTo>
                    <a:pt x="17" y="36"/>
                  </a:lnTo>
                  <a:lnTo>
                    <a:pt x="8" y="45"/>
                  </a:lnTo>
                  <a:lnTo>
                    <a:pt x="8" y="54"/>
                  </a:lnTo>
                  <a:lnTo>
                    <a:pt x="17" y="45"/>
                  </a:lnTo>
                  <a:lnTo>
                    <a:pt x="17" y="54"/>
                  </a:lnTo>
                  <a:lnTo>
                    <a:pt x="8" y="63"/>
                  </a:lnTo>
                  <a:lnTo>
                    <a:pt x="8" y="72"/>
                  </a:lnTo>
                  <a:lnTo>
                    <a:pt x="17" y="72"/>
                  </a:lnTo>
                  <a:lnTo>
                    <a:pt x="17" y="80"/>
                  </a:lnTo>
                  <a:lnTo>
                    <a:pt x="25" y="80"/>
                  </a:lnTo>
                  <a:lnTo>
                    <a:pt x="25" y="89"/>
                  </a:lnTo>
                  <a:lnTo>
                    <a:pt x="41" y="98"/>
                  </a:lnTo>
                  <a:lnTo>
                    <a:pt x="57" y="89"/>
                  </a:lnTo>
                  <a:lnTo>
                    <a:pt x="65" y="89"/>
                  </a:lnTo>
                  <a:lnTo>
                    <a:pt x="81" y="98"/>
                  </a:lnTo>
                  <a:lnTo>
                    <a:pt x="90" y="98"/>
                  </a:lnTo>
                  <a:lnTo>
                    <a:pt x="106" y="89"/>
                  </a:lnTo>
                  <a:lnTo>
                    <a:pt x="122" y="89"/>
                  </a:lnTo>
                  <a:lnTo>
                    <a:pt x="122" y="98"/>
                  </a:lnTo>
                  <a:lnTo>
                    <a:pt x="130" y="98"/>
                  </a:lnTo>
                  <a:lnTo>
                    <a:pt x="130" y="89"/>
                  </a:lnTo>
                  <a:lnTo>
                    <a:pt x="146" y="80"/>
                  </a:lnTo>
                  <a:lnTo>
                    <a:pt x="154" y="89"/>
                  </a:lnTo>
                  <a:lnTo>
                    <a:pt x="179" y="80"/>
                  </a:lnTo>
                  <a:lnTo>
                    <a:pt x="203" y="80"/>
                  </a:lnTo>
                  <a:lnTo>
                    <a:pt x="203" y="72"/>
                  </a:lnTo>
                  <a:lnTo>
                    <a:pt x="227" y="80"/>
                  </a:lnTo>
                  <a:lnTo>
                    <a:pt x="219" y="45"/>
                  </a:lnTo>
                  <a:lnTo>
                    <a:pt x="227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blackWhite">
            <a:xfrm>
              <a:off x="4554538" y="1954213"/>
              <a:ext cx="201613" cy="481012"/>
            </a:xfrm>
            <a:custGeom>
              <a:avLst/>
              <a:gdLst/>
              <a:ahLst/>
              <a:cxnLst>
                <a:cxn ang="0">
                  <a:pos x="97" y="36"/>
                </a:cxn>
                <a:cxn ang="0">
                  <a:pos x="97" y="63"/>
                </a:cxn>
                <a:cxn ang="0">
                  <a:pos x="113" y="80"/>
                </a:cxn>
                <a:cxn ang="0">
                  <a:pos x="105" y="107"/>
                </a:cxn>
                <a:cxn ang="0">
                  <a:pos x="113" y="143"/>
                </a:cxn>
                <a:cxn ang="0">
                  <a:pos x="105" y="170"/>
                </a:cxn>
                <a:cxn ang="0">
                  <a:pos x="121" y="196"/>
                </a:cxn>
                <a:cxn ang="0">
                  <a:pos x="113" y="214"/>
                </a:cxn>
                <a:cxn ang="0">
                  <a:pos x="129" y="232"/>
                </a:cxn>
                <a:cxn ang="0">
                  <a:pos x="129" y="241"/>
                </a:cxn>
                <a:cxn ang="0">
                  <a:pos x="105" y="285"/>
                </a:cxn>
                <a:cxn ang="0">
                  <a:pos x="81" y="294"/>
                </a:cxn>
                <a:cxn ang="0">
                  <a:pos x="72" y="294"/>
                </a:cxn>
                <a:cxn ang="0">
                  <a:pos x="40" y="312"/>
                </a:cxn>
                <a:cxn ang="0">
                  <a:pos x="8" y="294"/>
                </a:cxn>
                <a:cxn ang="0">
                  <a:pos x="16" y="277"/>
                </a:cxn>
                <a:cxn ang="0">
                  <a:pos x="8" y="250"/>
                </a:cxn>
                <a:cxn ang="0">
                  <a:pos x="16" y="232"/>
                </a:cxn>
                <a:cxn ang="0">
                  <a:pos x="48" y="178"/>
                </a:cxn>
                <a:cxn ang="0">
                  <a:pos x="56" y="170"/>
                </a:cxn>
                <a:cxn ang="0">
                  <a:pos x="56" y="152"/>
                </a:cxn>
                <a:cxn ang="0">
                  <a:pos x="48" y="143"/>
                </a:cxn>
                <a:cxn ang="0">
                  <a:pos x="40" y="143"/>
                </a:cxn>
                <a:cxn ang="0">
                  <a:pos x="32" y="72"/>
                </a:cxn>
                <a:cxn ang="0">
                  <a:pos x="0" y="36"/>
                </a:cxn>
                <a:cxn ang="0">
                  <a:pos x="8" y="27"/>
                </a:cxn>
                <a:cxn ang="0">
                  <a:pos x="24" y="45"/>
                </a:cxn>
                <a:cxn ang="0">
                  <a:pos x="56" y="45"/>
                </a:cxn>
                <a:cxn ang="0">
                  <a:pos x="56" y="36"/>
                </a:cxn>
                <a:cxn ang="0">
                  <a:pos x="64" y="9"/>
                </a:cxn>
                <a:cxn ang="0">
                  <a:pos x="81" y="0"/>
                </a:cxn>
                <a:cxn ang="0">
                  <a:pos x="105" y="9"/>
                </a:cxn>
                <a:cxn ang="0">
                  <a:pos x="97" y="36"/>
                </a:cxn>
              </a:cxnLst>
              <a:rect l="0" t="0" r="r" b="b"/>
              <a:pathLst>
                <a:path w="129" h="312">
                  <a:moveTo>
                    <a:pt x="97" y="36"/>
                  </a:moveTo>
                  <a:lnTo>
                    <a:pt x="97" y="63"/>
                  </a:lnTo>
                  <a:lnTo>
                    <a:pt x="113" y="80"/>
                  </a:lnTo>
                  <a:lnTo>
                    <a:pt x="105" y="107"/>
                  </a:lnTo>
                  <a:lnTo>
                    <a:pt x="113" y="143"/>
                  </a:lnTo>
                  <a:lnTo>
                    <a:pt x="105" y="170"/>
                  </a:lnTo>
                  <a:lnTo>
                    <a:pt x="121" y="196"/>
                  </a:lnTo>
                  <a:lnTo>
                    <a:pt x="113" y="214"/>
                  </a:lnTo>
                  <a:lnTo>
                    <a:pt x="129" y="232"/>
                  </a:lnTo>
                  <a:lnTo>
                    <a:pt x="129" y="241"/>
                  </a:lnTo>
                  <a:lnTo>
                    <a:pt x="105" y="285"/>
                  </a:lnTo>
                  <a:lnTo>
                    <a:pt x="81" y="294"/>
                  </a:lnTo>
                  <a:lnTo>
                    <a:pt x="72" y="294"/>
                  </a:lnTo>
                  <a:lnTo>
                    <a:pt x="40" y="312"/>
                  </a:lnTo>
                  <a:lnTo>
                    <a:pt x="8" y="294"/>
                  </a:lnTo>
                  <a:lnTo>
                    <a:pt x="16" y="277"/>
                  </a:lnTo>
                  <a:lnTo>
                    <a:pt x="8" y="250"/>
                  </a:lnTo>
                  <a:lnTo>
                    <a:pt x="16" y="232"/>
                  </a:lnTo>
                  <a:lnTo>
                    <a:pt x="48" y="178"/>
                  </a:lnTo>
                  <a:lnTo>
                    <a:pt x="56" y="170"/>
                  </a:lnTo>
                  <a:lnTo>
                    <a:pt x="56" y="152"/>
                  </a:lnTo>
                  <a:lnTo>
                    <a:pt x="48" y="143"/>
                  </a:lnTo>
                  <a:lnTo>
                    <a:pt x="40" y="143"/>
                  </a:lnTo>
                  <a:lnTo>
                    <a:pt x="32" y="72"/>
                  </a:lnTo>
                  <a:lnTo>
                    <a:pt x="0" y="36"/>
                  </a:lnTo>
                  <a:lnTo>
                    <a:pt x="8" y="27"/>
                  </a:lnTo>
                  <a:lnTo>
                    <a:pt x="24" y="45"/>
                  </a:lnTo>
                  <a:lnTo>
                    <a:pt x="56" y="45"/>
                  </a:lnTo>
                  <a:lnTo>
                    <a:pt x="56" y="36"/>
                  </a:lnTo>
                  <a:lnTo>
                    <a:pt x="64" y="9"/>
                  </a:lnTo>
                  <a:lnTo>
                    <a:pt x="81" y="0"/>
                  </a:lnTo>
                  <a:lnTo>
                    <a:pt x="105" y="9"/>
                  </a:lnTo>
                  <a:lnTo>
                    <a:pt x="97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blackWhite">
            <a:xfrm>
              <a:off x="4603751" y="2600325"/>
              <a:ext cx="161925" cy="150813"/>
            </a:xfrm>
            <a:custGeom>
              <a:avLst/>
              <a:gdLst/>
              <a:ahLst/>
              <a:cxnLst>
                <a:cxn ang="0">
                  <a:pos x="97" y="89"/>
                </a:cxn>
                <a:cxn ang="0">
                  <a:pos x="97" y="71"/>
                </a:cxn>
                <a:cxn ang="0">
                  <a:pos x="97" y="62"/>
                </a:cxn>
                <a:cxn ang="0">
                  <a:pos x="97" y="71"/>
                </a:cxn>
                <a:cxn ang="0">
                  <a:pos x="105" y="54"/>
                </a:cxn>
                <a:cxn ang="0">
                  <a:pos x="97" y="54"/>
                </a:cxn>
                <a:cxn ang="0">
                  <a:pos x="89" y="27"/>
                </a:cxn>
                <a:cxn ang="0">
                  <a:pos x="89" y="9"/>
                </a:cxn>
                <a:cxn ang="0">
                  <a:pos x="81" y="9"/>
                </a:cxn>
                <a:cxn ang="0">
                  <a:pos x="57" y="0"/>
                </a:cxn>
                <a:cxn ang="0">
                  <a:pos x="49" y="9"/>
                </a:cxn>
                <a:cxn ang="0">
                  <a:pos x="49" y="18"/>
                </a:cxn>
                <a:cxn ang="0">
                  <a:pos x="32" y="27"/>
                </a:cxn>
                <a:cxn ang="0">
                  <a:pos x="32" y="45"/>
                </a:cxn>
                <a:cxn ang="0">
                  <a:pos x="24" y="45"/>
                </a:cxn>
                <a:cxn ang="0">
                  <a:pos x="8" y="54"/>
                </a:cxn>
                <a:cxn ang="0">
                  <a:pos x="0" y="54"/>
                </a:cxn>
                <a:cxn ang="0">
                  <a:pos x="8" y="71"/>
                </a:cxn>
                <a:cxn ang="0">
                  <a:pos x="0" y="89"/>
                </a:cxn>
                <a:cxn ang="0">
                  <a:pos x="0" y="98"/>
                </a:cxn>
                <a:cxn ang="0">
                  <a:pos x="16" y="98"/>
                </a:cxn>
                <a:cxn ang="0">
                  <a:pos x="32" y="98"/>
                </a:cxn>
                <a:cxn ang="0">
                  <a:pos x="49" y="98"/>
                </a:cxn>
                <a:cxn ang="0">
                  <a:pos x="57" y="98"/>
                </a:cxn>
                <a:cxn ang="0">
                  <a:pos x="65" y="98"/>
                </a:cxn>
                <a:cxn ang="0">
                  <a:pos x="73" y="98"/>
                </a:cxn>
                <a:cxn ang="0">
                  <a:pos x="89" y="98"/>
                </a:cxn>
                <a:cxn ang="0">
                  <a:pos x="97" y="89"/>
                </a:cxn>
                <a:cxn ang="0">
                  <a:pos x="97" y="89"/>
                </a:cxn>
              </a:cxnLst>
              <a:rect l="0" t="0" r="r" b="b"/>
              <a:pathLst>
                <a:path w="105" h="98">
                  <a:moveTo>
                    <a:pt x="97" y="89"/>
                  </a:moveTo>
                  <a:lnTo>
                    <a:pt x="97" y="71"/>
                  </a:lnTo>
                  <a:lnTo>
                    <a:pt x="97" y="62"/>
                  </a:lnTo>
                  <a:lnTo>
                    <a:pt x="97" y="71"/>
                  </a:lnTo>
                  <a:lnTo>
                    <a:pt x="105" y="54"/>
                  </a:lnTo>
                  <a:lnTo>
                    <a:pt x="97" y="54"/>
                  </a:lnTo>
                  <a:lnTo>
                    <a:pt x="89" y="27"/>
                  </a:lnTo>
                  <a:lnTo>
                    <a:pt x="89" y="9"/>
                  </a:lnTo>
                  <a:lnTo>
                    <a:pt x="81" y="9"/>
                  </a:lnTo>
                  <a:lnTo>
                    <a:pt x="57" y="0"/>
                  </a:lnTo>
                  <a:lnTo>
                    <a:pt x="49" y="9"/>
                  </a:lnTo>
                  <a:lnTo>
                    <a:pt x="49" y="18"/>
                  </a:lnTo>
                  <a:lnTo>
                    <a:pt x="32" y="27"/>
                  </a:lnTo>
                  <a:lnTo>
                    <a:pt x="32" y="45"/>
                  </a:lnTo>
                  <a:lnTo>
                    <a:pt x="24" y="45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8" y="71"/>
                  </a:lnTo>
                  <a:lnTo>
                    <a:pt x="0" y="89"/>
                  </a:lnTo>
                  <a:lnTo>
                    <a:pt x="0" y="98"/>
                  </a:lnTo>
                  <a:lnTo>
                    <a:pt x="16" y="98"/>
                  </a:lnTo>
                  <a:lnTo>
                    <a:pt x="32" y="98"/>
                  </a:lnTo>
                  <a:lnTo>
                    <a:pt x="49" y="98"/>
                  </a:lnTo>
                  <a:lnTo>
                    <a:pt x="57" y="98"/>
                  </a:lnTo>
                  <a:lnTo>
                    <a:pt x="65" y="98"/>
                  </a:lnTo>
                  <a:lnTo>
                    <a:pt x="73" y="98"/>
                  </a:lnTo>
                  <a:lnTo>
                    <a:pt x="89" y="98"/>
                  </a:lnTo>
                  <a:lnTo>
                    <a:pt x="97" y="89"/>
                  </a:lnTo>
                  <a:lnTo>
                    <a:pt x="97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blackWhite">
            <a:xfrm>
              <a:off x="4579938" y="2736850"/>
              <a:ext cx="338138" cy="265113"/>
            </a:xfrm>
            <a:custGeom>
              <a:avLst/>
              <a:gdLst/>
              <a:ahLst/>
              <a:cxnLst>
                <a:cxn ang="0">
                  <a:pos x="89" y="143"/>
                </a:cxn>
                <a:cxn ang="0">
                  <a:pos x="73" y="143"/>
                </a:cxn>
                <a:cxn ang="0">
                  <a:pos x="73" y="134"/>
                </a:cxn>
                <a:cxn ang="0">
                  <a:pos x="81" y="116"/>
                </a:cxn>
                <a:cxn ang="0">
                  <a:pos x="97" y="116"/>
                </a:cxn>
                <a:cxn ang="0">
                  <a:pos x="97" y="107"/>
                </a:cxn>
                <a:cxn ang="0">
                  <a:pos x="89" y="89"/>
                </a:cxn>
                <a:cxn ang="0">
                  <a:pos x="89" y="80"/>
                </a:cxn>
                <a:cxn ang="0">
                  <a:pos x="65" y="80"/>
                </a:cxn>
                <a:cxn ang="0">
                  <a:pos x="56" y="80"/>
                </a:cxn>
                <a:cxn ang="0">
                  <a:pos x="40" y="89"/>
                </a:cxn>
                <a:cxn ang="0">
                  <a:pos x="32" y="89"/>
                </a:cxn>
                <a:cxn ang="0">
                  <a:pos x="8" y="89"/>
                </a:cxn>
                <a:cxn ang="0">
                  <a:pos x="0" y="80"/>
                </a:cxn>
                <a:cxn ang="0">
                  <a:pos x="8" y="63"/>
                </a:cxn>
                <a:cxn ang="0">
                  <a:pos x="16" y="54"/>
                </a:cxn>
                <a:cxn ang="0">
                  <a:pos x="24" y="45"/>
                </a:cxn>
                <a:cxn ang="0">
                  <a:pos x="16" y="18"/>
                </a:cxn>
                <a:cxn ang="0">
                  <a:pos x="32" y="9"/>
                </a:cxn>
                <a:cxn ang="0">
                  <a:pos x="48" y="9"/>
                </a:cxn>
                <a:cxn ang="0">
                  <a:pos x="65" y="18"/>
                </a:cxn>
                <a:cxn ang="0">
                  <a:pos x="73" y="18"/>
                </a:cxn>
                <a:cxn ang="0">
                  <a:pos x="81" y="18"/>
                </a:cxn>
                <a:cxn ang="0">
                  <a:pos x="89" y="18"/>
                </a:cxn>
                <a:cxn ang="0">
                  <a:pos x="105" y="18"/>
                </a:cxn>
                <a:cxn ang="0">
                  <a:pos x="113" y="0"/>
                </a:cxn>
                <a:cxn ang="0">
                  <a:pos x="121" y="0"/>
                </a:cxn>
                <a:cxn ang="0">
                  <a:pos x="146" y="0"/>
                </a:cxn>
                <a:cxn ang="0">
                  <a:pos x="154" y="9"/>
                </a:cxn>
                <a:cxn ang="0">
                  <a:pos x="146" y="9"/>
                </a:cxn>
                <a:cxn ang="0">
                  <a:pos x="154" y="18"/>
                </a:cxn>
                <a:cxn ang="0">
                  <a:pos x="162" y="18"/>
                </a:cxn>
                <a:cxn ang="0">
                  <a:pos x="162" y="36"/>
                </a:cxn>
                <a:cxn ang="0">
                  <a:pos x="170" y="45"/>
                </a:cxn>
                <a:cxn ang="0">
                  <a:pos x="178" y="36"/>
                </a:cxn>
                <a:cxn ang="0">
                  <a:pos x="219" y="63"/>
                </a:cxn>
                <a:cxn ang="0">
                  <a:pos x="210" y="89"/>
                </a:cxn>
                <a:cxn ang="0">
                  <a:pos x="202" y="80"/>
                </a:cxn>
                <a:cxn ang="0">
                  <a:pos x="194" y="89"/>
                </a:cxn>
                <a:cxn ang="0">
                  <a:pos x="194" y="107"/>
                </a:cxn>
                <a:cxn ang="0">
                  <a:pos x="186" y="107"/>
                </a:cxn>
                <a:cxn ang="0">
                  <a:pos x="154" y="134"/>
                </a:cxn>
                <a:cxn ang="0">
                  <a:pos x="162" y="143"/>
                </a:cxn>
                <a:cxn ang="0">
                  <a:pos x="170" y="143"/>
                </a:cxn>
                <a:cxn ang="0">
                  <a:pos x="162" y="143"/>
                </a:cxn>
                <a:cxn ang="0">
                  <a:pos x="146" y="161"/>
                </a:cxn>
                <a:cxn ang="0">
                  <a:pos x="138" y="161"/>
                </a:cxn>
                <a:cxn ang="0">
                  <a:pos x="138" y="152"/>
                </a:cxn>
                <a:cxn ang="0">
                  <a:pos x="129" y="143"/>
                </a:cxn>
                <a:cxn ang="0">
                  <a:pos x="146" y="134"/>
                </a:cxn>
                <a:cxn ang="0">
                  <a:pos x="121" y="125"/>
                </a:cxn>
                <a:cxn ang="0">
                  <a:pos x="121" y="116"/>
                </a:cxn>
                <a:cxn ang="0">
                  <a:pos x="105" y="116"/>
                </a:cxn>
                <a:cxn ang="0">
                  <a:pos x="97" y="134"/>
                </a:cxn>
                <a:cxn ang="0">
                  <a:pos x="89" y="134"/>
                </a:cxn>
                <a:cxn ang="0">
                  <a:pos x="89" y="143"/>
                </a:cxn>
              </a:cxnLst>
              <a:rect l="0" t="0" r="r" b="b"/>
              <a:pathLst>
                <a:path w="219" h="161">
                  <a:moveTo>
                    <a:pt x="89" y="143"/>
                  </a:moveTo>
                  <a:lnTo>
                    <a:pt x="73" y="143"/>
                  </a:lnTo>
                  <a:lnTo>
                    <a:pt x="73" y="134"/>
                  </a:lnTo>
                  <a:lnTo>
                    <a:pt x="81" y="116"/>
                  </a:lnTo>
                  <a:lnTo>
                    <a:pt x="97" y="116"/>
                  </a:lnTo>
                  <a:lnTo>
                    <a:pt x="97" y="107"/>
                  </a:lnTo>
                  <a:lnTo>
                    <a:pt x="89" y="89"/>
                  </a:lnTo>
                  <a:lnTo>
                    <a:pt x="89" y="80"/>
                  </a:lnTo>
                  <a:lnTo>
                    <a:pt x="65" y="80"/>
                  </a:lnTo>
                  <a:lnTo>
                    <a:pt x="56" y="80"/>
                  </a:lnTo>
                  <a:lnTo>
                    <a:pt x="40" y="89"/>
                  </a:lnTo>
                  <a:lnTo>
                    <a:pt x="32" y="89"/>
                  </a:lnTo>
                  <a:lnTo>
                    <a:pt x="8" y="89"/>
                  </a:lnTo>
                  <a:lnTo>
                    <a:pt x="0" y="80"/>
                  </a:lnTo>
                  <a:lnTo>
                    <a:pt x="8" y="63"/>
                  </a:lnTo>
                  <a:lnTo>
                    <a:pt x="16" y="54"/>
                  </a:lnTo>
                  <a:lnTo>
                    <a:pt x="24" y="45"/>
                  </a:lnTo>
                  <a:lnTo>
                    <a:pt x="16" y="18"/>
                  </a:lnTo>
                  <a:lnTo>
                    <a:pt x="32" y="9"/>
                  </a:lnTo>
                  <a:lnTo>
                    <a:pt x="48" y="9"/>
                  </a:lnTo>
                  <a:lnTo>
                    <a:pt x="65" y="18"/>
                  </a:lnTo>
                  <a:lnTo>
                    <a:pt x="73" y="18"/>
                  </a:lnTo>
                  <a:lnTo>
                    <a:pt x="81" y="18"/>
                  </a:lnTo>
                  <a:lnTo>
                    <a:pt x="89" y="18"/>
                  </a:lnTo>
                  <a:lnTo>
                    <a:pt x="105" y="18"/>
                  </a:lnTo>
                  <a:lnTo>
                    <a:pt x="113" y="0"/>
                  </a:lnTo>
                  <a:lnTo>
                    <a:pt x="121" y="0"/>
                  </a:lnTo>
                  <a:lnTo>
                    <a:pt x="146" y="0"/>
                  </a:lnTo>
                  <a:lnTo>
                    <a:pt x="154" y="9"/>
                  </a:lnTo>
                  <a:lnTo>
                    <a:pt x="146" y="9"/>
                  </a:lnTo>
                  <a:lnTo>
                    <a:pt x="154" y="18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70" y="45"/>
                  </a:lnTo>
                  <a:lnTo>
                    <a:pt x="178" y="36"/>
                  </a:lnTo>
                  <a:lnTo>
                    <a:pt x="219" y="63"/>
                  </a:lnTo>
                  <a:lnTo>
                    <a:pt x="210" y="89"/>
                  </a:lnTo>
                  <a:lnTo>
                    <a:pt x="202" y="80"/>
                  </a:lnTo>
                  <a:lnTo>
                    <a:pt x="194" y="89"/>
                  </a:lnTo>
                  <a:lnTo>
                    <a:pt x="194" y="107"/>
                  </a:lnTo>
                  <a:lnTo>
                    <a:pt x="186" y="107"/>
                  </a:lnTo>
                  <a:lnTo>
                    <a:pt x="154" y="134"/>
                  </a:lnTo>
                  <a:lnTo>
                    <a:pt x="162" y="143"/>
                  </a:lnTo>
                  <a:lnTo>
                    <a:pt x="170" y="143"/>
                  </a:lnTo>
                  <a:lnTo>
                    <a:pt x="162" y="143"/>
                  </a:lnTo>
                  <a:lnTo>
                    <a:pt x="146" y="161"/>
                  </a:lnTo>
                  <a:lnTo>
                    <a:pt x="138" y="161"/>
                  </a:lnTo>
                  <a:lnTo>
                    <a:pt x="138" y="152"/>
                  </a:lnTo>
                  <a:lnTo>
                    <a:pt x="129" y="143"/>
                  </a:lnTo>
                  <a:lnTo>
                    <a:pt x="146" y="134"/>
                  </a:lnTo>
                  <a:lnTo>
                    <a:pt x="121" y="125"/>
                  </a:lnTo>
                  <a:lnTo>
                    <a:pt x="121" y="116"/>
                  </a:lnTo>
                  <a:lnTo>
                    <a:pt x="105" y="116"/>
                  </a:lnTo>
                  <a:lnTo>
                    <a:pt x="97" y="134"/>
                  </a:lnTo>
                  <a:lnTo>
                    <a:pt x="89" y="134"/>
                  </a:lnTo>
                  <a:lnTo>
                    <a:pt x="89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blackWhite">
            <a:xfrm>
              <a:off x="4567238" y="2532063"/>
              <a:ext cx="125413" cy="96837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17"/>
                </a:cxn>
                <a:cxn ang="0">
                  <a:pos x="24" y="17"/>
                </a:cxn>
                <a:cxn ang="0">
                  <a:pos x="16" y="8"/>
                </a:cxn>
                <a:cxn ang="0">
                  <a:pos x="8" y="17"/>
                </a:cxn>
                <a:cxn ang="0">
                  <a:pos x="0" y="26"/>
                </a:cxn>
                <a:cxn ang="0">
                  <a:pos x="0" y="44"/>
                </a:cxn>
                <a:cxn ang="0">
                  <a:pos x="8" y="35"/>
                </a:cxn>
                <a:cxn ang="0">
                  <a:pos x="48" y="35"/>
                </a:cxn>
                <a:cxn ang="0">
                  <a:pos x="64" y="53"/>
                </a:cxn>
                <a:cxn ang="0">
                  <a:pos x="81" y="35"/>
                </a:cxn>
                <a:cxn ang="0">
                  <a:pos x="73" y="17"/>
                </a:cxn>
                <a:cxn ang="0">
                  <a:pos x="73" y="8"/>
                </a:cxn>
                <a:cxn ang="0">
                  <a:pos x="56" y="8"/>
                </a:cxn>
                <a:cxn ang="0">
                  <a:pos x="48" y="0"/>
                </a:cxn>
                <a:cxn ang="0">
                  <a:pos x="40" y="0"/>
                </a:cxn>
              </a:cxnLst>
              <a:rect l="0" t="0" r="r" b="b"/>
              <a:pathLst>
                <a:path w="81" h="53">
                  <a:moveTo>
                    <a:pt x="40" y="0"/>
                  </a:moveTo>
                  <a:lnTo>
                    <a:pt x="40" y="17"/>
                  </a:lnTo>
                  <a:lnTo>
                    <a:pt x="24" y="17"/>
                  </a:lnTo>
                  <a:lnTo>
                    <a:pt x="16" y="8"/>
                  </a:lnTo>
                  <a:lnTo>
                    <a:pt x="8" y="17"/>
                  </a:lnTo>
                  <a:lnTo>
                    <a:pt x="0" y="26"/>
                  </a:lnTo>
                  <a:lnTo>
                    <a:pt x="0" y="44"/>
                  </a:lnTo>
                  <a:lnTo>
                    <a:pt x="8" y="35"/>
                  </a:lnTo>
                  <a:lnTo>
                    <a:pt x="48" y="35"/>
                  </a:lnTo>
                  <a:lnTo>
                    <a:pt x="64" y="53"/>
                  </a:lnTo>
                  <a:lnTo>
                    <a:pt x="81" y="35"/>
                  </a:lnTo>
                  <a:lnTo>
                    <a:pt x="73" y="17"/>
                  </a:lnTo>
                  <a:lnTo>
                    <a:pt x="73" y="8"/>
                  </a:lnTo>
                  <a:lnTo>
                    <a:pt x="56" y="8"/>
                  </a:lnTo>
                  <a:lnTo>
                    <a:pt x="48" y="0"/>
                  </a:lnTo>
                  <a:lnTo>
                    <a:pt x="4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blackWhite">
            <a:xfrm>
              <a:off x="4567238" y="2600325"/>
              <a:ext cx="98425" cy="825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48" y="0"/>
                </a:cxn>
                <a:cxn ang="0">
                  <a:pos x="64" y="9"/>
                </a:cxn>
                <a:cxn ang="0">
                  <a:pos x="64" y="18"/>
                </a:cxn>
                <a:cxn ang="0">
                  <a:pos x="48" y="27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32" y="54"/>
                </a:cxn>
                <a:cxn ang="0">
                  <a:pos x="24" y="54"/>
                </a:cxn>
                <a:cxn ang="0">
                  <a:pos x="16" y="45"/>
                </a:cxn>
                <a:cxn ang="0">
                  <a:pos x="16" y="18"/>
                </a:cxn>
                <a:cxn ang="0">
                  <a:pos x="0" y="18"/>
                </a:cxn>
              </a:cxnLst>
              <a:rect l="0" t="0" r="r" b="b"/>
              <a:pathLst>
                <a:path w="64" h="54">
                  <a:moveTo>
                    <a:pt x="0" y="18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0"/>
                  </a:lnTo>
                  <a:lnTo>
                    <a:pt x="64" y="9"/>
                  </a:lnTo>
                  <a:lnTo>
                    <a:pt x="64" y="18"/>
                  </a:lnTo>
                  <a:lnTo>
                    <a:pt x="48" y="2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32" y="54"/>
                  </a:lnTo>
                  <a:lnTo>
                    <a:pt x="24" y="54"/>
                  </a:lnTo>
                  <a:lnTo>
                    <a:pt x="16" y="45"/>
                  </a:lnTo>
                  <a:lnTo>
                    <a:pt x="16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blackWhite">
            <a:xfrm>
              <a:off x="4616451" y="2476500"/>
              <a:ext cx="76200" cy="55563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49" y="0"/>
                </a:cxn>
                <a:cxn ang="0">
                  <a:pos x="41" y="9"/>
                </a:cxn>
                <a:cxn ang="0">
                  <a:pos x="32" y="9"/>
                </a:cxn>
                <a:cxn ang="0">
                  <a:pos x="41" y="27"/>
                </a:cxn>
                <a:cxn ang="0">
                  <a:pos x="41" y="36"/>
                </a:cxn>
                <a:cxn ang="0">
                  <a:pos x="32" y="36"/>
                </a:cxn>
                <a:cxn ang="0">
                  <a:pos x="16" y="27"/>
                </a:cxn>
                <a:cxn ang="0">
                  <a:pos x="8" y="27"/>
                </a:cxn>
              </a:cxnLst>
              <a:rect l="0" t="0" r="r" b="b"/>
              <a:pathLst>
                <a:path w="49" h="36">
                  <a:moveTo>
                    <a:pt x="8" y="27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8" y="0"/>
                  </a:lnTo>
                  <a:lnTo>
                    <a:pt x="49" y="0"/>
                  </a:lnTo>
                  <a:lnTo>
                    <a:pt x="41" y="9"/>
                  </a:lnTo>
                  <a:lnTo>
                    <a:pt x="32" y="9"/>
                  </a:lnTo>
                  <a:lnTo>
                    <a:pt x="41" y="27"/>
                  </a:lnTo>
                  <a:lnTo>
                    <a:pt x="41" y="36"/>
                  </a:lnTo>
                  <a:lnTo>
                    <a:pt x="32" y="36"/>
                  </a:lnTo>
                  <a:lnTo>
                    <a:pt x="16" y="27"/>
                  </a:lnTo>
                  <a:lnTo>
                    <a:pt x="8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blackWhite">
            <a:xfrm>
              <a:off x="4529138" y="2641600"/>
              <a:ext cx="50800" cy="4127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18"/>
                </a:cxn>
                <a:cxn ang="0">
                  <a:pos x="25" y="18"/>
                </a:cxn>
                <a:cxn ang="0">
                  <a:pos x="0" y="9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0"/>
                </a:cxn>
              </a:cxnLst>
              <a:rect l="0" t="0" r="r" b="b"/>
              <a:pathLst>
                <a:path w="33" h="18">
                  <a:moveTo>
                    <a:pt x="33" y="0"/>
                  </a:moveTo>
                  <a:lnTo>
                    <a:pt x="33" y="18"/>
                  </a:lnTo>
                  <a:lnTo>
                    <a:pt x="25" y="18"/>
                  </a:lnTo>
                  <a:lnTo>
                    <a:pt x="0" y="9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blackWhite">
            <a:xfrm>
              <a:off x="4918076" y="3011488"/>
              <a:ext cx="111125" cy="44450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0" y="0"/>
                </a:cxn>
                <a:cxn ang="0">
                  <a:pos x="32" y="0"/>
                </a:cxn>
                <a:cxn ang="0">
                  <a:pos x="48" y="9"/>
                </a:cxn>
                <a:cxn ang="0">
                  <a:pos x="64" y="9"/>
                </a:cxn>
                <a:cxn ang="0">
                  <a:pos x="72" y="27"/>
                </a:cxn>
                <a:cxn ang="0">
                  <a:pos x="64" y="27"/>
                </a:cxn>
                <a:cxn ang="0">
                  <a:pos x="72" y="27"/>
                </a:cxn>
                <a:cxn ang="0">
                  <a:pos x="64" y="27"/>
                </a:cxn>
                <a:cxn ang="0">
                  <a:pos x="56" y="27"/>
                </a:cxn>
                <a:cxn ang="0">
                  <a:pos x="40" y="27"/>
                </a:cxn>
                <a:cxn ang="0">
                  <a:pos x="16" y="27"/>
                </a:cxn>
              </a:cxnLst>
              <a:rect l="0" t="0" r="r" b="b"/>
              <a:pathLst>
                <a:path w="72" h="27">
                  <a:moveTo>
                    <a:pt x="16" y="27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48" y="9"/>
                  </a:lnTo>
                  <a:lnTo>
                    <a:pt x="64" y="9"/>
                  </a:lnTo>
                  <a:lnTo>
                    <a:pt x="72" y="27"/>
                  </a:lnTo>
                  <a:lnTo>
                    <a:pt x="64" y="27"/>
                  </a:lnTo>
                  <a:lnTo>
                    <a:pt x="72" y="27"/>
                  </a:lnTo>
                  <a:lnTo>
                    <a:pt x="64" y="27"/>
                  </a:lnTo>
                  <a:lnTo>
                    <a:pt x="56" y="27"/>
                  </a:lnTo>
                  <a:lnTo>
                    <a:pt x="40" y="27"/>
                  </a:lnTo>
                  <a:lnTo>
                    <a:pt x="16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blackWhite">
            <a:xfrm>
              <a:off x="4665663" y="2860675"/>
              <a:ext cx="63500" cy="8890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9"/>
                </a:cxn>
                <a:cxn ang="0">
                  <a:pos x="17" y="27"/>
                </a:cxn>
                <a:cxn ang="0">
                  <a:pos x="17" y="54"/>
                </a:cxn>
                <a:cxn ang="0">
                  <a:pos x="25" y="36"/>
                </a:cxn>
                <a:cxn ang="0">
                  <a:pos x="41" y="36"/>
                </a:cxn>
                <a:cxn ang="0">
                  <a:pos x="41" y="27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9" y="0"/>
                </a:cxn>
                <a:cxn ang="0">
                  <a:pos x="0" y="9"/>
                </a:cxn>
              </a:cxnLst>
              <a:rect l="0" t="0" r="r" b="b"/>
              <a:pathLst>
                <a:path w="41" h="54">
                  <a:moveTo>
                    <a:pt x="0" y="9"/>
                  </a:moveTo>
                  <a:lnTo>
                    <a:pt x="9" y="9"/>
                  </a:lnTo>
                  <a:lnTo>
                    <a:pt x="17" y="27"/>
                  </a:lnTo>
                  <a:lnTo>
                    <a:pt x="17" y="54"/>
                  </a:lnTo>
                  <a:lnTo>
                    <a:pt x="25" y="36"/>
                  </a:lnTo>
                  <a:lnTo>
                    <a:pt x="41" y="36"/>
                  </a:lnTo>
                  <a:lnTo>
                    <a:pt x="41" y="27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9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blackWhite">
            <a:xfrm>
              <a:off x="4978401" y="3067050"/>
              <a:ext cx="50800" cy="55563"/>
            </a:xfrm>
            <a:custGeom>
              <a:avLst/>
              <a:gdLst/>
              <a:ahLst/>
              <a:cxnLst>
                <a:cxn ang="0">
                  <a:pos x="32" y="36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32" y="27"/>
                </a:cxn>
                <a:cxn ang="0">
                  <a:pos x="32" y="36"/>
                </a:cxn>
                <a:cxn ang="0">
                  <a:pos x="32" y="36"/>
                </a:cxn>
              </a:cxnLst>
              <a:rect l="0" t="0" r="r" b="b"/>
              <a:pathLst>
                <a:path w="32" h="36">
                  <a:moveTo>
                    <a:pt x="32" y="36"/>
                  </a:moveTo>
                  <a:lnTo>
                    <a:pt x="32" y="2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32" y="27"/>
                  </a:lnTo>
                  <a:lnTo>
                    <a:pt x="32" y="36"/>
                  </a:lnTo>
                  <a:lnTo>
                    <a:pt x="32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blackWhite">
            <a:xfrm>
              <a:off x="5003801" y="3108325"/>
              <a:ext cx="38100" cy="28575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8" y="18"/>
                </a:cxn>
                <a:cxn ang="0">
                  <a:pos x="0" y="0"/>
                </a:cxn>
                <a:cxn ang="0">
                  <a:pos x="25" y="9"/>
                </a:cxn>
                <a:cxn ang="0">
                  <a:pos x="25" y="18"/>
                </a:cxn>
              </a:cxnLst>
              <a:rect l="0" t="0" r="r" b="b"/>
              <a:pathLst>
                <a:path w="25" h="18">
                  <a:moveTo>
                    <a:pt x="25" y="18"/>
                  </a:moveTo>
                  <a:lnTo>
                    <a:pt x="8" y="18"/>
                  </a:lnTo>
                  <a:lnTo>
                    <a:pt x="0" y="0"/>
                  </a:lnTo>
                  <a:lnTo>
                    <a:pt x="25" y="9"/>
                  </a:lnTo>
                  <a:lnTo>
                    <a:pt x="25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blackWhite">
            <a:xfrm>
              <a:off x="5003801" y="3054350"/>
              <a:ext cx="100012" cy="82550"/>
            </a:xfrm>
            <a:custGeom>
              <a:avLst/>
              <a:gdLst/>
              <a:ahLst/>
              <a:cxnLst>
                <a:cxn ang="0">
                  <a:pos x="25" y="45"/>
                </a:cxn>
                <a:cxn ang="0">
                  <a:pos x="41" y="36"/>
                </a:cxn>
                <a:cxn ang="0">
                  <a:pos x="41" y="36"/>
                </a:cxn>
                <a:cxn ang="0">
                  <a:pos x="41" y="45"/>
                </a:cxn>
                <a:cxn ang="0">
                  <a:pos x="49" y="54"/>
                </a:cxn>
                <a:cxn ang="0">
                  <a:pos x="41" y="45"/>
                </a:cxn>
                <a:cxn ang="0">
                  <a:pos x="49" y="45"/>
                </a:cxn>
                <a:cxn ang="0">
                  <a:pos x="49" y="36"/>
                </a:cxn>
                <a:cxn ang="0">
                  <a:pos x="65" y="27"/>
                </a:cxn>
                <a:cxn ang="0">
                  <a:pos x="49" y="18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33" y="9"/>
                </a:cxn>
                <a:cxn ang="0">
                  <a:pos x="25" y="0"/>
                </a:cxn>
                <a:cxn ang="0">
                  <a:pos x="16" y="0"/>
                </a:cxn>
                <a:cxn ang="0">
                  <a:pos x="25" y="9"/>
                </a:cxn>
                <a:cxn ang="0">
                  <a:pos x="8" y="9"/>
                </a:cxn>
                <a:cxn ang="0">
                  <a:pos x="0" y="9"/>
                </a:cxn>
                <a:cxn ang="0">
                  <a:pos x="16" y="27"/>
                </a:cxn>
                <a:cxn ang="0">
                  <a:pos x="16" y="36"/>
                </a:cxn>
                <a:cxn ang="0">
                  <a:pos x="25" y="36"/>
                </a:cxn>
                <a:cxn ang="0">
                  <a:pos x="25" y="45"/>
                </a:cxn>
              </a:cxnLst>
              <a:rect l="0" t="0" r="r" b="b"/>
              <a:pathLst>
                <a:path w="65" h="54">
                  <a:moveTo>
                    <a:pt x="25" y="45"/>
                  </a:moveTo>
                  <a:lnTo>
                    <a:pt x="41" y="36"/>
                  </a:lnTo>
                  <a:lnTo>
                    <a:pt x="41" y="36"/>
                  </a:lnTo>
                  <a:lnTo>
                    <a:pt x="41" y="45"/>
                  </a:lnTo>
                  <a:lnTo>
                    <a:pt x="49" y="54"/>
                  </a:lnTo>
                  <a:lnTo>
                    <a:pt x="41" y="45"/>
                  </a:lnTo>
                  <a:lnTo>
                    <a:pt x="49" y="45"/>
                  </a:lnTo>
                  <a:lnTo>
                    <a:pt x="49" y="36"/>
                  </a:lnTo>
                  <a:lnTo>
                    <a:pt x="65" y="27"/>
                  </a:lnTo>
                  <a:lnTo>
                    <a:pt x="49" y="18"/>
                  </a:lnTo>
                  <a:lnTo>
                    <a:pt x="41" y="0"/>
                  </a:lnTo>
                  <a:lnTo>
                    <a:pt x="41" y="9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16" y="0"/>
                  </a:lnTo>
                  <a:lnTo>
                    <a:pt x="25" y="9"/>
                  </a:lnTo>
                  <a:lnTo>
                    <a:pt x="8" y="9"/>
                  </a:lnTo>
                  <a:lnTo>
                    <a:pt x="0" y="9"/>
                  </a:lnTo>
                  <a:lnTo>
                    <a:pt x="16" y="27"/>
                  </a:lnTo>
                  <a:lnTo>
                    <a:pt x="16" y="36"/>
                  </a:lnTo>
                  <a:lnTo>
                    <a:pt x="25" y="36"/>
                  </a:lnTo>
                  <a:lnTo>
                    <a:pt x="25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blackWhite">
            <a:xfrm>
              <a:off x="4378326" y="2009775"/>
              <a:ext cx="225425" cy="619125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8" y="312"/>
                </a:cxn>
                <a:cxn ang="0">
                  <a:pos x="8" y="294"/>
                </a:cxn>
                <a:cxn ang="0">
                  <a:pos x="16" y="285"/>
                </a:cxn>
                <a:cxn ang="0">
                  <a:pos x="16" y="249"/>
                </a:cxn>
                <a:cxn ang="0">
                  <a:pos x="16" y="249"/>
                </a:cxn>
                <a:cxn ang="0">
                  <a:pos x="8" y="214"/>
                </a:cxn>
                <a:cxn ang="0">
                  <a:pos x="16" y="178"/>
                </a:cxn>
                <a:cxn ang="0">
                  <a:pos x="24" y="169"/>
                </a:cxn>
                <a:cxn ang="0">
                  <a:pos x="41" y="169"/>
                </a:cxn>
                <a:cxn ang="0">
                  <a:pos x="32" y="142"/>
                </a:cxn>
                <a:cxn ang="0">
                  <a:pos x="41" y="125"/>
                </a:cxn>
                <a:cxn ang="0">
                  <a:pos x="49" y="107"/>
                </a:cxn>
                <a:cxn ang="0">
                  <a:pos x="57" y="80"/>
                </a:cxn>
                <a:cxn ang="0">
                  <a:pos x="57" y="62"/>
                </a:cxn>
                <a:cxn ang="0">
                  <a:pos x="65" y="44"/>
                </a:cxn>
                <a:cxn ang="0">
                  <a:pos x="73" y="36"/>
                </a:cxn>
                <a:cxn ang="0">
                  <a:pos x="81" y="36"/>
                </a:cxn>
                <a:cxn ang="0">
                  <a:pos x="81" y="18"/>
                </a:cxn>
                <a:cxn ang="0">
                  <a:pos x="89" y="18"/>
                </a:cxn>
                <a:cxn ang="0">
                  <a:pos x="105" y="18"/>
                </a:cxn>
                <a:cxn ang="0">
                  <a:pos x="105" y="0"/>
                </a:cxn>
                <a:cxn ang="0">
                  <a:pos x="114" y="0"/>
                </a:cxn>
                <a:cxn ang="0">
                  <a:pos x="138" y="36"/>
                </a:cxn>
                <a:cxn ang="0">
                  <a:pos x="146" y="116"/>
                </a:cxn>
                <a:cxn ang="0">
                  <a:pos x="130" y="116"/>
                </a:cxn>
                <a:cxn ang="0">
                  <a:pos x="122" y="125"/>
                </a:cxn>
                <a:cxn ang="0">
                  <a:pos x="122" y="142"/>
                </a:cxn>
                <a:cxn ang="0">
                  <a:pos x="122" y="142"/>
                </a:cxn>
                <a:cxn ang="0">
                  <a:pos x="130" y="160"/>
                </a:cxn>
                <a:cxn ang="0">
                  <a:pos x="114" y="169"/>
                </a:cxn>
                <a:cxn ang="0">
                  <a:pos x="89" y="196"/>
                </a:cxn>
                <a:cxn ang="0">
                  <a:pos x="73" y="223"/>
                </a:cxn>
                <a:cxn ang="0">
                  <a:pos x="73" y="267"/>
                </a:cxn>
                <a:cxn ang="0">
                  <a:pos x="89" y="294"/>
                </a:cxn>
                <a:cxn ang="0">
                  <a:pos x="81" y="294"/>
                </a:cxn>
                <a:cxn ang="0">
                  <a:pos x="81" y="303"/>
                </a:cxn>
                <a:cxn ang="0">
                  <a:pos x="65" y="321"/>
                </a:cxn>
                <a:cxn ang="0">
                  <a:pos x="57" y="383"/>
                </a:cxn>
                <a:cxn ang="0">
                  <a:pos x="49" y="383"/>
                </a:cxn>
                <a:cxn ang="0">
                  <a:pos x="41" y="392"/>
                </a:cxn>
                <a:cxn ang="0">
                  <a:pos x="41" y="401"/>
                </a:cxn>
                <a:cxn ang="0">
                  <a:pos x="24" y="401"/>
                </a:cxn>
                <a:cxn ang="0">
                  <a:pos x="16" y="383"/>
                </a:cxn>
                <a:cxn ang="0">
                  <a:pos x="24" y="374"/>
                </a:cxn>
                <a:cxn ang="0">
                  <a:pos x="16" y="365"/>
                </a:cxn>
                <a:cxn ang="0">
                  <a:pos x="0" y="312"/>
                </a:cxn>
              </a:cxnLst>
              <a:rect l="0" t="0" r="r" b="b"/>
              <a:pathLst>
                <a:path w="146" h="401">
                  <a:moveTo>
                    <a:pt x="0" y="312"/>
                  </a:moveTo>
                  <a:lnTo>
                    <a:pt x="8" y="312"/>
                  </a:lnTo>
                  <a:lnTo>
                    <a:pt x="8" y="294"/>
                  </a:lnTo>
                  <a:lnTo>
                    <a:pt x="16" y="285"/>
                  </a:lnTo>
                  <a:lnTo>
                    <a:pt x="16" y="249"/>
                  </a:lnTo>
                  <a:lnTo>
                    <a:pt x="16" y="249"/>
                  </a:lnTo>
                  <a:lnTo>
                    <a:pt x="8" y="214"/>
                  </a:lnTo>
                  <a:lnTo>
                    <a:pt x="16" y="178"/>
                  </a:lnTo>
                  <a:lnTo>
                    <a:pt x="24" y="169"/>
                  </a:lnTo>
                  <a:lnTo>
                    <a:pt x="41" y="169"/>
                  </a:lnTo>
                  <a:lnTo>
                    <a:pt x="32" y="142"/>
                  </a:lnTo>
                  <a:lnTo>
                    <a:pt x="41" y="125"/>
                  </a:lnTo>
                  <a:lnTo>
                    <a:pt x="49" y="107"/>
                  </a:lnTo>
                  <a:lnTo>
                    <a:pt x="57" y="80"/>
                  </a:lnTo>
                  <a:lnTo>
                    <a:pt x="57" y="62"/>
                  </a:lnTo>
                  <a:lnTo>
                    <a:pt x="65" y="44"/>
                  </a:lnTo>
                  <a:lnTo>
                    <a:pt x="73" y="36"/>
                  </a:lnTo>
                  <a:lnTo>
                    <a:pt x="81" y="36"/>
                  </a:lnTo>
                  <a:lnTo>
                    <a:pt x="81" y="18"/>
                  </a:lnTo>
                  <a:lnTo>
                    <a:pt x="89" y="18"/>
                  </a:lnTo>
                  <a:lnTo>
                    <a:pt x="105" y="18"/>
                  </a:lnTo>
                  <a:lnTo>
                    <a:pt x="105" y="0"/>
                  </a:lnTo>
                  <a:lnTo>
                    <a:pt x="114" y="0"/>
                  </a:lnTo>
                  <a:lnTo>
                    <a:pt x="138" y="36"/>
                  </a:lnTo>
                  <a:lnTo>
                    <a:pt x="146" y="116"/>
                  </a:lnTo>
                  <a:lnTo>
                    <a:pt x="130" y="116"/>
                  </a:lnTo>
                  <a:lnTo>
                    <a:pt x="122" y="125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30" y="160"/>
                  </a:lnTo>
                  <a:lnTo>
                    <a:pt x="114" y="169"/>
                  </a:lnTo>
                  <a:lnTo>
                    <a:pt x="89" y="196"/>
                  </a:lnTo>
                  <a:lnTo>
                    <a:pt x="73" y="223"/>
                  </a:lnTo>
                  <a:lnTo>
                    <a:pt x="73" y="267"/>
                  </a:lnTo>
                  <a:lnTo>
                    <a:pt x="89" y="294"/>
                  </a:lnTo>
                  <a:lnTo>
                    <a:pt x="81" y="294"/>
                  </a:lnTo>
                  <a:lnTo>
                    <a:pt x="81" y="303"/>
                  </a:lnTo>
                  <a:lnTo>
                    <a:pt x="65" y="321"/>
                  </a:lnTo>
                  <a:lnTo>
                    <a:pt x="57" y="383"/>
                  </a:lnTo>
                  <a:lnTo>
                    <a:pt x="49" y="383"/>
                  </a:lnTo>
                  <a:lnTo>
                    <a:pt x="41" y="392"/>
                  </a:lnTo>
                  <a:lnTo>
                    <a:pt x="41" y="401"/>
                  </a:lnTo>
                  <a:lnTo>
                    <a:pt x="24" y="401"/>
                  </a:lnTo>
                  <a:lnTo>
                    <a:pt x="16" y="383"/>
                  </a:lnTo>
                  <a:lnTo>
                    <a:pt x="24" y="374"/>
                  </a:lnTo>
                  <a:lnTo>
                    <a:pt x="16" y="365"/>
                  </a:lnTo>
                  <a:lnTo>
                    <a:pt x="0" y="31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blackWhite">
            <a:xfrm>
              <a:off x="4029076" y="2641600"/>
              <a:ext cx="36512" cy="41275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24" y="18"/>
                </a:cxn>
                <a:cxn ang="0">
                  <a:pos x="16" y="27"/>
                </a:cxn>
              </a:cxnLst>
              <a:rect l="0" t="0" r="r" b="b"/>
              <a:pathLst>
                <a:path w="24" h="27">
                  <a:moveTo>
                    <a:pt x="16" y="27"/>
                  </a:moveTo>
                  <a:lnTo>
                    <a:pt x="16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24" y="18"/>
                  </a:lnTo>
                  <a:lnTo>
                    <a:pt x="16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blackWhite">
            <a:xfrm>
              <a:off x="3979863" y="2641600"/>
              <a:ext cx="66675" cy="10953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4" y="18"/>
                </a:cxn>
                <a:cxn ang="0">
                  <a:pos x="32" y="18"/>
                </a:cxn>
                <a:cxn ang="0">
                  <a:pos x="48" y="18"/>
                </a:cxn>
                <a:cxn ang="0">
                  <a:pos x="48" y="27"/>
                </a:cxn>
                <a:cxn ang="0">
                  <a:pos x="48" y="44"/>
                </a:cxn>
                <a:cxn ang="0">
                  <a:pos x="40" y="71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16" y="44"/>
                </a:cxn>
                <a:cxn ang="0">
                  <a:pos x="0" y="35"/>
                </a:cxn>
                <a:cxn ang="0">
                  <a:pos x="16" y="27"/>
                </a:cxn>
                <a:cxn ang="0">
                  <a:pos x="0" y="27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32" y="0"/>
                </a:cxn>
              </a:cxnLst>
              <a:rect l="0" t="0" r="r" b="b"/>
              <a:pathLst>
                <a:path w="48" h="71">
                  <a:moveTo>
                    <a:pt x="32" y="0"/>
                  </a:moveTo>
                  <a:lnTo>
                    <a:pt x="24" y="18"/>
                  </a:lnTo>
                  <a:lnTo>
                    <a:pt x="32" y="18"/>
                  </a:lnTo>
                  <a:lnTo>
                    <a:pt x="48" y="18"/>
                  </a:lnTo>
                  <a:lnTo>
                    <a:pt x="48" y="27"/>
                  </a:lnTo>
                  <a:lnTo>
                    <a:pt x="48" y="44"/>
                  </a:lnTo>
                  <a:lnTo>
                    <a:pt x="4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6" y="44"/>
                  </a:lnTo>
                  <a:lnTo>
                    <a:pt x="0" y="35"/>
                  </a:lnTo>
                  <a:lnTo>
                    <a:pt x="16" y="27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0"/>
                  </a:lnTo>
                  <a:lnTo>
                    <a:pt x="32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blackWhite">
            <a:xfrm>
              <a:off x="4318001" y="2559050"/>
              <a:ext cx="49212" cy="82550"/>
            </a:xfrm>
            <a:custGeom>
              <a:avLst/>
              <a:gdLst/>
              <a:ahLst/>
              <a:cxnLst>
                <a:cxn ang="0">
                  <a:pos x="8" y="54"/>
                </a:cxn>
                <a:cxn ang="0">
                  <a:pos x="16" y="54"/>
                </a:cxn>
                <a:cxn ang="0">
                  <a:pos x="24" y="54"/>
                </a:cxn>
                <a:cxn ang="0">
                  <a:pos x="32" y="27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8" y="45"/>
                </a:cxn>
                <a:cxn ang="0">
                  <a:pos x="8" y="54"/>
                </a:cxn>
              </a:cxnLst>
              <a:rect l="0" t="0" r="r" b="b"/>
              <a:pathLst>
                <a:path w="32" h="54">
                  <a:moveTo>
                    <a:pt x="8" y="54"/>
                  </a:moveTo>
                  <a:lnTo>
                    <a:pt x="16" y="54"/>
                  </a:lnTo>
                  <a:lnTo>
                    <a:pt x="24" y="54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8" y="45"/>
                  </a:lnTo>
                  <a:lnTo>
                    <a:pt x="8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blackWhite">
            <a:xfrm>
              <a:off x="4241801" y="2709863"/>
              <a:ext cx="61912" cy="69850"/>
            </a:xfrm>
            <a:custGeom>
              <a:avLst/>
              <a:gdLst/>
              <a:ahLst/>
              <a:cxnLst>
                <a:cxn ang="0">
                  <a:pos x="24" y="45"/>
                </a:cxn>
                <a:cxn ang="0">
                  <a:pos x="24" y="27"/>
                </a:cxn>
                <a:cxn ang="0">
                  <a:pos x="32" y="18"/>
                </a:cxn>
                <a:cxn ang="0">
                  <a:pos x="40" y="0"/>
                </a:cxn>
                <a:cxn ang="0">
                  <a:pos x="16" y="0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36"/>
                </a:cxn>
                <a:cxn ang="0">
                  <a:pos x="16" y="36"/>
                </a:cxn>
                <a:cxn ang="0">
                  <a:pos x="24" y="45"/>
                </a:cxn>
              </a:cxnLst>
              <a:rect l="0" t="0" r="r" b="b"/>
              <a:pathLst>
                <a:path w="40" h="45">
                  <a:moveTo>
                    <a:pt x="24" y="45"/>
                  </a:moveTo>
                  <a:lnTo>
                    <a:pt x="24" y="27"/>
                  </a:lnTo>
                  <a:lnTo>
                    <a:pt x="32" y="18"/>
                  </a:lnTo>
                  <a:lnTo>
                    <a:pt x="40" y="0"/>
                  </a:lnTo>
                  <a:lnTo>
                    <a:pt x="16" y="0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8" y="9"/>
                  </a:lnTo>
                  <a:lnTo>
                    <a:pt x="0" y="36"/>
                  </a:lnTo>
                  <a:lnTo>
                    <a:pt x="16" y="36"/>
                  </a:lnTo>
                  <a:lnTo>
                    <a:pt x="24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blackWhite">
            <a:xfrm>
              <a:off x="4229101" y="2779713"/>
              <a:ext cx="49212" cy="41275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8" y="9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32" y="9"/>
                </a:cxn>
                <a:cxn ang="0">
                  <a:pos x="32" y="18"/>
                </a:cxn>
                <a:cxn ang="0">
                  <a:pos x="24" y="18"/>
                </a:cxn>
                <a:cxn ang="0">
                  <a:pos x="24" y="27"/>
                </a:cxn>
              </a:cxnLst>
              <a:rect l="0" t="0" r="r" b="b"/>
              <a:pathLst>
                <a:path w="32" h="27">
                  <a:moveTo>
                    <a:pt x="24" y="27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8" y="18"/>
                  </a:lnTo>
                  <a:lnTo>
                    <a:pt x="8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0"/>
                  </a:lnTo>
                  <a:lnTo>
                    <a:pt x="32" y="9"/>
                  </a:lnTo>
                  <a:lnTo>
                    <a:pt x="32" y="18"/>
                  </a:lnTo>
                  <a:lnTo>
                    <a:pt x="24" y="18"/>
                  </a:lnTo>
                  <a:lnTo>
                    <a:pt x="24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5" name="Rectangle 57"/>
            <p:cNvSpPr>
              <a:spLocks noChangeArrowheads="1"/>
            </p:cNvSpPr>
            <p:nvPr/>
          </p:nvSpPr>
          <p:spPr bwMode="blackWhite">
            <a:xfrm>
              <a:off x="4278313" y="2820988"/>
              <a:ext cx="25400" cy="26987"/>
            </a:xfrm>
            <a:prstGeom prst="rect">
              <a:avLst/>
            </a:prstGeom>
            <a:solidFill>
              <a:srgbClr val="002080">
                <a:alpha val="30000"/>
              </a:srgbClr>
            </a:solidFill>
            <a:ln w="12700" cap="rnd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blackWhite">
            <a:xfrm>
              <a:off x="4441826" y="2655888"/>
              <a:ext cx="161925" cy="179387"/>
            </a:xfrm>
            <a:custGeom>
              <a:avLst/>
              <a:gdLst/>
              <a:ahLst/>
              <a:cxnLst>
                <a:cxn ang="0">
                  <a:pos x="89" y="116"/>
                </a:cxn>
                <a:cxn ang="0">
                  <a:pos x="97" y="98"/>
                </a:cxn>
                <a:cxn ang="0">
                  <a:pos x="105" y="89"/>
                </a:cxn>
                <a:cxn ang="0">
                  <a:pos x="97" y="53"/>
                </a:cxn>
                <a:cxn ang="0">
                  <a:pos x="105" y="35"/>
                </a:cxn>
                <a:cxn ang="0">
                  <a:pos x="97" y="18"/>
                </a:cxn>
                <a:cxn ang="0">
                  <a:pos x="89" y="9"/>
                </a:cxn>
                <a:cxn ang="0">
                  <a:pos x="81" y="9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48" y="9"/>
                </a:cxn>
                <a:cxn ang="0">
                  <a:pos x="40" y="0"/>
                </a:cxn>
                <a:cxn ang="0">
                  <a:pos x="0" y="18"/>
                </a:cxn>
                <a:cxn ang="0">
                  <a:pos x="8" y="80"/>
                </a:cxn>
                <a:cxn ang="0">
                  <a:pos x="16" y="89"/>
                </a:cxn>
                <a:cxn ang="0">
                  <a:pos x="24" y="89"/>
                </a:cxn>
                <a:cxn ang="0">
                  <a:pos x="32" y="89"/>
                </a:cxn>
                <a:cxn ang="0">
                  <a:pos x="48" y="107"/>
                </a:cxn>
                <a:cxn ang="0">
                  <a:pos x="56" y="107"/>
                </a:cxn>
                <a:cxn ang="0">
                  <a:pos x="64" y="116"/>
                </a:cxn>
                <a:cxn ang="0">
                  <a:pos x="81" y="107"/>
                </a:cxn>
                <a:cxn ang="0">
                  <a:pos x="89" y="116"/>
                </a:cxn>
              </a:cxnLst>
              <a:rect l="0" t="0" r="r" b="b"/>
              <a:pathLst>
                <a:path w="105" h="116">
                  <a:moveTo>
                    <a:pt x="89" y="116"/>
                  </a:moveTo>
                  <a:lnTo>
                    <a:pt x="97" y="98"/>
                  </a:lnTo>
                  <a:lnTo>
                    <a:pt x="105" y="89"/>
                  </a:lnTo>
                  <a:lnTo>
                    <a:pt x="97" y="53"/>
                  </a:lnTo>
                  <a:lnTo>
                    <a:pt x="105" y="35"/>
                  </a:lnTo>
                  <a:lnTo>
                    <a:pt x="97" y="18"/>
                  </a:lnTo>
                  <a:lnTo>
                    <a:pt x="89" y="9"/>
                  </a:lnTo>
                  <a:lnTo>
                    <a:pt x="81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48" y="9"/>
                  </a:lnTo>
                  <a:lnTo>
                    <a:pt x="40" y="0"/>
                  </a:lnTo>
                  <a:lnTo>
                    <a:pt x="0" y="18"/>
                  </a:lnTo>
                  <a:lnTo>
                    <a:pt x="8" y="80"/>
                  </a:lnTo>
                  <a:lnTo>
                    <a:pt x="16" y="89"/>
                  </a:lnTo>
                  <a:lnTo>
                    <a:pt x="24" y="89"/>
                  </a:lnTo>
                  <a:lnTo>
                    <a:pt x="32" y="89"/>
                  </a:lnTo>
                  <a:lnTo>
                    <a:pt x="48" y="107"/>
                  </a:lnTo>
                  <a:lnTo>
                    <a:pt x="56" y="107"/>
                  </a:lnTo>
                  <a:lnTo>
                    <a:pt x="64" y="116"/>
                  </a:lnTo>
                  <a:lnTo>
                    <a:pt x="81" y="107"/>
                  </a:lnTo>
                  <a:lnTo>
                    <a:pt x="89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blackWhite">
            <a:xfrm>
              <a:off x="4291013" y="2655888"/>
              <a:ext cx="150813" cy="233362"/>
            </a:xfrm>
            <a:custGeom>
              <a:avLst/>
              <a:gdLst/>
              <a:ahLst/>
              <a:cxnLst>
                <a:cxn ang="0">
                  <a:pos x="57" y="18"/>
                </a:cxn>
                <a:cxn ang="0">
                  <a:pos x="81" y="9"/>
                </a:cxn>
                <a:cxn ang="0">
                  <a:pos x="81" y="9"/>
                </a:cxn>
                <a:cxn ang="0">
                  <a:pos x="73" y="9"/>
                </a:cxn>
                <a:cxn ang="0">
                  <a:pos x="89" y="18"/>
                </a:cxn>
                <a:cxn ang="0">
                  <a:pos x="98" y="80"/>
                </a:cxn>
                <a:cxn ang="0">
                  <a:pos x="89" y="80"/>
                </a:cxn>
                <a:cxn ang="0">
                  <a:pos x="73" y="89"/>
                </a:cxn>
                <a:cxn ang="0">
                  <a:pos x="65" y="89"/>
                </a:cxn>
                <a:cxn ang="0">
                  <a:pos x="73" y="107"/>
                </a:cxn>
                <a:cxn ang="0">
                  <a:pos x="81" y="125"/>
                </a:cxn>
                <a:cxn ang="0">
                  <a:pos x="73" y="133"/>
                </a:cxn>
                <a:cxn ang="0">
                  <a:pos x="73" y="142"/>
                </a:cxn>
                <a:cxn ang="0">
                  <a:pos x="49" y="151"/>
                </a:cxn>
                <a:cxn ang="0">
                  <a:pos x="33" y="151"/>
                </a:cxn>
                <a:cxn ang="0">
                  <a:pos x="8" y="151"/>
                </a:cxn>
                <a:cxn ang="0">
                  <a:pos x="17" y="125"/>
                </a:cxn>
                <a:cxn ang="0">
                  <a:pos x="0" y="107"/>
                </a:cxn>
                <a:cxn ang="0">
                  <a:pos x="0" y="98"/>
                </a:cxn>
                <a:cxn ang="0">
                  <a:pos x="0" y="89"/>
                </a:cxn>
                <a:cxn ang="0">
                  <a:pos x="0" y="62"/>
                </a:cxn>
                <a:cxn ang="0">
                  <a:pos x="0" y="53"/>
                </a:cxn>
                <a:cxn ang="0">
                  <a:pos x="8" y="26"/>
                </a:cxn>
                <a:cxn ang="0">
                  <a:pos x="25" y="26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33" y="9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57" y="9"/>
                </a:cxn>
                <a:cxn ang="0">
                  <a:pos x="49" y="18"/>
                </a:cxn>
                <a:cxn ang="0">
                  <a:pos x="57" y="18"/>
                </a:cxn>
              </a:cxnLst>
              <a:rect l="0" t="0" r="r" b="b"/>
              <a:pathLst>
                <a:path w="98" h="151">
                  <a:moveTo>
                    <a:pt x="57" y="18"/>
                  </a:moveTo>
                  <a:lnTo>
                    <a:pt x="81" y="9"/>
                  </a:lnTo>
                  <a:lnTo>
                    <a:pt x="81" y="9"/>
                  </a:lnTo>
                  <a:lnTo>
                    <a:pt x="73" y="9"/>
                  </a:lnTo>
                  <a:lnTo>
                    <a:pt x="89" y="18"/>
                  </a:lnTo>
                  <a:lnTo>
                    <a:pt x="98" y="80"/>
                  </a:lnTo>
                  <a:lnTo>
                    <a:pt x="89" y="80"/>
                  </a:lnTo>
                  <a:lnTo>
                    <a:pt x="73" y="89"/>
                  </a:lnTo>
                  <a:lnTo>
                    <a:pt x="65" y="89"/>
                  </a:lnTo>
                  <a:lnTo>
                    <a:pt x="73" y="107"/>
                  </a:lnTo>
                  <a:lnTo>
                    <a:pt x="81" y="125"/>
                  </a:lnTo>
                  <a:lnTo>
                    <a:pt x="73" y="133"/>
                  </a:lnTo>
                  <a:lnTo>
                    <a:pt x="73" y="142"/>
                  </a:lnTo>
                  <a:lnTo>
                    <a:pt x="49" y="151"/>
                  </a:lnTo>
                  <a:lnTo>
                    <a:pt x="33" y="151"/>
                  </a:lnTo>
                  <a:lnTo>
                    <a:pt x="8" y="151"/>
                  </a:lnTo>
                  <a:lnTo>
                    <a:pt x="17" y="125"/>
                  </a:lnTo>
                  <a:lnTo>
                    <a:pt x="0" y="107"/>
                  </a:lnTo>
                  <a:lnTo>
                    <a:pt x="0" y="98"/>
                  </a:lnTo>
                  <a:lnTo>
                    <a:pt x="0" y="89"/>
                  </a:lnTo>
                  <a:lnTo>
                    <a:pt x="0" y="62"/>
                  </a:lnTo>
                  <a:lnTo>
                    <a:pt x="0" y="53"/>
                  </a:lnTo>
                  <a:lnTo>
                    <a:pt x="8" y="26"/>
                  </a:lnTo>
                  <a:lnTo>
                    <a:pt x="25" y="26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9"/>
                  </a:lnTo>
                  <a:lnTo>
                    <a:pt x="57" y="9"/>
                  </a:lnTo>
                  <a:lnTo>
                    <a:pt x="49" y="18"/>
                  </a:lnTo>
                  <a:lnTo>
                    <a:pt x="57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blackWhite">
            <a:xfrm>
              <a:off x="4341813" y="2847975"/>
              <a:ext cx="141288" cy="68263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16" y="26"/>
                </a:cxn>
                <a:cxn ang="0">
                  <a:pos x="40" y="17"/>
                </a:cxn>
                <a:cxn ang="0">
                  <a:pos x="40" y="17"/>
                </a:cxn>
                <a:cxn ang="0">
                  <a:pos x="48" y="8"/>
                </a:cxn>
                <a:cxn ang="0">
                  <a:pos x="65" y="8"/>
                </a:cxn>
                <a:cxn ang="0">
                  <a:pos x="65" y="0"/>
                </a:cxn>
                <a:cxn ang="0">
                  <a:pos x="89" y="8"/>
                </a:cxn>
                <a:cxn ang="0">
                  <a:pos x="89" y="17"/>
                </a:cxn>
                <a:cxn ang="0">
                  <a:pos x="81" y="35"/>
                </a:cxn>
                <a:cxn ang="0">
                  <a:pos x="48" y="44"/>
                </a:cxn>
                <a:cxn ang="0">
                  <a:pos x="40" y="35"/>
                </a:cxn>
                <a:cxn ang="0">
                  <a:pos x="16" y="35"/>
                </a:cxn>
                <a:cxn ang="0">
                  <a:pos x="8" y="35"/>
                </a:cxn>
                <a:cxn ang="0">
                  <a:pos x="0" y="26"/>
                </a:cxn>
              </a:cxnLst>
              <a:rect l="0" t="0" r="r" b="b"/>
              <a:pathLst>
                <a:path w="89" h="44">
                  <a:moveTo>
                    <a:pt x="0" y="26"/>
                  </a:moveTo>
                  <a:lnTo>
                    <a:pt x="16" y="2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8" y="8"/>
                  </a:lnTo>
                  <a:lnTo>
                    <a:pt x="65" y="8"/>
                  </a:lnTo>
                  <a:lnTo>
                    <a:pt x="65" y="0"/>
                  </a:lnTo>
                  <a:lnTo>
                    <a:pt x="89" y="8"/>
                  </a:lnTo>
                  <a:lnTo>
                    <a:pt x="89" y="17"/>
                  </a:lnTo>
                  <a:lnTo>
                    <a:pt x="81" y="35"/>
                  </a:lnTo>
                  <a:lnTo>
                    <a:pt x="48" y="44"/>
                  </a:lnTo>
                  <a:lnTo>
                    <a:pt x="40" y="35"/>
                  </a:lnTo>
                  <a:lnTo>
                    <a:pt x="16" y="35"/>
                  </a:lnTo>
                  <a:lnTo>
                    <a:pt x="8" y="35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9" name="Line 61"/>
            <p:cNvSpPr>
              <a:spLocks noChangeShapeType="1"/>
            </p:cNvSpPr>
            <p:nvPr/>
          </p:nvSpPr>
          <p:spPr bwMode="blackWhite">
            <a:xfrm flipH="1" flipV="1">
              <a:off x="4341813" y="2901950"/>
              <a:ext cx="12700" cy="1428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blackWhite">
            <a:xfrm>
              <a:off x="4291013" y="2901950"/>
              <a:ext cx="63500" cy="47625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25" y="18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41" y="18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33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27"/>
                </a:cxn>
                <a:cxn ang="0">
                  <a:pos x="8" y="27"/>
                </a:cxn>
              </a:cxnLst>
              <a:rect l="0" t="0" r="r" b="b"/>
              <a:pathLst>
                <a:path w="41" h="27">
                  <a:moveTo>
                    <a:pt x="8" y="27"/>
                  </a:moveTo>
                  <a:lnTo>
                    <a:pt x="25" y="18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41" y="18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27"/>
                  </a:lnTo>
                  <a:lnTo>
                    <a:pt x="8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blackWhite">
            <a:xfrm>
              <a:off x="4079876" y="2779713"/>
              <a:ext cx="223837" cy="26035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3" y="9"/>
                </a:cxn>
                <a:cxn ang="0">
                  <a:pos x="73" y="27"/>
                </a:cxn>
                <a:cxn ang="0">
                  <a:pos x="64" y="36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40" y="36"/>
                </a:cxn>
                <a:cxn ang="0">
                  <a:pos x="32" y="36"/>
                </a:cxn>
                <a:cxn ang="0">
                  <a:pos x="40" y="53"/>
                </a:cxn>
                <a:cxn ang="0">
                  <a:pos x="24" y="53"/>
                </a:cxn>
                <a:cxn ang="0">
                  <a:pos x="24" y="53"/>
                </a:cxn>
                <a:cxn ang="0">
                  <a:pos x="0" y="53"/>
                </a:cxn>
                <a:cxn ang="0">
                  <a:pos x="0" y="71"/>
                </a:cxn>
                <a:cxn ang="0">
                  <a:pos x="32" y="71"/>
                </a:cxn>
                <a:cxn ang="0">
                  <a:pos x="48" y="98"/>
                </a:cxn>
                <a:cxn ang="0">
                  <a:pos x="48" y="107"/>
                </a:cxn>
                <a:cxn ang="0">
                  <a:pos x="40" y="151"/>
                </a:cxn>
                <a:cxn ang="0">
                  <a:pos x="48" y="151"/>
                </a:cxn>
                <a:cxn ang="0">
                  <a:pos x="89" y="169"/>
                </a:cxn>
                <a:cxn ang="0">
                  <a:pos x="89" y="151"/>
                </a:cxn>
                <a:cxn ang="0">
                  <a:pos x="105" y="151"/>
                </a:cxn>
                <a:cxn ang="0">
                  <a:pos x="129" y="151"/>
                </a:cxn>
                <a:cxn ang="0">
                  <a:pos x="137" y="151"/>
                </a:cxn>
                <a:cxn ang="0">
                  <a:pos x="145" y="143"/>
                </a:cxn>
                <a:cxn ang="0">
                  <a:pos x="137" y="125"/>
                </a:cxn>
                <a:cxn ang="0">
                  <a:pos x="137" y="107"/>
                </a:cxn>
                <a:cxn ang="0">
                  <a:pos x="137" y="89"/>
                </a:cxn>
                <a:cxn ang="0">
                  <a:pos x="129" y="98"/>
                </a:cxn>
                <a:cxn ang="0">
                  <a:pos x="129" y="89"/>
                </a:cxn>
                <a:cxn ang="0">
                  <a:pos x="137" y="71"/>
                </a:cxn>
                <a:cxn ang="0">
                  <a:pos x="145" y="71"/>
                </a:cxn>
                <a:cxn ang="0">
                  <a:pos x="145" y="53"/>
                </a:cxn>
                <a:cxn ang="0">
                  <a:pos x="129" y="36"/>
                </a:cxn>
                <a:cxn ang="0">
                  <a:pos x="121" y="36"/>
                </a:cxn>
                <a:cxn ang="0">
                  <a:pos x="113" y="36"/>
                </a:cxn>
                <a:cxn ang="0">
                  <a:pos x="113" y="27"/>
                </a:cxn>
                <a:cxn ang="0">
                  <a:pos x="105" y="27"/>
                </a:cxn>
                <a:cxn ang="0">
                  <a:pos x="105" y="18"/>
                </a:cxn>
                <a:cxn ang="0">
                  <a:pos x="89" y="9"/>
                </a:cxn>
                <a:cxn ang="0">
                  <a:pos x="89" y="0"/>
                </a:cxn>
              </a:cxnLst>
              <a:rect l="0" t="0" r="r" b="b"/>
              <a:pathLst>
                <a:path w="145" h="169">
                  <a:moveTo>
                    <a:pt x="89" y="0"/>
                  </a:moveTo>
                  <a:lnTo>
                    <a:pt x="73" y="9"/>
                  </a:lnTo>
                  <a:lnTo>
                    <a:pt x="73" y="27"/>
                  </a:lnTo>
                  <a:lnTo>
                    <a:pt x="64" y="36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0" y="36"/>
                  </a:lnTo>
                  <a:lnTo>
                    <a:pt x="32" y="36"/>
                  </a:lnTo>
                  <a:lnTo>
                    <a:pt x="40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0" y="53"/>
                  </a:lnTo>
                  <a:lnTo>
                    <a:pt x="0" y="71"/>
                  </a:lnTo>
                  <a:lnTo>
                    <a:pt x="32" y="71"/>
                  </a:lnTo>
                  <a:lnTo>
                    <a:pt x="48" y="98"/>
                  </a:lnTo>
                  <a:lnTo>
                    <a:pt x="48" y="107"/>
                  </a:lnTo>
                  <a:lnTo>
                    <a:pt x="40" y="151"/>
                  </a:lnTo>
                  <a:lnTo>
                    <a:pt x="48" y="151"/>
                  </a:lnTo>
                  <a:lnTo>
                    <a:pt x="89" y="169"/>
                  </a:lnTo>
                  <a:lnTo>
                    <a:pt x="89" y="151"/>
                  </a:lnTo>
                  <a:lnTo>
                    <a:pt x="105" y="151"/>
                  </a:lnTo>
                  <a:lnTo>
                    <a:pt x="129" y="151"/>
                  </a:lnTo>
                  <a:lnTo>
                    <a:pt x="137" y="151"/>
                  </a:lnTo>
                  <a:lnTo>
                    <a:pt x="145" y="143"/>
                  </a:lnTo>
                  <a:lnTo>
                    <a:pt x="137" y="125"/>
                  </a:lnTo>
                  <a:lnTo>
                    <a:pt x="137" y="107"/>
                  </a:lnTo>
                  <a:lnTo>
                    <a:pt x="137" y="89"/>
                  </a:lnTo>
                  <a:lnTo>
                    <a:pt x="129" y="98"/>
                  </a:lnTo>
                  <a:lnTo>
                    <a:pt x="129" y="89"/>
                  </a:lnTo>
                  <a:lnTo>
                    <a:pt x="137" y="71"/>
                  </a:lnTo>
                  <a:lnTo>
                    <a:pt x="145" y="71"/>
                  </a:lnTo>
                  <a:lnTo>
                    <a:pt x="145" y="53"/>
                  </a:lnTo>
                  <a:lnTo>
                    <a:pt x="129" y="36"/>
                  </a:lnTo>
                  <a:lnTo>
                    <a:pt x="121" y="36"/>
                  </a:lnTo>
                  <a:lnTo>
                    <a:pt x="113" y="36"/>
                  </a:lnTo>
                  <a:lnTo>
                    <a:pt x="113" y="27"/>
                  </a:lnTo>
                  <a:lnTo>
                    <a:pt x="105" y="27"/>
                  </a:lnTo>
                  <a:lnTo>
                    <a:pt x="105" y="18"/>
                  </a:lnTo>
                  <a:lnTo>
                    <a:pt x="89" y="9"/>
                  </a:lnTo>
                  <a:lnTo>
                    <a:pt x="8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blackWhite">
            <a:xfrm>
              <a:off x="4003676" y="3000375"/>
              <a:ext cx="212725" cy="204788"/>
            </a:xfrm>
            <a:custGeom>
              <a:avLst/>
              <a:gdLst/>
              <a:ahLst/>
              <a:cxnLst>
                <a:cxn ang="0">
                  <a:pos x="8" y="35"/>
                </a:cxn>
                <a:cxn ang="0">
                  <a:pos x="32" y="35"/>
                </a:cxn>
                <a:cxn ang="0">
                  <a:pos x="32" y="44"/>
                </a:cxn>
                <a:cxn ang="0">
                  <a:pos x="24" y="53"/>
                </a:cxn>
                <a:cxn ang="0">
                  <a:pos x="24" y="71"/>
                </a:cxn>
                <a:cxn ang="0">
                  <a:pos x="24" y="80"/>
                </a:cxn>
                <a:cxn ang="0">
                  <a:pos x="24" y="98"/>
                </a:cxn>
                <a:cxn ang="0">
                  <a:pos x="24" y="115"/>
                </a:cxn>
                <a:cxn ang="0">
                  <a:pos x="40" y="133"/>
                </a:cxn>
                <a:cxn ang="0">
                  <a:pos x="49" y="124"/>
                </a:cxn>
                <a:cxn ang="0">
                  <a:pos x="81" y="124"/>
                </a:cxn>
                <a:cxn ang="0">
                  <a:pos x="105" y="89"/>
                </a:cxn>
                <a:cxn ang="0">
                  <a:pos x="97" y="80"/>
                </a:cxn>
                <a:cxn ang="0">
                  <a:pos x="113" y="53"/>
                </a:cxn>
                <a:cxn ang="0">
                  <a:pos x="138" y="35"/>
                </a:cxn>
                <a:cxn ang="0">
                  <a:pos x="138" y="26"/>
                </a:cxn>
                <a:cxn ang="0">
                  <a:pos x="97" y="17"/>
                </a:cxn>
                <a:cxn ang="0">
                  <a:pos x="89" y="8"/>
                </a:cxn>
                <a:cxn ang="0">
                  <a:pos x="81" y="8"/>
                </a:cxn>
                <a:cxn ang="0">
                  <a:pos x="65" y="8"/>
                </a:cxn>
                <a:cxn ang="0">
                  <a:pos x="57" y="8"/>
                </a:cxn>
                <a:cxn ang="0">
                  <a:pos x="16" y="0"/>
                </a:cxn>
                <a:cxn ang="0">
                  <a:pos x="8" y="8"/>
                </a:cxn>
                <a:cxn ang="0">
                  <a:pos x="0" y="8"/>
                </a:cxn>
                <a:cxn ang="0">
                  <a:pos x="0" y="17"/>
                </a:cxn>
                <a:cxn ang="0">
                  <a:pos x="8" y="35"/>
                </a:cxn>
              </a:cxnLst>
              <a:rect l="0" t="0" r="r" b="b"/>
              <a:pathLst>
                <a:path w="138" h="133">
                  <a:moveTo>
                    <a:pt x="8" y="35"/>
                  </a:moveTo>
                  <a:lnTo>
                    <a:pt x="32" y="35"/>
                  </a:lnTo>
                  <a:lnTo>
                    <a:pt x="32" y="44"/>
                  </a:lnTo>
                  <a:lnTo>
                    <a:pt x="24" y="53"/>
                  </a:lnTo>
                  <a:lnTo>
                    <a:pt x="24" y="71"/>
                  </a:lnTo>
                  <a:lnTo>
                    <a:pt x="24" y="80"/>
                  </a:lnTo>
                  <a:lnTo>
                    <a:pt x="24" y="98"/>
                  </a:lnTo>
                  <a:lnTo>
                    <a:pt x="24" y="115"/>
                  </a:lnTo>
                  <a:lnTo>
                    <a:pt x="40" y="133"/>
                  </a:lnTo>
                  <a:lnTo>
                    <a:pt x="49" y="124"/>
                  </a:lnTo>
                  <a:lnTo>
                    <a:pt x="81" y="124"/>
                  </a:lnTo>
                  <a:lnTo>
                    <a:pt x="105" y="89"/>
                  </a:lnTo>
                  <a:lnTo>
                    <a:pt x="97" y="80"/>
                  </a:lnTo>
                  <a:lnTo>
                    <a:pt x="113" y="53"/>
                  </a:lnTo>
                  <a:lnTo>
                    <a:pt x="138" y="35"/>
                  </a:lnTo>
                  <a:lnTo>
                    <a:pt x="138" y="26"/>
                  </a:lnTo>
                  <a:lnTo>
                    <a:pt x="97" y="17"/>
                  </a:lnTo>
                  <a:lnTo>
                    <a:pt x="89" y="8"/>
                  </a:lnTo>
                  <a:lnTo>
                    <a:pt x="81" y="8"/>
                  </a:lnTo>
                  <a:lnTo>
                    <a:pt x="65" y="8"/>
                  </a:lnTo>
                  <a:lnTo>
                    <a:pt x="57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17"/>
                  </a:lnTo>
                  <a:lnTo>
                    <a:pt x="8" y="3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blackWhite">
            <a:xfrm>
              <a:off x="4003676" y="3054350"/>
              <a:ext cx="49212" cy="107950"/>
            </a:xfrm>
            <a:custGeom>
              <a:avLst/>
              <a:gdLst/>
              <a:ahLst/>
              <a:cxnLst>
                <a:cxn ang="0">
                  <a:pos x="16" y="80"/>
                </a:cxn>
                <a:cxn ang="0">
                  <a:pos x="24" y="63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24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80"/>
                </a:cxn>
                <a:cxn ang="0">
                  <a:pos x="16" y="80"/>
                </a:cxn>
              </a:cxnLst>
              <a:rect l="0" t="0" r="r" b="b"/>
              <a:pathLst>
                <a:path w="32" h="80">
                  <a:moveTo>
                    <a:pt x="16" y="80"/>
                  </a:moveTo>
                  <a:lnTo>
                    <a:pt x="24" y="63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24" y="18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80"/>
                  </a:lnTo>
                  <a:lnTo>
                    <a:pt x="16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blackWhite">
            <a:xfrm>
              <a:off x="4291013" y="2916238"/>
              <a:ext cx="225425" cy="234950"/>
            </a:xfrm>
            <a:custGeom>
              <a:avLst/>
              <a:gdLst/>
              <a:ahLst/>
              <a:cxnLst>
                <a:cxn ang="0">
                  <a:pos x="17" y="54"/>
                </a:cxn>
                <a:cxn ang="0">
                  <a:pos x="25" y="45"/>
                </a:cxn>
                <a:cxn ang="0">
                  <a:pos x="41" y="54"/>
                </a:cxn>
                <a:cxn ang="0">
                  <a:pos x="57" y="80"/>
                </a:cxn>
                <a:cxn ang="0">
                  <a:pos x="65" y="80"/>
                </a:cxn>
                <a:cxn ang="0">
                  <a:pos x="73" y="98"/>
                </a:cxn>
                <a:cxn ang="0">
                  <a:pos x="81" y="107"/>
                </a:cxn>
                <a:cxn ang="0">
                  <a:pos x="98" y="116"/>
                </a:cxn>
                <a:cxn ang="0">
                  <a:pos x="106" y="116"/>
                </a:cxn>
                <a:cxn ang="0">
                  <a:pos x="114" y="143"/>
                </a:cxn>
                <a:cxn ang="0">
                  <a:pos x="106" y="152"/>
                </a:cxn>
                <a:cxn ang="0">
                  <a:pos x="114" y="152"/>
                </a:cxn>
                <a:cxn ang="0">
                  <a:pos x="122" y="143"/>
                </a:cxn>
                <a:cxn ang="0">
                  <a:pos x="122" y="134"/>
                </a:cxn>
                <a:cxn ang="0">
                  <a:pos x="122" y="125"/>
                </a:cxn>
                <a:cxn ang="0">
                  <a:pos x="122" y="116"/>
                </a:cxn>
                <a:cxn ang="0">
                  <a:pos x="138" y="125"/>
                </a:cxn>
                <a:cxn ang="0">
                  <a:pos x="146" y="116"/>
                </a:cxn>
                <a:cxn ang="0">
                  <a:pos x="106" y="98"/>
                </a:cxn>
                <a:cxn ang="0">
                  <a:pos x="114" y="89"/>
                </a:cxn>
                <a:cxn ang="0">
                  <a:pos x="106" y="89"/>
                </a:cxn>
                <a:cxn ang="0">
                  <a:pos x="89" y="80"/>
                </a:cxn>
                <a:cxn ang="0">
                  <a:pos x="81" y="62"/>
                </a:cxn>
                <a:cxn ang="0">
                  <a:pos x="73" y="45"/>
                </a:cxn>
                <a:cxn ang="0">
                  <a:pos x="73" y="27"/>
                </a:cxn>
                <a:cxn ang="0">
                  <a:pos x="81" y="27"/>
                </a:cxn>
                <a:cxn ang="0">
                  <a:pos x="81" y="9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49" y="0"/>
                </a:cxn>
                <a:cxn ang="0">
                  <a:pos x="41" y="9"/>
                </a:cxn>
                <a:cxn ang="0">
                  <a:pos x="33" y="9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27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17" y="54"/>
                </a:cxn>
              </a:cxnLst>
              <a:rect l="0" t="0" r="r" b="b"/>
              <a:pathLst>
                <a:path w="146" h="152">
                  <a:moveTo>
                    <a:pt x="17" y="54"/>
                  </a:moveTo>
                  <a:lnTo>
                    <a:pt x="25" y="45"/>
                  </a:lnTo>
                  <a:lnTo>
                    <a:pt x="41" y="54"/>
                  </a:lnTo>
                  <a:lnTo>
                    <a:pt x="57" y="80"/>
                  </a:lnTo>
                  <a:lnTo>
                    <a:pt x="65" y="80"/>
                  </a:lnTo>
                  <a:lnTo>
                    <a:pt x="73" y="98"/>
                  </a:lnTo>
                  <a:lnTo>
                    <a:pt x="81" y="107"/>
                  </a:lnTo>
                  <a:lnTo>
                    <a:pt x="98" y="116"/>
                  </a:lnTo>
                  <a:lnTo>
                    <a:pt x="106" y="116"/>
                  </a:lnTo>
                  <a:lnTo>
                    <a:pt x="114" y="143"/>
                  </a:lnTo>
                  <a:lnTo>
                    <a:pt x="106" y="152"/>
                  </a:lnTo>
                  <a:lnTo>
                    <a:pt x="114" y="152"/>
                  </a:lnTo>
                  <a:lnTo>
                    <a:pt x="122" y="143"/>
                  </a:lnTo>
                  <a:lnTo>
                    <a:pt x="122" y="134"/>
                  </a:lnTo>
                  <a:lnTo>
                    <a:pt x="122" y="125"/>
                  </a:lnTo>
                  <a:lnTo>
                    <a:pt x="122" y="116"/>
                  </a:lnTo>
                  <a:lnTo>
                    <a:pt x="138" y="125"/>
                  </a:lnTo>
                  <a:lnTo>
                    <a:pt x="146" y="116"/>
                  </a:lnTo>
                  <a:lnTo>
                    <a:pt x="106" y="98"/>
                  </a:lnTo>
                  <a:lnTo>
                    <a:pt x="114" y="89"/>
                  </a:lnTo>
                  <a:lnTo>
                    <a:pt x="106" y="89"/>
                  </a:lnTo>
                  <a:lnTo>
                    <a:pt x="89" y="80"/>
                  </a:lnTo>
                  <a:lnTo>
                    <a:pt x="81" y="62"/>
                  </a:lnTo>
                  <a:lnTo>
                    <a:pt x="73" y="45"/>
                  </a:lnTo>
                  <a:lnTo>
                    <a:pt x="73" y="27"/>
                  </a:lnTo>
                  <a:lnTo>
                    <a:pt x="81" y="27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49" y="0"/>
                  </a:lnTo>
                  <a:lnTo>
                    <a:pt x="41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27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17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blackWhite">
            <a:xfrm>
              <a:off x="4540251" y="2874963"/>
              <a:ext cx="176212" cy="125412"/>
            </a:xfrm>
            <a:custGeom>
              <a:avLst/>
              <a:gdLst/>
              <a:ahLst/>
              <a:cxnLst>
                <a:cxn ang="0">
                  <a:pos x="17" y="63"/>
                </a:cxn>
                <a:cxn ang="0">
                  <a:pos x="33" y="63"/>
                </a:cxn>
                <a:cxn ang="0">
                  <a:pos x="33" y="72"/>
                </a:cxn>
                <a:cxn ang="0">
                  <a:pos x="41" y="81"/>
                </a:cxn>
                <a:cxn ang="0">
                  <a:pos x="49" y="81"/>
                </a:cxn>
                <a:cxn ang="0">
                  <a:pos x="65" y="81"/>
                </a:cxn>
                <a:cxn ang="0">
                  <a:pos x="81" y="72"/>
                </a:cxn>
                <a:cxn ang="0">
                  <a:pos x="106" y="81"/>
                </a:cxn>
                <a:cxn ang="0">
                  <a:pos x="106" y="72"/>
                </a:cxn>
                <a:cxn ang="0">
                  <a:pos x="114" y="63"/>
                </a:cxn>
                <a:cxn ang="0">
                  <a:pos x="114" y="54"/>
                </a:cxn>
                <a:cxn ang="0">
                  <a:pos x="98" y="54"/>
                </a:cxn>
                <a:cxn ang="0">
                  <a:pos x="98" y="45"/>
                </a:cxn>
                <a:cxn ang="0">
                  <a:pos x="98" y="18"/>
                </a:cxn>
                <a:cxn ang="0">
                  <a:pos x="81" y="0"/>
                </a:cxn>
                <a:cxn ang="0">
                  <a:pos x="73" y="0"/>
                </a:cxn>
                <a:cxn ang="0">
                  <a:pos x="65" y="9"/>
                </a:cxn>
                <a:cxn ang="0">
                  <a:pos x="57" y="9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36"/>
                </a:cxn>
                <a:cxn ang="0">
                  <a:pos x="0" y="36"/>
                </a:cxn>
                <a:cxn ang="0">
                  <a:pos x="17" y="63"/>
                </a:cxn>
              </a:cxnLst>
              <a:rect l="0" t="0" r="r" b="b"/>
              <a:pathLst>
                <a:path w="114" h="81">
                  <a:moveTo>
                    <a:pt x="17" y="63"/>
                  </a:moveTo>
                  <a:lnTo>
                    <a:pt x="33" y="63"/>
                  </a:lnTo>
                  <a:lnTo>
                    <a:pt x="33" y="72"/>
                  </a:lnTo>
                  <a:lnTo>
                    <a:pt x="41" y="81"/>
                  </a:lnTo>
                  <a:lnTo>
                    <a:pt x="49" y="81"/>
                  </a:lnTo>
                  <a:lnTo>
                    <a:pt x="65" y="81"/>
                  </a:lnTo>
                  <a:lnTo>
                    <a:pt x="81" y="72"/>
                  </a:lnTo>
                  <a:lnTo>
                    <a:pt x="106" y="81"/>
                  </a:lnTo>
                  <a:lnTo>
                    <a:pt x="106" y="72"/>
                  </a:lnTo>
                  <a:lnTo>
                    <a:pt x="114" y="63"/>
                  </a:lnTo>
                  <a:lnTo>
                    <a:pt x="114" y="54"/>
                  </a:lnTo>
                  <a:lnTo>
                    <a:pt x="98" y="54"/>
                  </a:lnTo>
                  <a:lnTo>
                    <a:pt x="98" y="45"/>
                  </a:lnTo>
                  <a:lnTo>
                    <a:pt x="98" y="18"/>
                  </a:lnTo>
                  <a:lnTo>
                    <a:pt x="81" y="0"/>
                  </a:lnTo>
                  <a:lnTo>
                    <a:pt x="73" y="0"/>
                  </a:lnTo>
                  <a:lnTo>
                    <a:pt x="65" y="9"/>
                  </a:lnTo>
                  <a:lnTo>
                    <a:pt x="57" y="9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17" y="6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blackWhite">
            <a:xfrm>
              <a:off x="4540251" y="3067050"/>
              <a:ext cx="112712" cy="96838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41" y="0"/>
                </a:cxn>
                <a:cxn ang="0">
                  <a:pos x="57" y="0"/>
                </a:cxn>
                <a:cxn ang="0">
                  <a:pos x="65" y="9"/>
                </a:cxn>
                <a:cxn ang="0">
                  <a:pos x="73" y="0"/>
                </a:cxn>
                <a:cxn ang="0">
                  <a:pos x="65" y="18"/>
                </a:cxn>
                <a:cxn ang="0">
                  <a:pos x="57" y="9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41" y="27"/>
                </a:cxn>
                <a:cxn ang="0">
                  <a:pos x="33" y="18"/>
                </a:cxn>
                <a:cxn ang="0">
                  <a:pos x="33" y="27"/>
                </a:cxn>
                <a:cxn ang="0">
                  <a:pos x="41" y="36"/>
                </a:cxn>
                <a:cxn ang="0">
                  <a:pos x="57" y="54"/>
                </a:cxn>
                <a:cxn ang="0">
                  <a:pos x="41" y="54"/>
                </a:cxn>
                <a:cxn ang="0">
                  <a:pos x="41" y="63"/>
                </a:cxn>
                <a:cxn ang="0">
                  <a:pos x="33" y="54"/>
                </a:cxn>
                <a:cxn ang="0">
                  <a:pos x="17" y="54"/>
                </a:cxn>
                <a:cxn ang="0">
                  <a:pos x="0" y="36"/>
                </a:cxn>
                <a:cxn ang="0">
                  <a:pos x="17" y="18"/>
                </a:cxn>
                <a:cxn ang="0">
                  <a:pos x="17" y="9"/>
                </a:cxn>
              </a:cxnLst>
              <a:rect l="0" t="0" r="r" b="b"/>
              <a:pathLst>
                <a:path w="73" h="63">
                  <a:moveTo>
                    <a:pt x="17" y="9"/>
                  </a:moveTo>
                  <a:lnTo>
                    <a:pt x="41" y="0"/>
                  </a:lnTo>
                  <a:lnTo>
                    <a:pt x="57" y="0"/>
                  </a:lnTo>
                  <a:lnTo>
                    <a:pt x="65" y="9"/>
                  </a:lnTo>
                  <a:lnTo>
                    <a:pt x="73" y="0"/>
                  </a:lnTo>
                  <a:lnTo>
                    <a:pt x="65" y="18"/>
                  </a:lnTo>
                  <a:lnTo>
                    <a:pt x="57" y="9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3" y="18"/>
                  </a:lnTo>
                  <a:lnTo>
                    <a:pt x="33" y="27"/>
                  </a:lnTo>
                  <a:lnTo>
                    <a:pt x="41" y="36"/>
                  </a:lnTo>
                  <a:lnTo>
                    <a:pt x="57" y="54"/>
                  </a:lnTo>
                  <a:lnTo>
                    <a:pt x="41" y="54"/>
                  </a:lnTo>
                  <a:lnTo>
                    <a:pt x="41" y="63"/>
                  </a:lnTo>
                  <a:lnTo>
                    <a:pt x="33" y="54"/>
                  </a:lnTo>
                  <a:lnTo>
                    <a:pt x="17" y="54"/>
                  </a:lnTo>
                  <a:lnTo>
                    <a:pt x="0" y="36"/>
                  </a:lnTo>
                  <a:lnTo>
                    <a:pt x="17" y="18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blackWhite">
            <a:xfrm>
              <a:off x="4829176" y="3190875"/>
              <a:ext cx="146050" cy="11112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63"/>
                </a:cxn>
                <a:cxn ang="0">
                  <a:pos x="16" y="45"/>
                </a:cxn>
                <a:cxn ang="0">
                  <a:pos x="8" y="36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40" y="0"/>
                </a:cxn>
                <a:cxn ang="0">
                  <a:pos x="40" y="9"/>
                </a:cxn>
                <a:cxn ang="0">
                  <a:pos x="65" y="0"/>
                </a:cxn>
                <a:cxn ang="0">
                  <a:pos x="89" y="0"/>
                </a:cxn>
                <a:cxn ang="0">
                  <a:pos x="73" y="9"/>
                </a:cxn>
                <a:cxn ang="0">
                  <a:pos x="65" y="36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16" y="72"/>
                </a:cxn>
                <a:cxn ang="0">
                  <a:pos x="0" y="72"/>
                </a:cxn>
              </a:cxnLst>
              <a:rect l="0" t="0" r="r" b="b"/>
              <a:pathLst>
                <a:path w="89" h="72">
                  <a:moveTo>
                    <a:pt x="0" y="72"/>
                  </a:moveTo>
                  <a:lnTo>
                    <a:pt x="8" y="63"/>
                  </a:lnTo>
                  <a:lnTo>
                    <a:pt x="16" y="45"/>
                  </a:lnTo>
                  <a:lnTo>
                    <a:pt x="8" y="36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40" y="0"/>
                  </a:lnTo>
                  <a:lnTo>
                    <a:pt x="40" y="9"/>
                  </a:lnTo>
                  <a:lnTo>
                    <a:pt x="65" y="0"/>
                  </a:lnTo>
                  <a:lnTo>
                    <a:pt x="89" y="0"/>
                  </a:lnTo>
                  <a:lnTo>
                    <a:pt x="73" y="9"/>
                  </a:lnTo>
                  <a:lnTo>
                    <a:pt x="65" y="36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16" y="72"/>
                  </a:lnTo>
                  <a:lnTo>
                    <a:pt x="0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blackWhite">
            <a:xfrm>
              <a:off x="4816476" y="3287713"/>
              <a:ext cx="74612" cy="87312"/>
            </a:xfrm>
            <a:custGeom>
              <a:avLst/>
              <a:gdLst/>
              <a:ahLst/>
              <a:cxnLst>
                <a:cxn ang="0">
                  <a:pos x="48" y="9"/>
                </a:cxn>
                <a:cxn ang="0">
                  <a:pos x="48" y="0"/>
                </a:cxn>
                <a:cxn ang="0">
                  <a:pos x="40" y="0"/>
                </a:cxn>
                <a:cxn ang="0">
                  <a:pos x="24" y="9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8" y="35"/>
                </a:cxn>
                <a:cxn ang="0">
                  <a:pos x="0" y="53"/>
                </a:cxn>
                <a:cxn ang="0">
                  <a:pos x="16" y="53"/>
                </a:cxn>
                <a:cxn ang="0">
                  <a:pos x="24" y="53"/>
                </a:cxn>
                <a:cxn ang="0">
                  <a:pos x="24" y="53"/>
                </a:cxn>
                <a:cxn ang="0">
                  <a:pos x="32" y="35"/>
                </a:cxn>
                <a:cxn ang="0">
                  <a:pos x="24" y="26"/>
                </a:cxn>
                <a:cxn ang="0">
                  <a:pos x="48" y="9"/>
                </a:cxn>
              </a:cxnLst>
              <a:rect l="0" t="0" r="r" b="b"/>
              <a:pathLst>
                <a:path w="48" h="53">
                  <a:moveTo>
                    <a:pt x="48" y="9"/>
                  </a:moveTo>
                  <a:lnTo>
                    <a:pt x="48" y="0"/>
                  </a:lnTo>
                  <a:lnTo>
                    <a:pt x="40" y="0"/>
                  </a:lnTo>
                  <a:lnTo>
                    <a:pt x="24" y="9"/>
                  </a:lnTo>
                  <a:lnTo>
                    <a:pt x="8" y="9"/>
                  </a:lnTo>
                  <a:lnTo>
                    <a:pt x="8" y="18"/>
                  </a:lnTo>
                  <a:lnTo>
                    <a:pt x="8" y="35"/>
                  </a:lnTo>
                  <a:lnTo>
                    <a:pt x="0" y="53"/>
                  </a:lnTo>
                  <a:lnTo>
                    <a:pt x="16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32" y="35"/>
                  </a:lnTo>
                  <a:lnTo>
                    <a:pt x="24" y="26"/>
                  </a:lnTo>
                  <a:lnTo>
                    <a:pt x="4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blackWhite">
            <a:xfrm>
              <a:off x="4829176" y="3260725"/>
              <a:ext cx="25400" cy="269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9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0" y="18"/>
                  </a:lnTo>
                  <a:lnTo>
                    <a:pt x="8" y="0"/>
                  </a:lnTo>
                  <a:lnTo>
                    <a:pt x="16" y="9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blackWhite">
            <a:xfrm>
              <a:off x="4805363" y="3302000"/>
              <a:ext cx="6350" cy="6826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16" y="26"/>
                </a:cxn>
                <a:cxn ang="0">
                  <a:pos x="8" y="44"/>
                </a:cxn>
                <a:cxn ang="0">
                  <a:pos x="0" y="17"/>
                </a:cxn>
                <a:cxn ang="0">
                  <a:pos x="8" y="9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44">
                  <a:moveTo>
                    <a:pt x="16" y="0"/>
                  </a:moveTo>
                  <a:lnTo>
                    <a:pt x="16" y="9"/>
                  </a:lnTo>
                  <a:lnTo>
                    <a:pt x="16" y="26"/>
                  </a:lnTo>
                  <a:lnTo>
                    <a:pt x="8" y="44"/>
                  </a:lnTo>
                  <a:lnTo>
                    <a:pt x="0" y="17"/>
                  </a:lnTo>
                  <a:lnTo>
                    <a:pt x="8" y="9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blackWhite">
            <a:xfrm>
              <a:off x="4903788" y="3176588"/>
              <a:ext cx="163513" cy="198437"/>
            </a:xfrm>
            <a:custGeom>
              <a:avLst/>
              <a:gdLst/>
              <a:ahLst/>
              <a:cxnLst>
                <a:cxn ang="0">
                  <a:pos x="65" y="9"/>
                </a:cxn>
                <a:cxn ang="0">
                  <a:pos x="73" y="27"/>
                </a:cxn>
                <a:cxn ang="0">
                  <a:pos x="81" y="27"/>
                </a:cxn>
                <a:cxn ang="0">
                  <a:pos x="81" y="36"/>
                </a:cxn>
                <a:cxn ang="0">
                  <a:pos x="73" y="54"/>
                </a:cxn>
                <a:cxn ang="0">
                  <a:pos x="81" y="72"/>
                </a:cxn>
                <a:cxn ang="0">
                  <a:pos x="90" y="81"/>
                </a:cxn>
                <a:cxn ang="0">
                  <a:pos x="98" y="107"/>
                </a:cxn>
                <a:cxn ang="0">
                  <a:pos x="106" y="116"/>
                </a:cxn>
                <a:cxn ang="0">
                  <a:pos x="106" y="116"/>
                </a:cxn>
                <a:cxn ang="0">
                  <a:pos x="90" y="116"/>
                </a:cxn>
                <a:cxn ang="0">
                  <a:pos x="81" y="125"/>
                </a:cxn>
                <a:cxn ang="0">
                  <a:pos x="73" y="116"/>
                </a:cxn>
                <a:cxn ang="0">
                  <a:pos x="65" y="125"/>
                </a:cxn>
                <a:cxn ang="0">
                  <a:pos x="49" y="116"/>
                </a:cxn>
                <a:cxn ang="0">
                  <a:pos x="49" y="116"/>
                </a:cxn>
                <a:cxn ang="0">
                  <a:pos x="41" y="107"/>
                </a:cxn>
                <a:cxn ang="0">
                  <a:pos x="25" y="90"/>
                </a:cxn>
                <a:cxn ang="0">
                  <a:pos x="0" y="81"/>
                </a:cxn>
                <a:cxn ang="0">
                  <a:pos x="0" y="63"/>
                </a:cxn>
                <a:cxn ang="0">
                  <a:pos x="25" y="54"/>
                </a:cxn>
                <a:cxn ang="0">
                  <a:pos x="25" y="18"/>
                </a:cxn>
                <a:cxn ang="0">
                  <a:pos x="41" y="9"/>
                </a:cxn>
                <a:cxn ang="0">
                  <a:pos x="41" y="0"/>
                </a:cxn>
                <a:cxn ang="0">
                  <a:pos x="65" y="9"/>
                </a:cxn>
              </a:cxnLst>
              <a:rect l="0" t="0" r="r" b="b"/>
              <a:pathLst>
                <a:path w="106" h="125">
                  <a:moveTo>
                    <a:pt x="65" y="9"/>
                  </a:moveTo>
                  <a:lnTo>
                    <a:pt x="73" y="27"/>
                  </a:lnTo>
                  <a:lnTo>
                    <a:pt x="81" y="27"/>
                  </a:lnTo>
                  <a:lnTo>
                    <a:pt x="81" y="36"/>
                  </a:lnTo>
                  <a:lnTo>
                    <a:pt x="73" y="54"/>
                  </a:lnTo>
                  <a:lnTo>
                    <a:pt x="81" y="72"/>
                  </a:lnTo>
                  <a:lnTo>
                    <a:pt x="90" y="81"/>
                  </a:lnTo>
                  <a:lnTo>
                    <a:pt x="98" y="107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90" y="116"/>
                  </a:lnTo>
                  <a:lnTo>
                    <a:pt x="81" y="125"/>
                  </a:lnTo>
                  <a:lnTo>
                    <a:pt x="73" y="116"/>
                  </a:lnTo>
                  <a:lnTo>
                    <a:pt x="65" y="125"/>
                  </a:lnTo>
                  <a:lnTo>
                    <a:pt x="49" y="116"/>
                  </a:lnTo>
                  <a:lnTo>
                    <a:pt x="49" y="116"/>
                  </a:lnTo>
                  <a:lnTo>
                    <a:pt x="41" y="107"/>
                  </a:lnTo>
                  <a:lnTo>
                    <a:pt x="25" y="90"/>
                  </a:lnTo>
                  <a:lnTo>
                    <a:pt x="0" y="81"/>
                  </a:lnTo>
                  <a:lnTo>
                    <a:pt x="0" y="63"/>
                  </a:lnTo>
                  <a:lnTo>
                    <a:pt x="25" y="54"/>
                  </a:lnTo>
                  <a:lnTo>
                    <a:pt x="25" y="18"/>
                  </a:lnTo>
                  <a:lnTo>
                    <a:pt x="41" y="9"/>
                  </a:lnTo>
                  <a:lnTo>
                    <a:pt x="41" y="0"/>
                  </a:lnTo>
                  <a:lnTo>
                    <a:pt x="65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blackWhite">
            <a:xfrm>
              <a:off x="5003801" y="3370263"/>
              <a:ext cx="38100" cy="2698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0"/>
                </a:cxn>
                <a:cxn ang="0">
                  <a:pos x="25" y="18"/>
                </a:cxn>
                <a:cxn ang="0">
                  <a:pos x="8" y="18"/>
                </a:cxn>
                <a:cxn ang="0">
                  <a:pos x="0" y="18"/>
                </a:cxn>
              </a:cxnLst>
              <a:rect l="0" t="0" r="r" b="b"/>
              <a:pathLst>
                <a:path w="25" h="18">
                  <a:moveTo>
                    <a:pt x="0" y="18"/>
                  </a:moveTo>
                  <a:lnTo>
                    <a:pt x="8" y="0"/>
                  </a:lnTo>
                  <a:lnTo>
                    <a:pt x="25" y="18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blackWhite">
            <a:xfrm>
              <a:off x="5041901" y="3370263"/>
              <a:ext cx="25400" cy="2698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blackWhite">
            <a:xfrm>
              <a:off x="4816476" y="3302000"/>
              <a:ext cx="400050" cy="411163"/>
            </a:xfrm>
            <a:custGeom>
              <a:avLst/>
              <a:gdLst/>
              <a:ahLst/>
              <a:cxnLst>
                <a:cxn ang="0">
                  <a:pos x="219" y="222"/>
                </a:cxn>
                <a:cxn ang="0">
                  <a:pos x="227" y="214"/>
                </a:cxn>
                <a:cxn ang="0">
                  <a:pos x="235" y="205"/>
                </a:cxn>
                <a:cxn ang="0">
                  <a:pos x="243" y="196"/>
                </a:cxn>
                <a:cxn ang="0">
                  <a:pos x="251" y="187"/>
                </a:cxn>
                <a:cxn ang="0">
                  <a:pos x="259" y="178"/>
                </a:cxn>
                <a:cxn ang="0">
                  <a:pos x="259" y="178"/>
                </a:cxn>
                <a:cxn ang="0">
                  <a:pos x="259" y="169"/>
                </a:cxn>
                <a:cxn ang="0">
                  <a:pos x="259" y="160"/>
                </a:cxn>
                <a:cxn ang="0">
                  <a:pos x="259" y="151"/>
                </a:cxn>
                <a:cxn ang="0">
                  <a:pos x="259" y="142"/>
                </a:cxn>
                <a:cxn ang="0">
                  <a:pos x="251" y="133"/>
                </a:cxn>
                <a:cxn ang="0">
                  <a:pos x="243" y="133"/>
                </a:cxn>
                <a:cxn ang="0">
                  <a:pos x="235" y="133"/>
                </a:cxn>
                <a:cxn ang="0">
                  <a:pos x="235" y="142"/>
                </a:cxn>
                <a:cxn ang="0">
                  <a:pos x="227" y="142"/>
                </a:cxn>
                <a:cxn ang="0">
                  <a:pos x="219" y="142"/>
                </a:cxn>
                <a:cxn ang="0">
                  <a:pos x="210" y="142"/>
                </a:cxn>
                <a:cxn ang="0">
                  <a:pos x="202" y="142"/>
                </a:cxn>
                <a:cxn ang="0">
                  <a:pos x="194" y="142"/>
                </a:cxn>
                <a:cxn ang="0">
                  <a:pos x="186" y="133"/>
                </a:cxn>
                <a:cxn ang="0">
                  <a:pos x="194" y="124"/>
                </a:cxn>
                <a:cxn ang="0">
                  <a:pos x="186" y="115"/>
                </a:cxn>
                <a:cxn ang="0">
                  <a:pos x="186" y="89"/>
                </a:cxn>
                <a:cxn ang="0">
                  <a:pos x="170" y="62"/>
                </a:cxn>
                <a:cxn ang="0">
                  <a:pos x="146" y="53"/>
                </a:cxn>
                <a:cxn ang="0">
                  <a:pos x="129" y="62"/>
                </a:cxn>
                <a:cxn ang="0">
                  <a:pos x="121" y="53"/>
                </a:cxn>
                <a:cxn ang="0">
                  <a:pos x="105" y="44"/>
                </a:cxn>
                <a:cxn ang="0">
                  <a:pos x="105" y="35"/>
                </a:cxn>
                <a:cxn ang="0">
                  <a:pos x="97" y="26"/>
                </a:cxn>
                <a:cxn ang="0">
                  <a:pos x="73" y="9"/>
                </a:cxn>
                <a:cxn ang="0">
                  <a:pos x="56" y="0"/>
                </a:cxn>
                <a:cxn ang="0">
                  <a:pos x="32" y="17"/>
                </a:cxn>
                <a:cxn ang="0">
                  <a:pos x="40" y="26"/>
                </a:cxn>
                <a:cxn ang="0">
                  <a:pos x="32" y="44"/>
                </a:cxn>
                <a:cxn ang="0">
                  <a:pos x="24" y="44"/>
                </a:cxn>
                <a:cxn ang="0">
                  <a:pos x="16" y="53"/>
                </a:cxn>
                <a:cxn ang="0">
                  <a:pos x="0" y="53"/>
                </a:cxn>
                <a:cxn ang="0">
                  <a:pos x="0" y="71"/>
                </a:cxn>
                <a:cxn ang="0">
                  <a:pos x="8" y="71"/>
                </a:cxn>
                <a:cxn ang="0">
                  <a:pos x="40" y="124"/>
                </a:cxn>
                <a:cxn ang="0">
                  <a:pos x="48" y="124"/>
                </a:cxn>
                <a:cxn ang="0">
                  <a:pos x="56" y="142"/>
                </a:cxn>
                <a:cxn ang="0">
                  <a:pos x="56" y="169"/>
                </a:cxn>
                <a:cxn ang="0">
                  <a:pos x="73" y="187"/>
                </a:cxn>
                <a:cxn ang="0">
                  <a:pos x="89" y="231"/>
                </a:cxn>
                <a:cxn ang="0">
                  <a:pos x="97" y="240"/>
                </a:cxn>
                <a:cxn ang="0">
                  <a:pos x="105" y="231"/>
                </a:cxn>
                <a:cxn ang="0">
                  <a:pos x="129" y="249"/>
                </a:cxn>
                <a:cxn ang="0">
                  <a:pos x="137" y="267"/>
                </a:cxn>
                <a:cxn ang="0">
                  <a:pos x="186" y="231"/>
                </a:cxn>
                <a:cxn ang="0">
                  <a:pos x="219" y="222"/>
                </a:cxn>
              </a:cxnLst>
              <a:rect l="0" t="0" r="r" b="b"/>
              <a:pathLst>
                <a:path w="259" h="267">
                  <a:moveTo>
                    <a:pt x="219" y="222"/>
                  </a:moveTo>
                  <a:lnTo>
                    <a:pt x="227" y="214"/>
                  </a:lnTo>
                  <a:lnTo>
                    <a:pt x="235" y="205"/>
                  </a:lnTo>
                  <a:lnTo>
                    <a:pt x="243" y="196"/>
                  </a:lnTo>
                  <a:lnTo>
                    <a:pt x="251" y="187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59" y="169"/>
                  </a:lnTo>
                  <a:lnTo>
                    <a:pt x="259" y="160"/>
                  </a:lnTo>
                  <a:lnTo>
                    <a:pt x="259" y="151"/>
                  </a:lnTo>
                  <a:lnTo>
                    <a:pt x="259" y="142"/>
                  </a:lnTo>
                  <a:lnTo>
                    <a:pt x="251" y="133"/>
                  </a:lnTo>
                  <a:lnTo>
                    <a:pt x="243" y="133"/>
                  </a:lnTo>
                  <a:lnTo>
                    <a:pt x="235" y="133"/>
                  </a:lnTo>
                  <a:lnTo>
                    <a:pt x="235" y="142"/>
                  </a:lnTo>
                  <a:lnTo>
                    <a:pt x="227" y="142"/>
                  </a:lnTo>
                  <a:lnTo>
                    <a:pt x="219" y="142"/>
                  </a:lnTo>
                  <a:lnTo>
                    <a:pt x="210" y="142"/>
                  </a:lnTo>
                  <a:lnTo>
                    <a:pt x="202" y="142"/>
                  </a:lnTo>
                  <a:lnTo>
                    <a:pt x="194" y="142"/>
                  </a:lnTo>
                  <a:lnTo>
                    <a:pt x="186" y="133"/>
                  </a:lnTo>
                  <a:lnTo>
                    <a:pt x="194" y="124"/>
                  </a:lnTo>
                  <a:lnTo>
                    <a:pt x="186" y="115"/>
                  </a:lnTo>
                  <a:lnTo>
                    <a:pt x="186" y="89"/>
                  </a:lnTo>
                  <a:lnTo>
                    <a:pt x="170" y="62"/>
                  </a:lnTo>
                  <a:lnTo>
                    <a:pt x="146" y="53"/>
                  </a:lnTo>
                  <a:lnTo>
                    <a:pt x="129" y="62"/>
                  </a:lnTo>
                  <a:lnTo>
                    <a:pt x="121" y="53"/>
                  </a:lnTo>
                  <a:lnTo>
                    <a:pt x="105" y="44"/>
                  </a:lnTo>
                  <a:lnTo>
                    <a:pt x="105" y="35"/>
                  </a:lnTo>
                  <a:lnTo>
                    <a:pt x="97" y="26"/>
                  </a:lnTo>
                  <a:lnTo>
                    <a:pt x="73" y="9"/>
                  </a:lnTo>
                  <a:lnTo>
                    <a:pt x="56" y="0"/>
                  </a:lnTo>
                  <a:lnTo>
                    <a:pt x="32" y="17"/>
                  </a:lnTo>
                  <a:lnTo>
                    <a:pt x="40" y="26"/>
                  </a:lnTo>
                  <a:lnTo>
                    <a:pt x="32" y="44"/>
                  </a:lnTo>
                  <a:lnTo>
                    <a:pt x="24" y="44"/>
                  </a:lnTo>
                  <a:lnTo>
                    <a:pt x="16" y="53"/>
                  </a:lnTo>
                  <a:lnTo>
                    <a:pt x="0" y="53"/>
                  </a:lnTo>
                  <a:lnTo>
                    <a:pt x="0" y="71"/>
                  </a:lnTo>
                  <a:lnTo>
                    <a:pt x="8" y="71"/>
                  </a:lnTo>
                  <a:lnTo>
                    <a:pt x="40" y="124"/>
                  </a:lnTo>
                  <a:lnTo>
                    <a:pt x="48" y="124"/>
                  </a:lnTo>
                  <a:lnTo>
                    <a:pt x="56" y="142"/>
                  </a:lnTo>
                  <a:lnTo>
                    <a:pt x="56" y="169"/>
                  </a:lnTo>
                  <a:lnTo>
                    <a:pt x="73" y="187"/>
                  </a:lnTo>
                  <a:lnTo>
                    <a:pt x="89" y="231"/>
                  </a:lnTo>
                  <a:lnTo>
                    <a:pt x="97" y="240"/>
                  </a:lnTo>
                  <a:lnTo>
                    <a:pt x="105" y="231"/>
                  </a:lnTo>
                  <a:lnTo>
                    <a:pt x="129" y="249"/>
                  </a:lnTo>
                  <a:lnTo>
                    <a:pt x="137" y="267"/>
                  </a:lnTo>
                  <a:lnTo>
                    <a:pt x="186" y="231"/>
                  </a:lnTo>
                  <a:lnTo>
                    <a:pt x="219" y="22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blackWhite">
            <a:xfrm>
              <a:off x="5116513" y="3467100"/>
              <a:ext cx="22225" cy="14288"/>
            </a:xfrm>
            <a:custGeom>
              <a:avLst/>
              <a:gdLst/>
              <a:ahLst/>
              <a:cxnLst>
                <a:cxn ang="0">
                  <a:pos x="8" y="17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8" y="17"/>
                </a:cxn>
              </a:cxnLst>
              <a:rect l="0" t="0" r="r" b="b"/>
              <a:pathLst>
                <a:path w="16" h="17">
                  <a:moveTo>
                    <a:pt x="8" y="17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blackWhite">
            <a:xfrm>
              <a:off x="5116513" y="3467100"/>
              <a:ext cx="100013" cy="53975"/>
            </a:xfrm>
            <a:custGeom>
              <a:avLst/>
              <a:gdLst/>
              <a:ahLst/>
              <a:cxnLst>
                <a:cxn ang="0">
                  <a:pos x="57" y="26"/>
                </a:cxn>
                <a:cxn ang="0">
                  <a:pos x="65" y="17"/>
                </a:cxn>
                <a:cxn ang="0">
                  <a:pos x="65" y="8"/>
                </a:cxn>
                <a:cxn ang="0">
                  <a:pos x="65" y="0"/>
                </a:cxn>
                <a:cxn ang="0">
                  <a:pos x="41" y="17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8" y="35"/>
                </a:cxn>
                <a:cxn ang="0">
                  <a:pos x="16" y="35"/>
                </a:cxn>
                <a:cxn ang="0">
                  <a:pos x="25" y="35"/>
                </a:cxn>
                <a:cxn ang="0">
                  <a:pos x="33" y="35"/>
                </a:cxn>
                <a:cxn ang="0">
                  <a:pos x="41" y="35"/>
                </a:cxn>
                <a:cxn ang="0">
                  <a:pos x="41" y="26"/>
                </a:cxn>
                <a:cxn ang="0">
                  <a:pos x="49" y="26"/>
                </a:cxn>
                <a:cxn ang="0">
                  <a:pos x="57" y="26"/>
                </a:cxn>
              </a:cxnLst>
              <a:rect l="0" t="0" r="r" b="b"/>
              <a:pathLst>
                <a:path w="65" h="35">
                  <a:moveTo>
                    <a:pt x="57" y="26"/>
                  </a:moveTo>
                  <a:lnTo>
                    <a:pt x="65" y="17"/>
                  </a:lnTo>
                  <a:lnTo>
                    <a:pt x="65" y="8"/>
                  </a:lnTo>
                  <a:lnTo>
                    <a:pt x="65" y="0"/>
                  </a:lnTo>
                  <a:lnTo>
                    <a:pt x="41" y="17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16" y="35"/>
                  </a:lnTo>
                  <a:lnTo>
                    <a:pt x="25" y="35"/>
                  </a:lnTo>
                  <a:lnTo>
                    <a:pt x="33" y="35"/>
                  </a:lnTo>
                  <a:lnTo>
                    <a:pt x="41" y="35"/>
                  </a:lnTo>
                  <a:lnTo>
                    <a:pt x="41" y="26"/>
                  </a:lnTo>
                  <a:lnTo>
                    <a:pt x="49" y="26"/>
                  </a:lnTo>
                  <a:lnTo>
                    <a:pt x="57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blackWhite">
            <a:xfrm>
              <a:off x="5216526" y="3452813"/>
              <a:ext cx="25400" cy="285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lnTo>
                    <a:pt x="16" y="9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blackWhite">
            <a:xfrm>
              <a:off x="5167313" y="3492500"/>
              <a:ext cx="112713" cy="165100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6" y="107"/>
                </a:cxn>
                <a:cxn ang="0">
                  <a:pos x="24" y="98"/>
                </a:cxn>
                <a:cxn ang="0">
                  <a:pos x="32" y="90"/>
                </a:cxn>
                <a:cxn ang="0">
                  <a:pos x="48" y="81"/>
                </a:cxn>
                <a:cxn ang="0">
                  <a:pos x="56" y="72"/>
                </a:cxn>
                <a:cxn ang="0">
                  <a:pos x="56" y="63"/>
                </a:cxn>
                <a:cxn ang="0">
                  <a:pos x="64" y="45"/>
                </a:cxn>
                <a:cxn ang="0">
                  <a:pos x="73" y="27"/>
                </a:cxn>
                <a:cxn ang="0">
                  <a:pos x="64" y="18"/>
                </a:cxn>
                <a:cxn ang="0">
                  <a:pos x="48" y="9"/>
                </a:cxn>
                <a:cxn ang="0">
                  <a:pos x="40" y="0"/>
                </a:cxn>
                <a:cxn ang="0">
                  <a:pos x="24" y="18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40" y="45"/>
                </a:cxn>
                <a:cxn ang="0">
                  <a:pos x="40" y="45"/>
                </a:cxn>
                <a:cxn ang="0">
                  <a:pos x="40" y="54"/>
                </a:cxn>
                <a:cxn ang="0">
                  <a:pos x="32" y="54"/>
                </a:cxn>
                <a:cxn ang="0">
                  <a:pos x="24" y="63"/>
                </a:cxn>
                <a:cxn ang="0">
                  <a:pos x="16" y="72"/>
                </a:cxn>
                <a:cxn ang="0">
                  <a:pos x="8" y="81"/>
                </a:cxn>
                <a:cxn ang="0">
                  <a:pos x="8" y="90"/>
                </a:cxn>
                <a:cxn ang="0">
                  <a:pos x="0" y="98"/>
                </a:cxn>
                <a:cxn ang="0">
                  <a:pos x="0" y="107"/>
                </a:cxn>
              </a:cxnLst>
              <a:rect l="0" t="0" r="r" b="b"/>
              <a:pathLst>
                <a:path w="73" h="107">
                  <a:moveTo>
                    <a:pt x="0" y="107"/>
                  </a:moveTo>
                  <a:lnTo>
                    <a:pt x="16" y="107"/>
                  </a:lnTo>
                  <a:lnTo>
                    <a:pt x="24" y="98"/>
                  </a:lnTo>
                  <a:lnTo>
                    <a:pt x="32" y="90"/>
                  </a:lnTo>
                  <a:lnTo>
                    <a:pt x="48" y="81"/>
                  </a:lnTo>
                  <a:lnTo>
                    <a:pt x="56" y="72"/>
                  </a:lnTo>
                  <a:lnTo>
                    <a:pt x="56" y="63"/>
                  </a:lnTo>
                  <a:lnTo>
                    <a:pt x="64" y="45"/>
                  </a:lnTo>
                  <a:lnTo>
                    <a:pt x="73" y="27"/>
                  </a:lnTo>
                  <a:lnTo>
                    <a:pt x="64" y="18"/>
                  </a:lnTo>
                  <a:lnTo>
                    <a:pt x="48" y="9"/>
                  </a:lnTo>
                  <a:lnTo>
                    <a:pt x="40" y="0"/>
                  </a:lnTo>
                  <a:lnTo>
                    <a:pt x="24" y="18"/>
                  </a:lnTo>
                  <a:lnTo>
                    <a:pt x="32" y="27"/>
                  </a:lnTo>
                  <a:lnTo>
                    <a:pt x="40" y="27"/>
                  </a:lnTo>
                  <a:lnTo>
                    <a:pt x="40" y="45"/>
                  </a:lnTo>
                  <a:lnTo>
                    <a:pt x="40" y="45"/>
                  </a:lnTo>
                  <a:lnTo>
                    <a:pt x="40" y="54"/>
                  </a:lnTo>
                  <a:lnTo>
                    <a:pt x="32" y="54"/>
                  </a:lnTo>
                  <a:lnTo>
                    <a:pt x="24" y="63"/>
                  </a:lnTo>
                  <a:lnTo>
                    <a:pt x="16" y="72"/>
                  </a:lnTo>
                  <a:lnTo>
                    <a:pt x="8" y="81"/>
                  </a:lnTo>
                  <a:lnTo>
                    <a:pt x="8" y="90"/>
                  </a:lnTo>
                  <a:lnTo>
                    <a:pt x="0" y="98"/>
                  </a:lnTo>
                  <a:lnTo>
                    <a:pt x="0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blackWhite">
            <a:xfrm>
              <a:off x="4967288" y="3643313"/>
              <a:ext cx="171450" cy="10477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9"/>
                </a:cxn>
                <a:cxn ang="0">
                  <a:pos x="32" y="36"/>
                </a:cxn>
                <a:cxn ang="0">
                  <a:pos x="40" y="54"/>
                </a:cxn>
                <a:cxn ang="0">
                  <a:pos x="89" y="9"/>
                </a:cxn>
                <a:cxn ang="0">
                  <a:pos x="122" y="0"/>
                </a:cxn>
                <a:cxn ang="0">
                  <a:pos x="122" y="9"/>
                </a:cxn>
                <a:cxn ang="0">
                  <a:pos x="113" y="18"/>
                </a:cxn>
                <a:cxn ang="0">
                  <a:pos x="113" y="27"/>
                </a:cxn>
                <a:cxn ang="0">
                  <a:pos x="89" y="36"/>
                </a:cxn>
                <a:cxn ang="0">
                  <a:pos x="57" y="54"/>
                </a:cxn>
                <a:cxn ang="0">
                  <a:pos x="40" y="54"/>
                </a:cxn>
                <a:cxn ang="0">
                  <a:pos x="24" y="63"/>
                </a:cxn>
                <a:cxn ang="0">
                  <a:pos x="8" y="63"/>
                </a:cxn>
                <a:cxn ang="0">
                  <a:pos x="0" y="18"/>
                </a:cxn>
              </a:cxnLst>
              <a:rect l="0" t="0" r="r" b="b"/>
              <a:pathLst>
                <a:path w="122" h="63">
                  <a:moveTo>
                    <a:pt x="0" y="18"/>
                  </a:moveTo>
                  <a:lnTo>
                    <a:pt x="8" y="9"/>
                  </a:lnTo>
                  <a:lnTo>
                    <a:pt x="32" y="36"/>
                  </a:lnTo>
                  <a:lnTo>
                    <a:pt x="40" y="54"/>
                  </a:lnTo>
                  <a:lnTo>
                    <a:pt x="89" y="9"/>
                  </a:lnTo>
                  <a:lnTo>
                    <a:pt x="122" y="0"/>
                  </a:lnTo>
                  <a:lnTo>
                    <a:pt x="122" y="9"/>
                  </a:lnTo>
                  <a:lnTo>
                    <a:pt x="113" y="18"/>
                  </a:lnTo>
                  <a:lnTo>
                    <a:pt x="113" y="27"/>
                  </a:lnTo>
                  <a:lnTo>
                    <a:pt x="89" y="36"/>
                  </a:lnTo>
                  <a:lnTo>
                    <a:pt x="57" y="54"/>
                  </a:lnTo>
                  <a:lnTo>
                    <a:pt x="40" y="54"/>
                  </a:lnTo>
                  <a:lnTo>
                    <a:pt x="24" y="63"/>
                  </a:lnTo>
                  <a:lnTo>
                    <a:pt x="8" y="63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blackWhite">
            <a:xfrm>
              <a:off x="3929063" y="3232150"/>
              <a:ext cx="212725" cy="179388"/>
            </a:xfrm>
            <a:custGeom>
              <a:avLst/>
              <a:gdLst/>
              <a:ahLst/>
              <a:cxnLst>
                <a:cxn ang="0">
                  <a:pos x="130" y="9"/>
                </a:cxn>
                <a:cxn ang="0">
                  <a:pos x="130" y="9"/>
                </a:cxn>
                <a:cxn ang="0">
                  <a:pos x="138" y="45"/>
                </a:cxn>
                <a:cxn ang="0">
                  <a:pos x="114" y="54"/>
                </a:cxn>
                <a:cxn ang="0">
                  <a:pos x="114" y="62"/>
                </a:cxn>
                <a:cxn ang="0">
                  <a:pos x="89" y="80"/>
                </a:cxn>
                <a:cxn ang="0">
                  <a:pos x="57" y="98"/>
                </a:cxn>
                <a:cxn ang="0">
                  <a:pos x="49" y="98"/>
                </a:cxn>
                <a:cxn ang="0">
                  <a:pos x="49" y="116"/>
                </a:cxn>
                <a:cxn ang="0">
                  <a:pos x="0" y="107"/>
                </a:cxn>
                <a:cxn ang="0">
                  <a:pos x="17" y="107"/>
                </a:cxn>
                <a:cxn ang="0">
                  <a:pos x="25" y="98"/>
                </a:cxn>
                <a:cxn ang="0">
                  <a:pos x="33" y="80"/>
                </a:cxn>
                <a:cxn ang="0">
                  <a:pos x="33" y="62"/>
                </a:cxn>
                <a:cxn ang="0">
                  <a:pos x="49" y="45"/>
                </a:cxn>
                <a:cxn ang="0">
                  <a:pos x="49" y="27"/>
                </a:cxn>
                <a:cxn ang="0">
                  <a:pos x="73" y="27"/>
                </a:cxn>
                <a:cxn ang="0">
                  <a:pos x="81" y="0"/>
                </a:cxn>
                <a:cxn ang="0">
                  <a:pos x="89" y="0"/>
                </a:cxn>
                <a:cxn ang="0">
                  <a:pos x="98" y="9"/>
                </a:cxn>
                <a:cxn ang="0">
                  <a:pos x="114" y="9"/>
                </a:cxn>
                <a:cxn ang="0">
                  <a:pos x="130" y="9"/>
                </a:cxn>
              </a:cxnLst>
              <a:rect l="0" t="0" r="r" b="b"/>
              <a:pathLst>
                <a:path w="138" h="116">
                  <a:moveTo>
                    <a:pt x="130" y="9"/>
                  </a:moveTo>
                  <a:lnTo>
                    <a:pt x="130" y="9"/>
                  </a:lnTo>
                  <a:lnTo>
                    <a:pt x="138" y="45"/>
                  </a:lnTo>
                  <a:lnTo>
                    <a:pt x="114" y="54"/>
                  </a:lnTo>
                  <a:lnTo>
                    <a:pt x="114" y="62"/>
                  </a:lnTo>
                  <a:lnTo>
                    <a:pt x="89" y="80"/>
                  </a:lnTo>
                  <a:lnTo>
                    <a:pt x="57" y="98"/>
                  </a:lnTo>
                  <a:lnTo>
                    <a:pt x="49" y="98"/>
                  </a:lnTo>
                  <a:lnTo>
                    <a:pt x="49" y="116"/>
                  </a:lnTo>
                  <a:lnTo>
                    <a:pt x="0" y="107"/>
                  </a:lnTo>
                  <a:lnTo>
                    <a:pt x="17" y="107"/>
                  </a:lnTo>
                  <a:lnTo>
                    <a:pt x="25" y="98"/>
                  </a:lnTo>
                  <a:lnTo>
                    <a:pt x="33" y="80"/>
                  </a:lnTo>
                  <a:lnTo>
                    <a:pt x="33" y="62"/>
                  </a:lnTo>
                  <a:lnTo>
                    <a:pt x="49" y="45"/>
                  </a:lnTo>
                  <a:lnTo>
                    <a:pt x="49" y="27"/>
                  </a:lnTo>
                  <a:lnTo>
                    <a:pt x="73" y="27"/>
                  </a:lnTo>
                  <a:lnTo>
                    <a:pt x="81" y="0"/>
                  </a:lnTo>
                  <a:lnTo>
                    <a:pt x="89" y="0"/>
                  </a:lnTo>
                  <a:lnTo>
                    <a:pt x="98" y="9"/>
                  </a:lnTo>
                  <a:lnTo>
                    <a:pt x="114" y="9"/>
                  </a:lnTo>
                  <a:lnTo>
                    <a:pt x="13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blackWhite">
            <a:xfrm>
              <a:off x="4303713" y="3190875"/>
              <a:ext cx="63500" cy="165100"/>
            </a:xfrm>
            <a:custGeom>
              <a:avLst/>
              <a:gdLst/>
              <a:ahLst/>
              <a:cxnLst>
                <a:cxn ang="0">
                  <a:pos x="41" y="63"/>
                </a:cxn>
                <a:cxn ang="0">
                  <a:pos x="41" y="72"/>
                </a:cxn>
                <a:cxn ang="0">
                  <a:pos x="33" y="89"/>
                </a:cxn>
                <a:cxn ang="0">
                  <a:pos x="33" y="98"/>
                </a:cxn>
                <a:cxn ang="0">
                  <a:pos x="25" y="107"/>
                </a:cxn>
                <a:cxn ang="0">
                  <a:pos x="25" y="81"/>
                </a:cxn>
                <a:cxn ang="0">
                  <a:pos x="9" y="72"/>
                </a:cxn>
                <a:cxn ang="0">
                  <a:pos x="0" y="54"/>
                </a:cxn>
                <a:cxn ang="0">
                  <a:pos x="17" y="36"/>
                </a:cxn>
                <a:cxn ang="0">
                  <a:pos x="9" y="9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41" y="9"/>
                </a:cxn>
                <a:cxn ang="0">
                  <a:pos x="41" y="0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41" y="54"/>
                </a:cxn>
                <a:cxn ang="0">
                  <a:pos x="41" y="63"/>
                </a:cxn>
              </a:cxnLst>
              <a:rect l="0" t="0" r="r" b="b"/>
              <a:pathLst>
                <a:path w="41" h="107">
                  <a:moveTo>
                    <a:pt x="41" y="63"/>
                  </a:moveTo>
                  <a:lnTo>
                    <a:pt x="41" y="72"/>
                  </a:lnTo>
                  <a:lnTo>
                    <a:pt x="33" y="89"/>
                  </a:lnTo>
                  <a:lnTo>
                    <a:pt x="33" y="98"/>
                  </a:lnTo>
                  <a:lnTo>
                    <a:pt x="25" y="107"/>
                  </a:lnTo>
                  <a:lnTo>
                    <a:pt x="25" y="81"/>
                  </a:lnTo>
                  <a:lnTo>
                    <a:pt x="9" y="72"/>
                  </a:lnTo>
                  <a:lnTo>
                    <a:pt x="0" y="54"/>
                  </a:lnTo>
                  <a:lnTo>
                    <a:pt x="17" y="36"/>
                  </a:lnTo>
                  <a:lnTo>
                    <a:pt x="9" y="9"/>
                  </a:lnTo>
                  <a:lnTo>
                    <a:pt x="17" y="0"/>
                  </a:lnTo>
                  <a:lnTo>
                    <a:pt x="33" y="0"/>
                  </a:lnTo>
                  <a:lnTo>
                    <a:pt x="41" y="9"/>
                  </a:lnTo>
                  <a:lnTo>
                    <a:pt x="41" y="0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41" y="54"/>
                  </a:lnTo>
                  <a:lnTo>
                    <a:pt x="41" y="6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blackWhite">
            <a:xfrm>
              <a:off x="4792663" y="3632200"/>
              <a:ext cx="261938" cy="301625"/>
            </a:xfrm>
            <a:custGeom>
              <a:avLst/>
              <a:gdLst/>
              <a:ahLst/>
              <a:cxnLst>
                <a:cxn ang="0">
                  <a:pos x="113" y="80"/>
                </a:cxn>
                <a:cxn ang="0">
                  <a:pos x="105" y="80"/>
                </a:cxn>
                <a:cxn ang="0">
                  <a:pos x="105" y="98"/>
                </a:cxn>
                <a:cxn ang="0">
                  <a:pos x="105" y="106"/>
                </a:cxn>
                <a:cxn ang="0">
                  <a:pos x="113" y="106"/>
                </a:cxn>
                <a:cxn ang="0">
                  <a:pos x="113" y="106"/>
                </a:cxn>
                <a:cxn ang="0">
                  <a:pos x="129" y="124"/>
                </a:cxn>
                <a:cxn ang="0">
                  <a:pos x="162" y="133"/>
                </a:cxn>
                <a:cxn ang="0">
                  <a:pos x="170" y="133"/>
                </a:cxn>
                <a:cxn ang="0">
                  <a:pos x="145" y="178"/>
                </a:cxn>
                <a:cxn ang="0">
                  <a:pos x="121" y="178"/>
                </a:cxn>
                <a:cxn ang="0">
                  <a:pos x="105" y="196"/>
                </a:cxn>
                <a:cxn ang="0">
                  <a:pos x="89" y="187"/>
                </a:cxn>
                <a:cxn ang="0">
                  <a:pos x="72" y="196"/>
                </a:cxn>
                <a:cxn ang="0">
                  <a:pos x="32" y="187"/>
                </a:cxn>
                <a:cxn ang="0">
                  <a:pos x="32" y="169"/>
                </a:cxn>
                <a:cxn ang="0">
                  <a:pos x="24" y="169"/>
                </a:cxn>
                <a:cxn ang="0">
                  <a:pos x="8" y="142"/>
                </a:cxn>
                <a:cxn ang="0">
                  <a:pos x="0" y="133"/>
                </a:cxn>
                <a:cxn ang="0">
                  <a:pos x="8" y="124"/>
                </a:cxn>
                <a:cxn ang="0">
                  <a:pos x="16" y="106"/>
                </a:cxn>
                <a:cxn ang="0">
                  <a:pos x="40" y="71"/>
                </a:cxn>
                <a:cxn ang="0">
                  <a:pos x="48" y="17"/>
                </a:cxn>
                <a:cxn ang="0">
                  <a:pos x="64" y="8"/>
                </a:cxn>
                <a:cxn ang="0">
                  <a:pos x="64" y="0"/>
                </a:cxn>
                <a:cxn ang="0">
                  <a:pos x="72" y="35"/>
                </a:cxn>
                <a:cxn ang="0">
                  <a:pos x="89" y="53"/>
                </a:cxn>
                <a:cxn ang="0">
                  <a:pos x="113" y="80"/>
                </a:cxn>
              </a:cxnLst>
              <a:rect l="0" t="0" r="r" b="b"/>
              <a:pathLst>
                <a:path w="170" h="196">
                  <a:moveTo>
                    <a:pt x="113" y="80"/>
                  </a:moveTo>
                  <a:lnTo>
                    <a:pt x="105" y="80"/>
                  </a:lnTo>
                  <a:lnTo>
                    <a:pt x="105" y="98"/>
                  </a:lnTo>
                  <a:lnTo>
                    <a:pt x="105" y="106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29" y="124"/>
                  </a:lnTo>
                  <a:lnTo>
                    <a:pt x="162" y="133"/>
                  </a:lnTo>
                  <a:lnTo>
                    <a:pt x="170" y="133"/>
                  </a:lnTo>
                  <a:lnTo>
                    <a:pt x="145" y="178"/>
                  </a:lnTo>
                  <a:lnTo>
                    <a:pt x="121" y="178"/>
                  </a:lnTo>
                  <a:lnTo>
                    <a:pt x="105" y="196"/>
                  </a:lnTo>
                  <a:lnTo>
                    <a:pt x="89" y="187"/>
                  </a:lnTo>
                  <a:lnTo>
                    <a:pt x="72" y="196"/>
                  </a:lnTo>
                  <a:lnTo>
                    <a:pt x="32" y="187"/>
                  </a:lnTo>
                  <a:lnTo>
                    <a:pt x="32" y="169"/>
                  </a:lnTo>
                  <a:lnTo>
                    <a:pt x="24" y="169"/>
                  </a:lnTo>
                  <a:lnTo>
                    <a:pt x="8" y="142"/>
                  </a:lnTo>
                  <a:lnTo>
                    <a:pt x="0" y="133"/>
                  </a:lnTo>
                  <a:lnTo>
                    <a:pt x="8" y="124"/>
                  </a:lnTo>
                  <a:lnTo>
                    <a:pt x="16" y="106"/>
                  </a:lnTo>
                  <a:lnTo>
                    <a:pt x="40" y="71"/>
                  </a:lnTo>
                  <a:lnTo>
                    <a:pt x="48" y="17"/>
                  </a:lnTo>
                  <a:lnTo>
                    <a:pt x="64" y="8"/>
                  </a:lnTo>
                  <a:lnTo>
                    <a:pt x="64" y="0"/>
                  </a:lnTo>
                  <a:lnTo>
                    <a:pt x="72" y="35"/>
                  </a:lnTo>
                  <a:lnTo>
                    <a:pt x="89" y="53"/>
                  </a:lnTo>
                  <a:lnTo>
                    <a:pt x="113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blackWhite">
            <a:xfrm>
              <a:off x="4954588" y="3754438"/>
              <a:ext cx="36513" cy="4603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24" y="9"/>
                </a:cxn>
                <a:cxn ang="0">
                  <a:pos x="8" y="9"/>
                </a:cxn>
                <a:cxn ang="0">
                  <a:pos x="24" y="18"/>
                </a:cxn>
                <a:cxn ang="0">
                  <a:pos x="8" y="18"/>
                </a:cxn>
              </a:cxnLst>
              <a:rect l="0" t="0" r="r" b="b"/>
              <a:pathLst>
                <a:path w="24" h="18">
                  <a:moveTo>
                    <a:pt x="8" y="1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0"/>
                  </a:lnTo>
                  <a:lnTo>
                    <a:pt x="24" y="9"/>
                  </a:lnTo>
                  <a:lnTo>
                    <a:pt x="8" y="9"/>
                  </a:lnTo>
                  <a:lnTo>
                    <a:pt x="24" y="18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blackWhite">
            <a:xfrm>
              <a:off x="4941888" y="3768725"/>
              <a:ext cx="174625" cy="260350"/>
            </a:xfrm>
            <a:custGeom>
              <a:avLst/>
              <a:gdLst/>
              <a:ahLst/>
              <a:cxnLst>
                <a:cxn ang="0">
                  <a:pos x="8" y="107"/>
                </a:cxn>
                <a:cxn ang="0">
                  <a:pos x="0" y="124"/>
                </a:cxn>
                <a:cxn ang="0">
                  <a:pos x="0" y="160"/>
                </a:cxn>
                <a:cxn ang="0">
                  <a:pos x="8" y="169"/>
                </a:cxn>
                <a:cxn ang="0">
                  <a:pos x="24" y="151"/>
                </a:cxn>
                <a:cxn ang="0">
                  <a:pos x="56" y="124"/>
                </a:cxn>
                <a:cxn ang="0">
                  <a:pos x="73" y="98"/>
                </a:cxn>
                <a:cxn ang="0">
                  <a:pos x="89" y="80"/>
                </a:cxn>
                <a:cxn ang="0">
                  <a:pos x="113" y="17"/>
                </a:cxn>
                <a:cxn ang="0">
                  <a:pos x="113" y="0"/>
                </a:cxn>
                <a:cxn ang="0">
                  <a:pos x="105" y="0"/>
                </a:cxn>
                <a:cxn ang="0">
                  <a:pos x="89" y="9"/>
                </a:cxn>
                <a:cxn ang="0">
                  <a:pos x="40" y="26"/>
                </a:cxn>
                <a:cxn ang="0">
                  <a:pos x="32" y="17"/>
                </a:cxn>
                <a:cxn ang="0">
                  <a:pos x="24" y="9"/>
                </a:cxn>
                <a:cxn ang="0">
                  <a:pos x="16" y="17"/>
                </a:cxn>
                <a:cxn ang="0">
                  <a:pos x="16" y="26"/>
                </a:cxn>
                <a:cxn ang="0">
                  <a:pos x="32" y="44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48" y="89"/>
                </a:cxn>
                <a:cxn ang="0">
                  <a:pos x="24" y="89"/>
                </a:cxn>
                <a:cxn ang="0">
                  <a:pos x="8" y="107"/>
                </a:cxn>
              </a:cxnLst>
              <a:rect l="0" t="0" r="r" b="b"/>
              <a:pathLst>
                <a:path w="113" h="169">
                  <a:moveTo>
                    <a:pt x="8" y="107"/>
                  </a:moveTo>
                  <a:lnTo>
                    <a:pt x="0" y="124"/>
                  </a:lnTo>
                  <a:lnTo>
                    <a:pt x="0" y="160"/>
                  </a:lnTo>
                  <a:lnTo>
                    <a:pt x="8" y="169"/>
                  </a:lnTo>
                  <a:lnTo>
                    <a:pt x="24" y="151"/>
                  </a:lnTo>
                  <a:lnTo>
                    <a:pt x="56" y="124"/>
                  </a:lnTo>
                  <a:lnTo>
                    <a:pt x="73" y="98"/>
                  </a:lnTo>
                  <a:lnTo>
                    <a:pt x="89" y="80"/>
                  </a:lnTo>
                  <a:lnTo>
                    <a:pt x="113" y="17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89" y="9"/>
                  </a:lnTo>
                  <a:lnTo>
                    <a:pt x="40" y="26"/>
                  </a:lnTo>
                  <a:lnTo>
                    <a:pt x="32" y="17"/>
                  </a:lnTo>
                  <a:lnTo>
                    <a:pt x="24" y="9"/>
                  </a:lnTo>
                  <a:lnTo>
                    <a:pt x="16" y="17"/>
                  </a:lnTo>
                  <a:lnTo>
                    <a:pt x="16" y="26"/>
                  </a:lnTo>
                  <a:lnTo>
                    <a:pt x="32" y="4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48" y="89"/>
                  </a:lnTo>
                  <a:lnTo>
                    <a:pt x="24" y="89"/>
                  </a:lnTo>
                  <a:lnTo>
                    <a:pt x="8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blackWhite">
            <a:xfrm>
              <a:off x="3854451" y="3425825"/>
              <a:ext cx="225425" cy="26035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80"/>
                </a:cxn>
                <a:cxn ang="0">
                  <a:pos x="48" y="80"/>
                </a:cxn>
                <a:cxn ang="0">
                  <a:pos x="48" y="71"/>
                </a:cxn>
                <a:cxn ang="0">
                  <a:pos x="56" y="53"/>
                </a:cxn>
                <a:cxn ang="0">
                  <a:pos x="56" y="18"/>
                </a:cxn>
                <a:cxn ang="0">
                  <a:pos x="97" y="18"/>
                </a:cxn>
                <a:cxn ang="0">
                  <a:pos x="97" y="0"/>
                </a:cxn>
                <a:cxn ang="0">
                  <a:pos x="146" y="35"/>
                </a:cxn>
                <a:cxn ang="0">
                  <a:pos x="121" y="35"/>
                </a:cxn>
                <a:cxn ang="0">
                  <a:pos x="137" y="160"/>
                </a:cxn>
                <a:cxn ang="0">
                  <a:pos x="81" y="160"/>
                </a:cxn>
                <a:cxn ang="0">
                  <a:pos x="73" y="169"/>
                </a:cxn>
                <a:cxn ang="0">
                  <a:pos x="65" y="160"/>
                </a:cxn>
                <a:cxn ang="0">
                  <a:pos x="56" y="169"/>
                </a:cxn>
                <a:cxn ang="0">
                  <a:pos x="48" y="160"/>
                </a:cxn>
                <a:cxn ang="0">
                  <a:pos x="24" y="151"/>
                </a:cxn>
                <a:cxn ang="0">
                  <a:pos x="8" y="151"/>
                </a:cxn>
                <a:cxn ang="0">
                  <a:pos x="0" y="160"/>
                </a:cxn>
                <a:cxn ang="0">
                  <a:pos x="8" y="125"/>
                </a:cxn>
                <a:cxn ang="0">
                  <a:pos x="0" y="116"/>
                </a:cxn>
                <a:cxn ang="0">
                  <a:pos x="8" y="98"/>
                </a:cxn>
                <a:cxn ang="0">
                  <a:pos x="0" y="89"/>
                </a:cxn>
              </a:cxnLst>
              <a:rect l="0" t="0" r="r" b="b"/>
              <a:pathLst>
                <a:path w="146" h="169">
                  <a:moveTo>
                    <a:pt x="0" y="89"/>
                  </a:moveTo>
                  <a:lnTo>
                    <a:pt x="8" y="80"/>
                  </a:lnTo>
                  <a:lnTo>
                    <a:pt x="48" y="80"/>
                  </a:lnTo>
                  <a:lnTo>
                    <a:pt x="48" y="71"/>
                  </a:lnTo>
                  <a:lnTo>
                    <a:pt x="56" y="53"/>
                  </a:lnTo>
                  <a:lnTo>
                    <a:pt x="56" y="18"/>
                  </a:lnTo>
                  <a:lnTo>
                    <a:pt x="97" y="18"/>
                  </a:lnTo>
                  <a:lnTo>
                    <a:pt x="97" y="0"/>
                  </a:lnTo>
                  <a:lnTo>
                    <a:pt x="146" y="35"/>
                  </a:lnTo>
                  <a:lnTo>
                    <a:pt x="121" y="35"/>
                  </a:lnTo>
                  <a:lnTo>
                    <a:pt x="137" y="160"/>
                  </a:lnTo>
                  <a:lnTo>
                    <a:pt x="81" y="160"/>
                  </a:lnTo>
                  <a:lnTo>
                    <a:pt x="73" y="169"/>
                  </a:lnTo>
                  <a:lnTo>
                    <a:pt x="65" y="160"/>
                  </a:lnTo>
                  <a:lnTo>
                    <a:pt x="56" y="169"/>
                  </a:lnTo>
                  <a:lnTo>
                    <a:pt x="48" y="160"/>
                  </a:lnTo>
                  <a:lnTo>
                    <a:pt x="24" y="151"/>
                  </a:lnTo>
                  <a:lnTo>
                    <a:pt x="8" y="151"/>
                  </a:lnTo>
                  <a:lnTo>
                    <a:pt x="0" y="160"/>
                  </a:lnTo>
                  <a:lnTo>
                    <a:pt x="8" y="125"/>
                  </a:lnTo>
                  <a:lnTo>
                    <a:pt x="0" y="116"/>
                  </a:lnTo>
                  <a:lnTo>
                    <a:pt x="8" y="98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blackWhite">
            <a:xfrm>
              <a:off x="3890963" y="3754438"/>
              <a:ext cx="125413" cy="100012"/>
            </a:xfrm>
            <a:custGeom>
              <a:avLst/>
              <a:gdLst/>
              <a:ahLst/>
              <a:cxnLst>
                <a:cxn ang="0">
                  <a:pos x="73" y="62"/>
                </a:cxn>
                <a:cxn ang="0">
                  <a:pos x="81" y="62"/>
                </a:cxn>
                <a:cxn ang="0">
                  <a:pos x="81" y="53"/>
                </a:cxn>
                <a:cxn ang="0">
                  <a:pos x="81" y="44"/>
                </a:cxn>
                <a:cxn ang="0">
                  <a:pos x="81" y="35"/>
                </a:cxn>
                <a:cxn ang="0">
                  <a:pos x="81" y="26"/>
                </a:cxn>
                <a:cxn ang="0">
                  <a:pos x="65" y="0"/>
                </a:cxn>
                <a:cxn ang="0">
                  <a:pos x="49" y="9"/>
                </a:cxn>
                <a:cxn ang="0">
                  <a:pos x="32" y="9"/>
                </a:cxn>
                <a:cxn ang="0">
                  <a:pos x="41" y="0"/>
                </a:cxn>
                <a:cxn ang="0">
                  <a:pos x="16" y="0"/>
                </a:cxn>
                <a:cxn ang="0">
                  <a:pos x="16" y="9"/>
                </a:cxn>
                <a:cxn ang="0">
                  <a:pos x="0" y="26"/>
                </a:cxn>
                <a:cxn ang="0">
                  <a:pos x="24" y="35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49" y="44"/>
                </a:cxn>
                <a:cxn ang="0">
                  <a:pos x="49" y="53"/>
                </a:cxn>
                <a:cxn ang="0">
                  <a:pos x="57" y="44"/>
                </a:cxn>
                <a:cxn ang="0">
                  <a:pos x="65" y="62"/>
                </a:cxn>
                <a:cxn ang="0">
                  <a:pos x="73" y="62"/>
                </a:cxn>
              </a:cxnLst>
              <a:rect l="0" t="0" r="r" b="b"/>
              <a:pathLst>
                <a:path w="81" h="62">
                  <a:moveTo>
                    <a:pt x="73" y="62"/>
                  </a:moveTo>
                  <a:lnTo>
                    <a:pt x="81" y="62"/>
                  </a:lnTo>
                  <a:lnTo>
                    <a:pt x="81" y="53"/>
                  </a:lnTo>
                  <a:lnTo>
                    <a:pt x="81" y="44"/>
                  </a:lnTo>
                  <a:lnTo>
                    <a:pt x="81" y="35"/>
                  </a:lnTo>
                  <a:lnTo>
                    <a:pt x="81" y="26"/>
                  </a:lnTo>
                  <a:lnTo>
                    <a:pt x="65" y="0"/>
                  </a:lnTo>
                  <a:lnTo>
                    <a:pt x="49" y="9"/>
                  </a:lnTo>
                  <a:lnTo>
                    <a:pt x="32" y="9"/>
                  </a:lnTo>
                  <a:lnTo>
                    <a:pt x="41" y="0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0" y="26"/>
                  </a:lnTo>
                  <a:lnTo>
                    <a:pt x="24" y="35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49" y="44"/>
                  </a:lnTo>
                  <a:lnTo>
                    <a:pt x="49" y="53"/>
                  </a:lnTo>
                  <a:lnTo>
                    <a:pt x="57" y="44"/>
                  </a:lnTo>
                  <a:lnTo>
                    <a:pt x="65" y="62"/>
                  </a:lnTo>
                  <a:lnTo>
                    <a:pt x="73" y="6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blackWhite">
            <a:xfrm>
              <a:off x="3954463" y="3836988"/>
              <a:ext cx="74613" cy="82550"/>
            </a:xfrm>
            <a:custGeom>
              <a:avLst/>
              <a:gdLst/>
              <a:ahLst/>
              <a:cxnLst>
                <a:cxn ang="0">
                  <a:pos x="48" y="54"/>
                </a:cxn>
                <a:cxn ang="0">
                  <a:pos x="48" y="36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24" y="18"/>
                </a:cxn>
                <a:cxn ang="0">
                  <a:pos x="16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32" y="54"/>
                </a:cxn>
                <a:cxn ang="0">
                  <a:pos x="48" y="54"/>
                </a:cxn>
              </a:cxnLst>
              <a:rect l="0" t="0" r="r" b="b"/>
              <a:pathLst>
                <a:path w="48" h="54">
                  <a:moveTo>
                    <a:pt x="48" y="54"/>
                  </a:moveTo>
                  <a:lnTo>
                    <a:pt x="48" y="36"/>
                  </a:lnTo>
                  <a:lnTo>
                    <a:pt x="32" y="27"/>
                  </a:lnTo>
                  <a:lnTo>
                    <a:pt x="32" y="18"/>
                  </a:lnTo>
                  <a:lnTo>
                    <a:pt x="24" y="18"/>
                  </a:lnTo>
                  <a:lnTo>
                    <a:pt x="16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32" y="54"/>
                  </a:lnTo>
                  <a:lnTo>
                    <a:pt x="48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blackWhite">
            <a:xfrm>
              <a:off x="4065588" y="3698875"/>
              <a:ext cx="146050" cy="109538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9" y="45"/>
                </a:cxn>
                <a:cxn ang="0">
                  <a:pos x="25" y="27"/>
                </a:cxn>
                <a:cxn ang="0">
                  <a:pos x="41" y="18"/>
                </a:cxn>
                <a:cxn ang="0">
                  <a:pos x="57" y="0"/>
                </a:cxn>
                <a:cxn ang="0">
                  <a:pos x="65" y="0"/>
                </a:cxn>
                <a:cxn ang="0">
                  <a:pos x="65" y="18"/>
                </a:cxn>
                <a:cxn ang="0">
                  <a:pos x="82" y="36"/>
                </a:cxn>
                <a:cxn ang="0">
                  <a:pos x="90" y="36"/>
                </a:cxn>
                <a:cxn ang="0">
                  <a:pos x="90" y="45"/>
                </a:cxn>
                <a:cxn ang="0">
                  <a:pos x="73" y="45"/>
                </a:cxn>
                <a:cxn ang="0">
                  <a:pos x="57" y="45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33" y="71"/>
                </a:cxn>
                <a:cxn ang="0">
                  <a:pos x="25" y="62"/>
                </a:cxn>
                <a:cxn ang="0">
                  <a:pos x="9" y="62"/>
                </a:cxn>
                <a:cxn ang="0">
                  <a:pos x="0" y="54"/>
                </a:cxn>
              </a:cxnLst>
              <a:rect l="0" t="0" r="r" b="b"/>
              <a:pathLst>
                <a:path w="90" h="71">
                  <a:moveTo>
                    <a:pt x="0" y="54"/>
                  </a:moveTo>
                  <a:lnTo>
                    <a:pt x="9" y="45"/>
                  </a:lnTo>
                  <a:lnTo>
                    <a:pt x="25" y="27"/>
                  </a:lnTo>
                  <a:lnTo>
                    <a:pt x="41" y="18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65" y="18"/>
                  </a:lnTo>
                  <a:lnTo>
                    <a:pt x="82" y="36"/>
                  </a:lnTo>
                  <a:lnTo>
                    <a:pt x="90" y="36"/>
                  </a:lnTo>
                  <a:lnTo>
                    <a:pt x="90" y="45"/>
                  </a:lnTo>
                  <a:lnTo>
                    <a:pt x="73" y="45"/>
                  </a:lnTo>
                  <a:lnTo>
                    <a:pt x="57" y="45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33" y="71"/>
                  </a:lnTo>
                  <a:lnTo>
                    <a:pt x="25" y="62"/>
                  </a:lnTo>
                  <a:lnTo>
                    <a:pt x="9" y="62"/>
                  </a:lnTo>
                  <a:lnTo>
                    <a:pt x="0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9" name="Freeform 91"/>
            <p:cNvSpPr>
              <a:spLocks/>
            </p:cNvSpPr>
            <p:nvPr/>
          </p:nvSpPr>
          <p:spPr bwMode="blackWhite">
            <a:xfrm>
              <a:off x="4165601" y="3783013"/>
              <a:ext cx="26987" cy="9525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8" y="26"/>
                </a:cxn>
                <a:cxn ang="0">
                  <a:pos x="8" y="53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26"/>
                </a:cxn>
                <a:cxn ang="0">
                  <a:pos x="17" y="17"/>
                </a:cxn>
                <a:cxn ang="0">
                  <a:pos x="8" y="8"/>
                </a:cxn>
                <a:cxn ang="0">
                  <a:pos x="8" y="0"/>
                </a:cxn>
              </a:cxnLst>
              <a:rect l="0" t="0" r="r" b="b"/>
              <a:pathLst>
                <a:path w="17" h="62">
                  <a:moveTo>
                    <a:pt x="8" y="0"/>
                  </a:moveTo>
                  <a:lnTo>
                    <a:pt x="0" y="0"/>
                  </a:lnTo>
                  <a:lnTo>
                    <a:pt x="8" y="26"/>
                  </a:lnTo>
                  <a:lnTo>
                    <a:pt x="8" y="53"/>
                  </a:lnTo>
                  <a:lnTo>
                    <a:pt x="8" y="62"/>
                  </a:lnTo>
                  <a:lnTo>
                    <a:pt x="17" y="62"/>
                  </a:lnTo>
                  <a:lnTo>
                    <a:pt x="17" y="26"/>
                  </a:lnTo>
                  <a:lnTo>
                    <a:pt x="17" y="17"/>
                  </a:lnTo>
                  <a:lnTo>
                    <a:pt x="8" y="8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blackWhite">
            <a:xfrm>
              <a:off x="4192588" y="3754438"/>
              <a:ext cx="36513" cy="123825"/>
            </a:xfrm>
            <a:custGeom>
              <a:avLst/>
              <a:gdLst/>
              <a:ahLst/>
              <a:cxnLst>
                <a:cxn ang="0">
                  <a:pos x="8" y="9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8" y="44"/>
                </a:cxn>
                <a:cxn ang="0">
                  <a:pos x="8" y="80"/>
                </a:cxn>
                <a:cxn ang="0">
                  <a:pos x="16" y="80"/>
                </a:cxn>
                <a:cxn ang="0">
                  <a:pos x="16" y="53"/>
                </a:cxn>
                <a:cxn ang="0">
                  <a:pos x="24" y="26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9"/>
                </a:cxn>
              </a:cxnLst>
              <a:rect l="0" t="0" r="r" b="b"/>
              <a:pathLst>
                <a:path w="24" h="80">
                  <a:moveTo>
                    <a:pt x="8" y="9"/>
                  </a:moveTo>
                  <a:lnTo>
                    <a:pt x="0" y="18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8" y="44"/>
                  </a:lnTo>
                  <a:lnTo>
                    <a:pt x="8" y="80"/>
                  </a:lnTo>
                  <a:lnTo>
                    <a:pt x="16" y="80"/>
                  </a:lnTo>
                  <a:lnTo>
                    <a:pt x="16" y="53"/>
                  </a:lnTo>
                  <a:lnTo>
                    <a:pt x="24" y="26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blackWhite">
            <a:xfrm>
              <a:off x="4341813" y="3973513"/>
              <a:ext cx="25400" cy="41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18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2" name="Freeform 94"/>
            <p:cNvSpPr>
              <a:spLocks/>
            </p:cNvSpPr>
            <p:nvPr/>
          </p:nvSpPr>
          <p:spPr bwMode="blackWhite">
            <a:xfrm>
              <a:off x="4378326" y="3948113"/>
              <a:ext cx="160337" cy="163512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57" y="17"/>
                </a:cxn>
                <a:cxn ang="0">
                  <a:pos x="24" y="17"/>
                </a:cxn>
                <a:cxn ang="0">
                  <a:pos x="24" y="26"/>
                </a:cxn>
                <a:cxn ang="0">
                  <a:pos x="32" y="17"/>
                </a:cxn>
                <a:cxn ang="0">
                  <a:pos x="32" y="26"/>
                </a:cxn>
                <a:cxn ang="0">
                  <a:pos x="32" y="35"/>
                </a:cxn>
                <a:cxn ang="0">
                  <a:pos x="32" y="71"/>
                </a:cxn>
                <a:cxn ang="0">
                  <a:pos x="16" y="71"/>
                </a:cxn>
                <a:cxn ang="0">
                  <a:pos x="8" y="71"/>
                </a:cxn>
                <a:cxn ang="0">
                  <a:pos x="8" y="80"/>
                </a:cxn>
                <a:cxn ang="0">
                  <a:pos x="0" y="80"/>
                </a:cxn>
                <a:cxn ang="0">
                  <a:pos x="0" y="89"/>
                </a:cxn>
                <a:cxn ang="0">
                  <a:pos x="16" y="106"/>
                </a:cxn>
                <a:cxn ang="0">
                  <a:pos x="16" y="98"/>
                </a:cxn>
                <a:cxn ang="0">
                  <a:pos x="24" y="98"/>
                </a:cxn>
                <a:cxn ang="0">
                  <a:pos x="32" y="98"/>
                </a:cxn>
                <a:cxn ang="0">
                  <a:pos x="49" y="89"/>
                </a:cxn>
                <a:cxn ang="0">
                  <a:pos x="57" y="71"/>
                </a:cxn>
                <a:cxn ang="0">
                  <a:pos x="73" y="53"/>
                </a:cxn>
                <a:cxn ang="0">
                  <a:pos x="89" y="0"/>
                </a:cxn>
                <a:cxn ang="0">
                  <a:pos x="65" y="8"/>
                </a:cxn>
                <a:cxn ang="0">
                  <a:pos x="57" y="8"/>
                </a:cxn>
              </a:cxnLst>
              <a:rect l="0" t="0" r="r" b="b"/>
              <a:pathLst>
                <a:path w="89" h="106">
                  <a:moveTo>
                    <a:pt x="57" y="8"/>
                  </a:moveTo>
                  <a:lnTo>
                    <a:pt x="57" y="17"/>
                  </a:lnTo>
                  <a:lnTo>
                    <a:pt x="24" y="17"/>
                  </a:lnTo>
                  <a:lnTo>
                    <a:pt x="24" y="26"/>
                  </a:lnTo>
                  <a:lnTo>
                    <a:pt x="32" y="17"/>
                  </a:lnTo>
                  <a:lnTo>
                    <a:pt x="32" y="26"/>
                  </a:lnTo>
                  <a:lnTo>
                    <a:pt x="32" y="35"/>
                  </a:lnTo>
                  <a:lnTo>
                    <a:pt x="32" y="71"/>
                  </a:lnTo>
                  <a:lnTo>
                    <a:pt x="16" y="71"/>
                  </a:lnTo>
                  <a:lnTo>
                    <a:pt x="8" y="71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0" y="89"/>
                  </a:lnTo>
                  <a:lnTo>
                    <a:pt x="16" y="106"/>
                  </a:lnTo>
                  <a:lnTo>
                    <a:pt x="16" y="98"/>
                  </a:lnTo>
                  <a:lnTo>
                    <a:pt x="24" y="98"/>
                  </a:lnTo>
                  <a:lnTo>
                    <a:pt x="32" y="98"/>
                  </a:lnTo>
                  <a:lnTo>
                    <a:pt x="49" y="89"/>
                  </a:lnTo>
                  <a:lnTo>
                    <a:pt x="57" y="71"/>
                  </a:lnTo>
                  <a:lnTo>
                    <a:pt x="73" y="53"/>
                  </a:lnTo>
                  <a:lnTo>
                    <a:pt x="89" y="0"/>
                  </a:lnTo>
                  <a:lnTo>
                    <a:pt x="65" y="8"/>
                  </a:lnTo>
                  <a:lnTo>
                    <a:pt x="57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3" name="Freeform 95"/>
            <p:cNvSpPr>
              <a:spLocks/>
            </p:cNvSpPr>
            <p:nvPr/>
          </p:nvSpPr>
          <p:spPr bwMode="blackWhite">
            <a:xfrm>
              <a:off x="4716463" y="4029075"/>
              <a:ext cx="25400" cy="38100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16" y="18"/>
                </a:cxn>
                <a:cxn ang="0">
                  <a:pos x="16" y="18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16" y="18"/>
                  </a:lnTo>
                  <a:lnTo>
                    <a:pt x="16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4" name="Freeform 96"/>
            <p:cNvSpPr>
              <a:spLocks/>
            </p:cNvSpPr>
            <p:nvPr/>
          </p:nvSpPr>
          <p:spPr bwMode="blackWhite">
            <a:xfrm>
              <a:off x="4729163" y="4070350"/>
              <a:ext cx="25400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5" name="Freeform 97"/>
            <p:cNvSpPr>
              <a:spLocks/>
            </p:cNvSpPr>
            <p:nvPr/>
          </p:nvSpPr>
          <p:spPr bwMode="blackWhite">
            <a:xfrm>
              <a:off x="4391026" y="4373563"/>
              <a:ext cx="238125" cy="246062"/>
            </a:xfrm>
            <a:custGeom>
              <a:avLst/>
              <a:gdLst/>
              <a:ahLst/>
              <a:cxnLst>
                <a:cxn ang="0">
                  <a:pos x="49" y="160"/>
                </a:cxn>
                <a:cxn ang="0">
                  <a:pos x="49" y="151"/>
                </a:cxn>
                <a:cxn ang="0">
                  <a:pos x="33" y="98"/>
                </a:cxn>
                <a:cxn ang="0">
                  <a:pos x="33" y="71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33" y="0"/>
                </a:cxn>
                <a:cxn ang="0">
                  <a:pos x="73" y="9"/>
                </a:cxn>
                <a:cxn ang="0">
                  <a:pos x="89" y="9"/>
                </a:cxn>
                <a:cxn ang="0">
                  <a:pos x="122" y="18"/>
                </a:cxn>
                <a:cxn ang="0">
                  <a:pos x="130" y="9"/>
                </a:cxn>
                <a:cxn ang="0">
                  <a:pos x="138" y="0"/>
                </a:cxn>
                <a:cxn ang="0">
                  <a:pos x="154" y="9"/>
                </a:cxn>
                <a:cxn ang="0">
                  <a:pos x="138" y="27"/>
                </a:cxn>
                <a:cxn ang="0">
                  <a:pos x="130" y="18"/>
                </a:cxn>
                <a:cxn ang="0">
                  <a:pos x="114" y="18"/>
                </a:cxn>
                <a:cxn ang="0">
                  <a:pos x="106" y="71"/>
                </a:cxn>
                <a:cxn ang="0">
                  <a:pos x="97" y="71"/>
                </a:cxn>
                <a:cxn ang="0">
                  <a:pos x="97" y="107"/>
                </a:cxn>
                <a:cxn ang="0">
                  <a:pos x="97" y="160"/>
                </a:cxn>
                <a:cxn ang="0">
                  <a:pos x="81" y="160"/>
                </a:cxn>
                <a:cxn ang="0">
                  <a:pos x="65" y="160"/>
                </a:cxn>
                <a:cxn ang="0">
                  <a:pos x="57" y="160"/>
                </a:cxn>
                <a:cxn ang="0">
                  <a:pos x="49" y="160"/>
                </a:cxn>
              </a:cxnLst>
              <a:rect l="0" t="0" r="r" b="b"/>
              <a:pathLst>
                <a:path w="154" h="160">
                  <a:moveTo>
                    <a:pt x="49" y="160"/>
                  </a:moveTo>
                  <a:lnTo>
                    <a:pt x="49" y="151"/>
                  </a:lnTo>
                  <a:lnTo>
                    <a:pt x="33" y="98"/>
                  </a:lnTo>
                  <a:lnTo>
                    <a:pt x="33" y="71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3" y="0"/>
                  </a:lnTo>
                  <a:lnTo>
                    <a:pt x="73" y="9"/>
                  </a:lnTo>
                  <a:lnTo>
                    <a:pt x="89" y="9"/>
                  </a:lnTo>
                  <a:lnTo>
                    <a:pt x="122" y="18"/>
                  </a:lnTo>
                  <a:lnTo>
                    <a:pt x="130" y="9"/>
                  </a:lnTo>
                  <a:lnTo>
                    <a:pt x="138" y="0"/>
                  </a:lnTo>
                  <a:lnTo>
                    <a:pt x="154" y="9"/>
                  </a:lnTo>
                  <a:lnTo>
                    <a:pt x="138" y="27"/>
                  </a:lnTo>
                  <a:lnTo>
                    <a:pt x="130" y="18"/>
                  </a:lnTo>
                  <a:lnTo>
                    <a:pt x="114" y="18"/>
                  </a:lnTo>
                  <a:lnTo>
                    <a:pt x="106" y="71"/>
                  </a:lnTo>
                  <a:lnTo>
                    <a:pt x="97" y="71"/>
                  </a:lnTo>
                  <a:lnTo>
                    <a:pt x="97" y="107"/>
                  </a:lnTo>
                  <a:lnTo>
                    <a:pt x="97" y="160"/>
                  </a:lnTo>
                  <a:lnTo>
                    <a:pt x="81" y="160"/>
                  </a:lnTo>
                  <a:lnTo>
                    <a:pt x="65" y="160"/>
                  </a:lnTo>
                  <a:lnTo>
                    <a:pt x="57" y="160"/>
                  </a:lnTo>
                  <a:lnTo>
                    <a:pt x="49" y="16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6" name="Freeform 98"/>
            <p:cNvSpPr>
              <a:spLocks/>
            </p:cNvSpPr>
            <p:nvPr/>
          </p:nvSpPr>
          <p:spPr bwMode="blackWhite">
            <a:xfrm>
              <a:off x="4391026" y="4138613"/>
              <a:ext cx="225425" cy="247650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16" y="143"/>
                </a:cxn>
                <a:cxn ang="0">
                  <a:pos x="33" y="143"/>
                </a:cxn>
                <a:cxn ang="0">
                  <a:pos x="73" y="152"/>
                </a:cxn>
                <a:cxn ang="0">
                  <a:pos x="89" y="152"/>
                </a:cxn>
                <a:cxn ang="0">
                  <a:pos x="122" y="161"/>
                </a:cxn>
                <a:cxn ang="0">
                  <a:pos x="130" y="152"/>
                </a:cxn>
                <a:cxn ang="0">
                  <a:pos x="122" y="143"/>
                </a:cxn>
                <a:cxn ang="0">
                  <a:pos x="122" y="98"/>
                </a:cxn>
                <a:cxn ang="0">
                  <a:pos x="146" y="89"/>
                </a:cxn>
                <a:cxn ang="0">
                  <a:pos x="138" y="63"/>
                </a:cxn>
                <a:cxn ang="0">
                  <a:pos x="122" y="72"/>
                </a:cxn>
                <a:cxn ang="0">
                  <a:pos x="122" y="63"/>
                </a:cxn>
                <a:cxn ang="0">
                  <a:pos x="122" y="54"/>
                </a:cxn>
                <a:cxn ang="0">
                  <a:pos x="122" y="45"/>
                </a:cxn>
                <a:cxn ang="0">
                  <a:pos x="122" y="27"/>
                </a:cxn>
                <a:cxn ang="0">
                  <a:pos x="106" y="18"/>
                </a:cxn>
                <a:cxn ang="0">
                  <a:pos x="89" y="18"/>
                </a:cxn>
                <a:cxn ang="0">
                  <a:pos x="89" y="27"/>
                </a:cxn>
                <a:cxn ang="0">
                  <a:pos x="73" y="36"/>
                </a:cxn>
                <a:cxn ang="0">
                  <a:pos x="57" y="18"/>
                </a:cxn>
                <a:cxn ang="0">
                  <a:pos x="57" y="0"/>
                </a:cxn>
                <a:cxn ang="0">
                  <a:pos x="49" y="0"/>
                </a:cxn>
                <a:cxn ang="0">
                  <a:pos x="24" y="0"/>
                </a:cxn>
                <a:cxn ang="0">
                  <a:pos x="8" y="9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24" y="72"/>
                </a:cxn>
                <a:cxn ang="0">
                  <a:pos x="24" y="89"/>
                </a:cxn>
                <a:cxn ang="0">
                  <a:pos x="8" y="98"/>
                </a:cxn>
                <a:cxn ang="0">
                  <a:pos x="0" y="134"/>
                </a:cxn>
                <a:cxn ang="0">
                  <a:pos x="0" y="143"/>
                </a:cxn>
              </a:cxnLst>
              <a:rect l="0" t="0" r="r" b="b"/>
              <a:pathLst>
                <a:path w="146" h="161">
                  <a:moveTo>
                    <a:pt x="0" y="143"/>
                  </a:moveTo>
                  <a:lnTo>
                    <a:pt x="16" y="143"/>
                  </a:lnTo>
                  <a:lnTo>
                    <a:pt x="33" y="143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122" y="161"/>
                  </a:lnTo>
                  <a:lnTo>
                    <a:pt x="130" y="152"/>
                  </a:lnTo>
                  <a:lnTo>
                    <a:pt x="122" y="143"/>
                  </a:lnTo>
                  <a:lnTo>
                    <a:pt x="122" y="98"/>
                  </a:lnTo>
                  <a:lnTo>
                    <a:pt x="146" y="89"/>
                  </a:lnTo>
                  <a:lnTo>
                    <a:pt x="138" y="63"/>
                  </a:lnTo>
                  <a:lnTo>
                    <a:pt x="122" y="72"/>
                  </a:lnTo>
                  <a:lnTo>
                    <a:pt x="122" y="63"/>
                  </a:lnTo>
                  <a:lnTo>
                    <a:pt x="122" y="54"/>
                  </a:lnTo>
                  <a:lnTo>
                    <a:pt x="122" y="45"/>
                  </a:lnTo>
                  <a:lnTo>
                    <a:pt x="122" y="27"/>
                  </a:lnTo>
                  <a:lnTo>
                    <a:pt x="106" y="18"/>
                  </a:lnTo>
                  <a:lnTo>
                    <a:pt x="89" y="18"/>
                  </a:lnTo>
                  <a:lnTo>
                    <a:pt x="89" y="27"/>
                  </a:lnTo>
                  <a:lnTo>
                    <a:pt x="73" y="36"/>
                  </a:lnTo>
                  <a:lnTo>
                    <a:pt x="57" y="18"/>
                  </a:lnTo>
                  <a:lnTo>
                    <a:pt x="57" y="0"/>
                  </a:lnTo>
                  <a:lnTo>
                    <a:pt x="49" y="0"/>
                  </a:lnTo>
                  <a:lnTo>
                    <a:pt x="24" y="0"/>
                  </a:lnTo>
                  <a:lnTo>
                    <a:pt x="8" y="9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4" y="72"/>
                  </a:lnTo>
                  <a:lnTo>
                    <a:pt x="24" y="89"/>
                  </a:lnTo>
                  <a:lnTo>
                    <a:pt x="8" y="98"/>
                  </a:lnTo>
                  <a:lnTo>
                    <a:pt x="0" y="134"/>
                  </a:lnTo>
                  <a:lnTo>
                    <a:pt x="0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blackWhite">
            <a:xfrm>
              <a:off x="4403726" y="4111625"/>
              <a:ext cx="1587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h="18">
                  <a:moveTo>
                    <a:pt x="0" y="0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8" name="Freeform 100"/>
            <p:cNvSpPr>
              <a:spLocks/>
            </p:cNvSpPr>
            <p:nvPr/>
          </p:nvSpPr>
          <p:spPr bwMode="blackWhite">
            <a:xfrm>
              <a:off x="4479926" y="4483100"/>
              <a:ext cx="276225" cy="276225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78" y="54"/>
                </a:cxn>
                <a:cxn ang="0">
                  <a:pos x="178" y="54"/>
                </a:cxn>
                <a:cxn ang="0">
                  <a:pos x="170" y="62"/>
                </a:cxn>
                <a:cxn ang="0">
                  <a:pos x="178" y="71"/>
                </a:cxn>
                <a:cxn ang="0">
                  <a:pos x="178" y="62"/>
                </a:cxn>
                <a:cxn ang="0">
                  <a:pos x="186" y="62"/>
                </a:cxn>
                <a:cxn ang="0">
                  <a:pos x="186" y="71"/>
                </a:cxn>
                <a:cxn ang="0">
                  <a:pos x="186" y="98"/>
                </a:cxn>
                <a:cxn ang="0">
                  <a:pos x="178" y="107"/>
                </a:cxn>
                <a:cxn ang="0">
                  <a:pos x="162" y="134"/>
                </a:cxn>
                <a:cxn ang="0">
                  <a:pos x="138" y="152"/>
                </a:cxn>
                <a:cxn ang="0">
                  <a:pos x="121" y="169"/>
                </a:cxn>
                <a:cxn ang="0">
                  <a:pos x="105" y="178"/>
                </a:cxn>
                <a:cxn ang="0">
                  <a:pos x="89" y="178"/>
                </a:cxn>
                <a:cxn ang="0">
                  <a:pos x="65" y="178"/>
                </a:cxn>
                <a:cxn ang="0">
                  <a:pos x="40" y="187"/>
                </a:cxn>
                <a:cxn ang="0">
                  <a:pos x="32" y="187"/>
                </a:cxn>
                <a:cxn ang="0">
                  <a:pos x="24" y="178"/>
                </a:cxn>
                <a:cxn ang="0">
                  <a:pos x="16" y="152"/>
                </a:cxn>
                <a:cxn ang="0">
                  <a:pos x="16" y="143"/>
                </a:cxn>
                <a:cxn ang="0">
                  <a:pos x="8" y="98"/>
                </a:cxn>
                <a:cxn ang="0">
                  <a:pos x="0" y="98"/>
                </a:cxn>
                <a:cxn ang="0">
                  <a:pos x="8" y="89"/>
                </a:cxn>
                <a:cxn ang="0">
                  <a:pos x="8" y="98"/>
                </a:cxn>
                <a:cxn ang="0">
                  <a:pos x="24" y="98"/>
                </a:cxn>
                <a:cxn ang="0">
                  <a:pos x="40" y="89"/>
                </a:cxn>
                <a:cxn ang="0">
                  <a:pos x="40" y="45"/>
                </a:cxn>
                <a:cxn ang="0">
                  <a:pos x="49" y="45"/>
                </a:cxn>
                <a:cxn ang="0">
                  <a:pos x="49" y="62"/>
                </a:cxn>
                <a:cxn ang="0">
                  <a:pos x="65" y="62"/>
                </a:cxn>
                <a:cxn ang="0">
                  <a:pos x="89" y="45"/>
                </a:cxn>
                <a:cxn ang="0">
                  <a:pos x="97" y="54"/>
                </a:cxn>
                <a:cxn ang="0">
                  <a:pos x="105" y="45"/>
                </a:cxn>
                <a:cxn ang="0">
                  <a:pos x="130" y="18"/>
                </a:cxn>
                <a:cxn ang="0">
                  <a:pos x="154" y="0"/>
                </a:cxn>
                <a:cxn ang="0">
                  <a:pos x="170" y="9"/>
                </a:cxn>
                <a:cxn ang="0">
                  <a:pos x="178" y="9"/>
                </a:cxn>
              </a:cxnLst>
              <a:rect l="0" t="0" r="r" b="b"/>
              <a:pathLst>
                <a:path w="186" h="187">
                  <a:moveTo>
                    <a:pt x="178" y="9"/>
                  </a:moveTo>
                  <a:lnTo>
                    <a:pt x="178" y="54"/>
                  </a:lnTo>
                  <a:lnTo>
                    <a:pt x="178" y="54"/>
                  </a:lnTo>
                  <a:lnTo>
                    <a:pt x="170" y="62"/>
                  </a:lnTo>
                  <a:lnTo>
                    <a:pt x="178" y="71"/>
                  </a:lnTo>
                  <a:lnTo>
                    <a:pt x="178" y="62"/>
                  </a:lnTo>
                  <a:lnTo>
                    <a:pt x="186" y="62"/>
                  </a:lnTo>
                  <a:lnTo>
                    <a:pt x="186" y="71"/>
                  </a:lnTo>
                  <a:lnTo>
                    <a:pt x="186" y="98"/>
                  </a:lnTo>
                  <a:lnTo>
                    <a:pt x="178" y="107"/>
                  </a:lnTo>
                  <a:lnTo>
                    <a:pt x="162" y="134"/>
                  </a:lnTo>
                  <a:lnTo>
                    <a:pt x="138" y="152"/>
                  </a:lnTo>
                  <a:lnTo>
                    <a:pt x="121" y="169"/>
                  </a:lnTo>
                  <a:lnTo>
                    <a:pt x="105" y="178"/>
                  </a:lnTo>
                  <a:lnTo>
                    <a:pt x="89" y="178"/>
                  </a:lnTo>
                  <a:lnTo>
                    <a:pt x="65" y="178"/>
                  </a:lnTo>
                  <a:lnTo>
                    <a:pt x="40" y="187"/>
                  </a:lnTo>
                  <a:lnTo>
                    <a:pt x="32" y="187"/>
                  </a:lnTo>
                  <a:lnTo>
                    <a:pt x="24" y="178"/>
                  </a:lnTo>
                  <a:lnTo>
                    <a:pt x="16" y="152"/>
                  </a:lnTo>
                  <a:lnTo>
                    <a:pt x="16" y="143"/>
                  </a:lnTo>
                  <a:lnTo>
                    <a:pt x="8" y="98"/>
                  </a:lnTo>
                  <a:lnTo>
                    <a:pt x="0" y="98"/>
                  </a:lnTo>
                  <a:lnTo>
                    <a:pt x="8" y="89"/>
                  </a:lnTo>
                  <a:lnTo>
                    <a:pt x="8" y="98"/>
                  </a:lnTo>
                  <a:lnTo>
                    <a:pt x="24" y="98"/>
                  </a:lnTo>
                  <a:lnTo>
                    <a:pt x="40" y="89"/>
                  </a:lnTo>
                  <a:lnTo>
                    <a:pt x="40" y="45"/>
                  </a:lnTo>
                  <a:lnTo>
                    <a:pt x="49" y="45"/>
                  </a:lnTo>
                  <a:lnTo>
                    <a:pt x="49" y="62"/>
                  </a:lnTo>
                  <a:lnTo>
                    <a:pt x="65" y="62"/>
                  </a:lnTo>
                  <a:lnTo>
                    <a:pt x="89" y="45"/>
                  </a:lnTo>
                  <a:lnTo>
                    <a:pt x="97" y="54"/>
                  </a:lnTo>
                  <a:lnTo>
                    <a:pt x="105" y="45"/>
                  </a:lnTo>
                  <a:lnTo>
                    <a:pt x="130" y="18"/>
                  </a:lnTo>
                  <a:lnTo>
                    <a:pt x="154" y="0"/>
                  </a:lnTo>
                  <a:lnTo>
                    <a:pt x="170" y="9"/>
                  </a:lnTo>
                  <a:lnTo>
                    <a:pt x="17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9" name="Freeform 101"/>
            <p:cNvSpPr>
              <a:spLocks/>
            </p:cNvSpPr>
            <p:nvPr/>
          </p:nvSpPr>
          <p:spPr bwMode="blackWhite">
            <a:xfrm>
              <a:off x="4540251" y="4386263"/>
              <a:ext cx="176212" cy="192087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9" y="107"/>
                </a:cxn>
                <a:cxn ang="0">
                  <a:pos x="9" y="124"/>
                </a:cxn>
                <a:cxn ang="0">
                  <a:pos x="25" y="124"/>
                </a:cxn>
                <a:cxn ang="0">
                  <a:pos x="49" y="107"/>
                </a:cxn>
                <a:cxn ang="0">
                  <a:pos x="57" y="116"/>
                </a:cxn>
                <a:cxn ang="0">
                  <a:pos x="65" y="107"/>
                </a:cxn>
                <a:cxn ang="0">
                  <a:pos x="90" y="71"/>
                </a:cxn>
                <a:cxn ang="0">
                  <a:pos x="114" y="53"/>
                </a:cxn>
                <a:cxn ang="0">
                  <a:pos x="98" y="53"/>
                </a:cxn>
                <a:cxn ang="0">
                  <a:pos x="90" y="44"/>
                </a:cxn>
                <a:cxn ang="0">
                  <a:pos x="73" y="26"/>
                </a:cxn>
                <a:cxn ang="0">
                  <a:pos x="65" y="0"/>
                </a:cxn>
                <a:cxn ang="0">
                  <a:pos x="49" y="18"/>
                </a:cxn>
                <a:cxn ang="0">
                  <a:pos x="41" y="9"/>
                </a:cxn>
                <a:cxn ang="0">
                  <a:pos x="17" y="9"/>
                </a:cxn>
                <a:cxn ang="0">
                  <a:pos x="9" y="53"/>
                </a:cxn>
                <a:cxn ang="0">
                  <a:pos x="0" y="71"/>
                </a:cxn>
                <a:cxn ang="0">
                  <a:pos x="0" y="98"/>
                </a:cxn>
              </a:cxnLst>
              <a:rect l="0" t="0" r="r" b="b"/>
              <a:pathLst>
                <a:path w="114" h="124">
                  <a:moveTo>
                    <a:pt x="0" y="98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25" y="124"/>
                  </a:lnTo>
                  <a:lnTo>
                    <a:pt x="49" y="107"/>
                  </a:lnTo>
                  <a:lnTo>
                    <a:pt x="57" y="116"/>
                  </a:lnTo>
                  <a:lnTo>
                    <a:pt x="65" y="107"/>
                  </a:lnTo>
                  <a:lnTo>
                    <a:pt x="90" y="71"/>
                  </a:lnTo>
                  <a:lnTo>
                    <a:pt x="114" y="53"/>
                  </a:lnTo>
                  <a:lnTo>
                    <a:pt x="98" y="53"/>
                  </a:lnTo>
                  <a:lnTo>
                    <a:pt x="90" y="44"/>
                  </a:lnTo>
                  <a:lnTo>
                    <a:pt x="73" y="26"/>
                  </a:lnTo>
                  <a:lnTo>
                    <a:pt x="65" y="0"/>
                  </a:lnTo>
                  <a:lnTo>
                    <a:pt x="49" y="18"/>
                  </a:lnTo>
                  <a:lnTo>
                    <a:pt x="41" y="9"/>
                  </a:lnTo>
                  <a:lnTo>
                    <a:pt x="17" y="9"/>
                  </a:lnTo>
                  <a:lnTo>
                    <a:pt x="9" y="53"/>
                  </a:lnTo>
                  <a:lnTo>
                    <a:pt x="0" y="71"/>
                  </a:lnTo>
                  <a:lnTo>
                    <a:pt x="0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0" name="Freeform 102"/>
            <p:cNvSpPr>
              <a:spLocks/>
            </p:cNvSpPr>
            <p:nvPr/>
          </p:nvSpPr>
          <p:spPr bwMode="blackWhite">
            <a:xfrm>
              <a:off x="4641851" y="4344988"/>
              <a:ext cx="136525" cy="149225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25" y="27"/>
                </a:cxn>
                <a:cxn ang="0">
                  <a:pos x="0" y="27"/>
                </a:cxn>
                <a:cxn ang="0">
                  <a:pos x="16" y="53"/>
                </a:cxn>
                <a:cxn ang="0">
                  <a:pos x="25" y="71"/>
                </a:cxn>
                <a:cxn ang="0">
                  <a:pos x="33" y="80"/>
                </a:cxn>
                <a:cxn ang="0">
                  <a:pos x="49" y="80"/>
                </a:cxn>
                <a:cxn ang="0">
                  <a:pos x="65" y="89"/>
                </a:cxn>
                <a:cxn ang="0">
                  <a:pos x="73" y="89"/>
                </a:cxn>
                <a:cxn ang="0">
                  <a:pos x="81" y="53"/>
                </a:cxn>
                <a:cxn ang="0">
                  <a:pos x="89" y="27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57" y="0"/>
                </a:cxn>
              </a:cxnLst>
              <a:rect l="0" t="0" r="r" b="b"/>
              <a:pathLst>
                <a:path w="89" h="89">
                  <a:moveTo>
                    <a:pt x="57" y="0"/>
                  </a:moveTo>
                  <a:lnTo>
                    <a:pt x="41" y="0"/>
                  </a:lnTo>
                  <a:lnTo>
                    <a:pt x="41" y="9"/>
                  </a:lnTo>
                  <a:lnTo>
                    <a:pt x="25" y="27"/>
                  </a:lnTo>
                  <a:lnTo>
                    <a:pt x="0" y="27"/>
                  </a:lnTo>
                  <a:lnTo>
                    <a:pt x="16" y="53"/>
                  </a:lnTo>
                  <a:lnTo>
                    <a:pt x="25" y="71"/>
                  </a:lnTo>
                  <a:lnTo>
                    <a:pt x="33" y="80"/>
                  </a:lnTo>
                  <a:lnTo>
                    <a:pt x="49" y="80"/>
                  </a:lnTo>
                  <a:lnTo>
                    <a:pt x="65" y="89"/>
                  </a:lnTo>
                  <a:lnTo>
                    <a:pt x="73" y="89"/>
                  </a:lnTo>
                  <a:lnTo>
                    <a:pt x="81" y="53"/>
                  </a:lnTo>
                  <a:lnTo>
                    <a:pt x="89" y="27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57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1" name="Freeform 103"/>
            <p:cNvSpPr>
              <a:spLocks/>
            </p:cNvSpPr>
            <p:nvPr/>
          </p:nvSpPr>
          <p:spPr bwMode="blackWhite">
            <a:xfrm>
              <a:off x="4741863" y="4235450"/>
              <a:ext cx="177800" cy="342900"/>
            </a:xfrm>
            <a:custGeom>
              <a:avLst/>
              <a:gdLst/>
              <a:ahLst/>
              <a:cxnLst>
                <a:cxn ang="0">
                  <a:pos x="24" y="222"/>
                </a:cxn>
                <a:cxn ang="0">
                  <a:pos x="24" y="214"/>
                </a:cxn>
                <a:cxn ang="0">
                  <a:pos x="24" y="205"/>
                </a:cxn>
                <a:cxn ang="0">
                  <a:pos x="57" y="196"/>
                </a:cxn>
                <a:cxn ang="0">
                  <a:pos x="65" y="187"/>
                </a:cxn>
                <a:cxn ang="0">
                  <a:pos x="65" y="160"/>
                </a:cxn>
                <a:cxn ang="0">
                  <a:pos x="49" y="124"/>
                </a:cxn>
                <a:cxn ang="0">
                  <a:pos x="73" y="98"/>
                </a:cxn>
                <a:cxn ang="0">
                  <a:pos x="97" y="89"/>
                </a:cxn>
                <a:cxn ang="0">
                  <a:pos x="122" y="62"/>
                </a:cxn>
                <a:cxn ang="0">
                  <a:pos x="114" y="0"/>
                </a:cxn>
                <a:cxn ang="0">
                  <a:pos x="97" y="17"/>
                </a:cxn>
                <a:cxn ang="0">
                  <a:pos x="73" y="17"/>
                </a:cxn>
                <a:cxn ang="0">
                  <a:pos x="57" y="17"/>
                </a:cxn>
                <a:cxn ang="0">
                  <a:pos x="49" y="17"/>
                </a:cxn>
                <a:cxn ang="0">
                  <a:pos x="57" y="35"/>
                </a:cxn>
                <a:cxn ang="0">
                  <a:pos x="65" y="53"/>
                </a:cxn>
                <a:cxn ang="0">
                  <a:pos x="65" y="71"/>
                </a:cxn>
                <a:cxn ang="0">
                  <a:pos x="57" y="89"/>
                </a:cxn>
                <a:cxn ang="0">
                  <a:pos x="49" y="71"/>
                </a:cxn>
                <a:cxn ang="0">
                  <a:pos x="49" y="53"/>
                </a:cxn>
                <a:cxn ang="0">
                  <a:pos x="41" y="53"/>
                </a:cxn>
                <a:cxn ang="0">
                  <a:pos x="33" y="44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8" y="71"/>
                </a:cxn>
                <a:cxn ang="0">
                  <a:pos x="24" y="80"/>
                </a:cxn>
                <a:cxn ang="0">
                  <a:pos x="33" y="98"/>
                </a:cxn>
                <a:cxn ang="0">
                  <a:pos x="24" y="124"/>
                </a:cxn>
                <a:cxn ang="0">
                  <a:pos x="8" y="160"/>
                </a:cxn>
                <a:cxn ang="0">
                  <a:pos x="16" y="214"/>
                </a:cxn>
                <a:cxn ang="0">
                  <a:pos x="16" y="222"/>
                </a:cxn>
                <a:cxn ang="0">
                  <a:pos x="24" y="222"/>
                </a:cxn>
              </a:cxnLst>
              <a:rect l="0" t="0" r="r" b="b"/>
              <a:pathLst>
                <a:path w="122" h="222">
                  <a:moveTo>
                    <a:pt x="24" y="222"/>
                  </a:moveTo>
                  <a:lnTo>
                    <a:pt x="24" y="214"/>
                  </a:lnTo>
                  <a:lnTo>
                    <a:pt x="24" y="205"/>
                  </a:lnTo>
                  <a:lnTo>
                    <a:pt x="57" y="196"/>
                  </a:lnTo>
                  <a:lnTo>
                    <a:pt x="65" y="187"/>
                  </a:lnTo>
                  <a:lnTo>
                    <a:pt x="65" y="160"/>
                  </a:lnTo>
                  <a:lnTo>
                    <a:pt x="49" y="124"/>
                  </a:lnTo>
                  <a:lnTo>
                    <a:pt x="73" y="98"/>
                  </a:lnTo>
                  <a:lnTo>
                    <a:pt x="97" y="89"/>
                  </a:lnTo>
                  <a:lnTo>
                    <a:pt x="122" y="62"/>
                  </a:lnTo>
                  <a:lnTo>
                    <a:pt x="114" y="0"/>
                  </a:lnTo>
                  <a:lnTo>
                    <a:pt x="97" y="17"/>
                  </a:lnTo>
                  <a:lnTo>
                    <a:pt x="73" y="17"/>
                  </a:lnTo>
                  <a:lnTo>
                    <a:pt x="57" y="17"/>
                  </a:lnTo>
                  <a:lnTo>
                    <a:pt x="49" y="17"/>
                  </a:lnTo>
                  <a:lnTo>
                    <a:pt x="57" y="35"/>
                  </a:lnTo>
                  <a:lnTo>
                    <a:pt x="65" y="53"/>
                  </a:lnTo>
                  <a:lnTo>
                    <a:pt x="65" y="71"/>
                  </a:lnTo>
                  <a:lnTo>
                    <a:pt x="57" y="89"/>
                  </a:lnTo>
                  <a:lnTo>
                    <a:pt x="49" y="71"/>
                  </a:lnTo>
                  <a:lnTo>
                    <a:pt x="49" y="53"/>
                  </a:lnTo>
                  <a:lnTo>
                    <a:pt x="41" y="53"/>
                  </a:lnTo>
                  <a:lnTo>
                    <a:pt x="33" y="44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8" y="71"/>
                  </a:lnTo>
                  <a:lnTo>
                    <a:pt x="24" y="80"/>
                  </a:lnTo>
                  <a:lnTo>
                    <a:pt x="33" y="98"/>
                  </a:lnTo>
                  <a:lnTo>
                    <a:pt x="24" y="124"/>
                  </a:lnTo>
                  <a:lnTo>
                    <a:pt x="8" y="160"/>
                  </a:lnTo>
                  <a:lnTo>
                    <a:pt x="16" y="214"/>
                  </a:lnTo>
                  <a:lnTo>
                    <a:pt x="16" y="222"/>
                  </a:lnTo>
                  <a:lnTo>
                    <a:pt x="24" y="22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blackWhite">
            <a:xfrm>
              <a:off x="4741863" y="4565650"/>
              <a:ext cx="36513" cy="39688"/>
            </a:xfrm>
            <a:custGeom>
              <a:avLst/>
              <a:gdLst/>
              <a:ahLst/>
              <a:cxnLst>
                <a:cxn ang="0">
                  <a:pos x="24" y="17"/>
                </a:cxn>
                <a:cxn ang="0">
                  <a:pos x="24" y="0"/>
                </a:cxn>
                <a:cxn ang="0">
                  <a:pos x="16" y="0"/>
                </a:cxn>
                <a:cxn ang="0">
                  <a:pos x="0" y="17"/>
                </a:cxn>
                <a:cxn ang="0">
                  <a:pos x="16" y="26"/>
                </a:cxn>
                <a:cxn ang="0">
                  <a:pos x="24" y="17"/>
                </a:cxn>
              </a:cxnLst>
              <a:rect l="0" t="0" r="r" b="b"/>
              <a:pathLst>
                <a:path w="24" h="26">
                  <a:moveTo>
                    <a:pt x="24" y="17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16" y="26"/>
                  </a:lnTo>
                  <a:lnTo>
                    <a:pt x="24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3" name="Freeform 105"/>
            <p:cNvSpPr>
              <a:spLocks/>
            </p:cNvSpPr>
            <p:nvPr/>
          </p:nvSpPr>
          <p:spPr bwMode="blackWhite">
            <a:xfrm>
              <a:off x="7704138" y="2298700"/>
              <a:ext cx="25400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1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4" name="Freeform 106"/>
            <p:cNvSpPr>
              <a:spLocks/>
            </p:cNvSpPr>
            <p:nvPr/>
          </p:nvSpPr>
          <p:spPr bwMode="blackWhite">
            <a:xfrm>
              <a:off x="4978401" y="4262438"/>
              <a:ext cx="125412" cy="284162"/>
            </a:xfrm>
            <a:custGeom>
              <a:avLst/>
              <a:gdLst/>
              <a:ahLst/>
              <a:cxnLst>
                <a:cxn ang="0">
                  <a:pos x="0" y="134"/>
                </a:cxn>
                <a:cxn ang="0">
                  <a:pos x="8" y="170"/>
                </a:cxn>
                <a:cxn ang="0">
                  <a:pos x="16" y="188"/>
                </a:cxn>
                <a:cxn ang="0">
                  <a:pos x="41" y="188"/>
                </a:cxn>
                <a:cxn ang="0">
                  <a:pos x="49" y="179"/>
                </a:cxn>
                <a:cxn ang="0">
                  <a:pos x="65" y="81"/>
                </a:cxn>
                <a:cxn ang="0">
                  <a:pos x="73" y="45"/>
                </a:cxn>
                <a:cxn ang="0">
                  <a:pos x="81" y="54"/>
                </a:cxn>
                <a:cxn ang="0">
                  <a:pos x="81" y="45"/>
                </a:cxn>
                <a:cxn ang="0">
                  <a:pos x="73" y="9"/>
                </a:cxn>
                <a:cxn ang="0">
                  <a:pos x="65" y="0"/>
                </a:cxn>
                <a:cxn ang="0">
                  <a:pos x="57" y="18"/>
                </a:cxn>
                <a:cxn ang="0">
                  <a:pos x="49" y="18"/>
                </a:cxn>
                <a:cxn ang="0">
                  <a:pos x="49" y="36"/>
                </a:cxn>
                <a:cxn ang="0">
                  <a:pos x="16" y="63"/>
                </a:cxn>
                <a:cxn ang="0">
                  <a:pos x="8" y="81"/>
                </a:cxn>
                <a:cxn ang="0">
                  <a:pos x="16" y="107"/>
                </a:cxn>
                <a:cxn ang="0">
                  <a:pos x="0" y="134"/>
                </a:cxn>
              </a:cxnLst>
              <a:rect l="0" t="0" r="r" b="b"/>
              <a:pathLst>
                <a:path w="81" h="188">
                  <a:moveTo>
                    <a:pt x="0" y="134"/>
                  </a:moveTo>
                  <a:lnTo>
                    <a:pt x="8" y="170"/>
                  </a:lnTo>
                  <a:lnTo>
                    <a:pt x="16" y="188"/>
                  </a:lnTo>
                  <a:lnTo>
                    <a:pt x="41" y="188"/>
                  </a:lnTo>
                  <a:lnTo>
                    <a:pt x="49" y="179"/>
                  </a:lnTo>
                  <a:lnTo>
                    <a:pt x="65" y="81"/>
                  </a:lnTo>
                  <a:lnTo>
                    <a:pt x="73" y="45"/>
                  </a:lnTo>
                  <a:lnTo>
                    <a:pt x="81" y="54"/>
                  </a:lnTo>
                  <a:lnTo>
                    <a:pt x="81" y="45"/>
                  </a:lnTo>
                  <a:lnTo>
                    <a:pt x="73" y="9"/>
                  </a:lnTo>
                  <a:lnTo>
                    <a:pt x="65" y="0"/>
                  </a:lnTo>
                  <a:lnTo>
                    <a:pt x="57" y="18"/>
                  </a:lnTo>
                  <a:lnTo>
                    <a:pt x="49" y="18"/>
                  </a:lnTo>
                  <a:lnTo>
                    <a:pt x="49" y="36"/>
                  </a:lnTo>
                  <a:lnTo>
                    <a:pt x="16" y="63"/>
                  </a:lnTo>
                  <a:lnTo>
                    <a:pt x="8" y="81"/>
                  </a:lnTo>
                  <a:lnTo>
                    <a:pt x="16" y="107"/>
                  </a:lnTo>
                  <a:lnTo>
                    <a:pt x="0" y="13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5" name="Freeform 107"/>
            <p:cNvSpPr>
              <a:spLocks/>
            </p:cNvSpPr>
            <p:nvPr/>
          </p:nvSpPr>
          <p:spPr bwMode="blackWhite">
            <a:xfrm>
              <a:off x="7080251" y="2792413"/>
              <a:ext cx="22225" cy="5080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6" name="Freeform 108"/>
            <p:cNvSpPr>
              <a:spLocks/>
            </p:cNvSpPr>
            <p:nvPr/>
          </p:nvSpPr>
          <p:spPr bwMode="blackWhite">
            <a:xfrm>
              <a:off x="7229476" y="2490788"/>
              <a:ext cx="25400" cy="317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16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blackWhite">
            <a:xfrm>
              <a:off x="7516813" y="1858963"/>
              <a:ext cx="63500" cy="41275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25" y="18"/>
                </a:cxn>
                <a:cxn ang="0">
                  <a:pos x="41" y="9"/>
                </a:cxn>
                <a:cxn ang="0">
                  <a:pos x="33" y="0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27"/>
                </a:cxn>
                <a:cxn ang="0">
                  <a:pos x="8" y="18"/>
                </a:cxn>
              </a:cxnLst>
              <a:rect l="0" t="0" r="r" b="b"/>
              <a:pathLst>
                <a:path w="41" h="27">
                  <a:moveTo>
                    <a:pt x="8" y="18"/>
                  </a:moveTo>
                  <a:lnTo>
                    <a:pt x="25" y="18"/>
                  </a:lnTo>
                  <a:lnTo>
                    <a:pt x="41" y="9"/>
                  </a:lnTo>
                  <a:lnTo>
                    <a:pt x="33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7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blackWhite">
            <a:xfrm>
              <a:off x="6804026" y="1693863"/>
              <a:ext cx="38100" cy="5556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27"/>
                </a:cxn>
                <a:cxn ang="0">
                  <a:pos x="25" y="36"/>
                </a:cxn>
                <a:cxn ang="0">
                  <a:pos x="25" y="18"/>
                </a:cxn>
                <a:cxn ang="0">
                  <a:pos x="17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25" h="36">
                  <a:moveTo>
                    <a:pt x="0" y="18"/>
                  </a:moveTo>
                  <a:lnTo>
                    <a:pt x="8" y="27"/>
                  </a:lnTo>
                  <a:lnTo>
                    <a:pt x="25" y="36"/>
                  </a:lnTo>
                  <a:lnTo>
                    <a:pt x="25" y="18"/>
                  </a:lnTo>
                  <a:lnTo>
                    <a:pt x="17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blackWhite">
            <a:xfrm>
              <a:off x="6804026" y="1679575"/>
              <a:ext cx="25400" cy="44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17" y="9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lnTo>
                    <a:pt x="0" y="18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blackWhite">
            <a:xfrm>
              <a:off x="6916738" y="1570038"/>
              <a:ext cx="762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8"/>
                </a:cxn>
                <a:cxn ang="0">
                  <a:pos x="25" y="35"/>
                </a:cxn>
                <a:cxn ang="0">
                  <a:pos x="41" y="35"/>
                </a:cxn>
                <a:cxn ang="0">
                  <a:pos x="49" y="18"/>
                </a:cxn>
                <a:cxn ang="0">
                  <a:pos x="8" y="9"/>
                </a:cxn>
                <a:cxn ang="0">
                  <a:pos x="0" y="0"/>
                </a:cxn>
              </a:cxnLst>
              <a:rect l="0" t="0" r="r" b="b"/>
              <a:pathLst>
                <a:path w="49" h="35">
                  <a:moveTo>
                    <a:pt x="0" y="0"/>
                  </a:moveTo>
                  <a:lnTo>
                    <a:pt x="8" y="18"/>
                  </a:lnTo>
                  <a:lnTo>
                    <a:pt x="25" y="35"/>
                  </a:lnTo>
                  <a:lnTo>
                    <a:pt x="41" y="35"/>
                  </a:lnTo>
                  <a:lnTo>
                    <a:pt x="49" y="18"/>
                  </a:ln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blackWhite">
            <a:xfrm>
              <a:off x="6742113" y="1514475"/>
              <a:ext cx="125413" cy="109538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8" y="71"/>
                </a:cxn>
                <a:cxn ang="0">
                  <a:pos x="16" y="71"/>
                </a:cxn>
                <a:cxn ang="0">
                  <a:pos x="57" y="54"/>
                </a:cxn>
                <a:cxn ang="0">
                  <a:pos x="65" y="62"/>
                </a:cxn>
                <a:cxn ang="0">
                  <a:pos x="81" y="36"/>
                </a:cxn>
                <a:cxn ang="0">
                  <a:pos x="81" y="27"/>
                </a:cxn>
                <a:cxn ang="0">
                  <a:pos x="81" y="18"/>
                </a:cxn>
                <a:cxn ang="0">
                  <a:pos x="73" y="18"/>
                </a:cxn>
                <a:cxn ang="0">
                  <a:pos x="57" y="0"/>
                </a:cxn>
                <a:cxn ang="0">
                  <a:pos x="40" y="18"/>
                </a:cxn>
                <a:cxn ang="0">
                  <a:pos x="16" y="0"/>
                </a:cxn>
                <a:cxn ang="0">
                  <a:pos x="0" y="9"/>
                </a:cxn>
                <a:cxn ang="0">
                  <a:pos x="0" y="45"/>
                </a:cxn>
              </a:cxnLst>
              <a:rect l="0" t="0" r="r" b="b"/>
              <a:pathLst>
                <a:path w="81" h="71">
                  <a:moveTo>
                    <a:pt x="0" y="45"/>
                  </a:moveTo>
                  <a:lnTo>
                    <a:pt x="8" y="71"/>
                  </a:lnTo>
                  <a:lnTo>
                    <a:pt x="16" y="71"/>
                  </a:lnTo>
                  <a:lnTo>
                    <a:pt x="57" y="54"/>
                  </a:lnTo>
                  <a:lnTo>
                    <a:pt x="65" y="62"/>
                  </a:lnTo>
                  <a:lnTo>
                    <a:pt x="81" y="36"/>
                  </a:lnTo>
                  <a:lnTo>
                    <a:pt x="81" y="27"/>
                  </a:lnTo>
                  <a:lnTo>
                    <a:pt x="81" y="18"/>
                  </a:lnTo>
                  <a:lnTo>
                    <a:pt x="73" y="18"/>
                  </a:lnTo>
                  <a:lnTo>
                    <a:pt x="57" y="0"/>
                  </a:lnTo>
                  <a:lnTo>
                    <a:pt x="40" y="18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blackWhite">
            <a:xfrm>
              <a:off x="5140326" y="1433513"/>
              <a:ext cx="325437" cy="479425"/>
            </a:xfrm>
            <a:custGeom>
              <a:avLst/>
              <a:gdLst/>
              <a:ahLst/>
              <a:cxnLst>
                <a:cxn ang="0">
                  <a:pos x="0" y="267"/>
                </a:cxn>
                <a:cxn ang="0">
                  <a:pos x="25" y="303"/>
                </a:cxn>
                <a:cxn ang="0">
                  <a:pos x="57" y="311"/>
                </a:cxn>
                <a:cxn ang="0">
                  <a:pos x="65" y="303"/>
                </a:cxn>
                <a:cxn ang="0">
                  <a:pos x="49" y="285"/>
                </a:cxn>
                <a:cxn ang="0">
                  <a:pos x="41" y="267"/>
                </a:cxn>
                <a:cxn ang="0">
                  <a:pos x="41" y="231"/>
                </a:cxn>
                <a:cxn ang="0">
                  <a:pos x="49" y="213"/>
                </a:cxn>
                <a:cxn ang="0">
                  <a:pos x="106" y="107"/>
                </a:cxn>
                <a:cxn ang="0">
                  <a:pos x="138" y="80"/>
                </a:cxn>
                <a:cxn ang="0">
                  <a:pos x="203" y="44"/>
                </a:cxn>
                <a:cxn ang="0">
                  <a:pos x="203" y="8"/>
                </a:cxn>
                <a:cxn ang="0">
                  <a:pos x="187" y="0"/>
                </a:cxn>
                <a:cxn ang="0">
                  <a:pos x="171" y="17"/>
                </a:cxn>
                <a:cxn ang="0">
                  <a:pos x="154" y="35"/>
                </a:cxn>
                <a:cxn ang="0">
                  <a:pos x="130" y="44"/>
                </a:cxn>
                <a:cxn ang="0">
                  <a:pos x="114" y="44"/>
                </a:cxn>
                <a:cxn ang="0">
                  <a:pos x="90" y="62"/>
                </a:cxn>
                <a:cxn ang="0">
                  <a:pos x="65" y="98"/>
                </a:cxn>
                <a:cxn ang="0">
                  <a:pos x="41" y="107"/>
                </a:cxn>
                <a:cxn ang="0">
                  <a:pos x="41" y="124"/>
                </a:cxn>
                <a:cxn ang="0">
                  <a:pos x="33" y="151"/>
                </a:cxn>
                <a:cxn ang="0">
                  <a:pos x="25" y="169"/>
                </a:cxn>
                <a:cxn ang="0">
                  <a:pos x="25" y="187"/>
                </a:cxn>
                <a:cxn ang="0">
                  <a:pos x="25" y="205"/>
                </a:cxn>
                <a:cxn ang="0">
                  <a:pos x="9" y="222"/>
                </a:cxn>
                <a:cxn ang="0">
                  <a:pos x="17" y="231"/>
                </a:cxn>
                <a:cxn ang="0">
                  <a:pos x="0" y="240"/>
                </a:cxn>
                <a:cxn ang="0">
                  <a:pos x="0" y="267"/>
                </a:cxn>
              </a:cxnLst>
              <a:rect l="0" t="0" r="r" b="b"/>
              <a:pathLst>
                <a:path w="203" h="311">
                  <a:moveTo>
                    <a:pt x="0" y="267"/>
                  </a:moveTo>
                  <a:lnTo>
                    <a:pt x="25" y="303"/>
                  </a:lnTo>
                  <a:lnTo>
                    <a:pt x="57" y="311"/>
                  </a:lnTo>
                  <a:lnTo>
                    <a:pt x="65" y="303"/>
                  </a:lnTo>
                  <a:lnTo>
                    <a:pt x="49" y="285"/>
                  </a:lnTo>
                  <a:lnTo>
                    <a:pt x="41" y="267"/>
                  </a:lnTo>
                  <a:lnTo>
                    <a:pt x="41" y="231"/>
                  </a:lnTo>
                  <a:lnTo>
                    <a:pt x="49" y="213"/>
                  </a:lnTo>
                  <a:lnTo>
                    <a:pt x="106" y="107"/>
                  </a:lnTo>
                  <a:lnTo>
                    <a:pt x="138" y="80"/>
                  </a:lnTo>
                  <a:lnTo>
                    <a:pt x="203" y="44"/>
                  </a:lnTo>
                  <a:lnTo>
                    <a:pt x="203" y="8"/>
                  </a:lnTo>
                  <a:lnTo>
                    <a:pt x="187" y="0"/>
                  </a:lnTo>
                  <a:lnTo>
                    <a:pt x="171" y="17"/>
                  </a:lnTo>
                  <a:lnTo>
                    <a:pt x="154" y="35"/>
                  </a:lnTo>
                  <a:lnTo>
                    <a:pt x="130" y="44"/>
                  </a:lnTo>
                  <a:lnTo>
                    <a:pt x="114" y="44"/>
                  </a:lnTo>
                  <a:lnTo>
                    <a:pt x="90" y="62"/>
                  </a:lnTo>
                  <a:lnTo>
                    <a:pt x="65" y="98"/>
                  </a:lnTo>
                  <a:lnTo>
                    <a:pt x="41" y="107"/>
                  </a:lnTo>
                  <a:lnTo>
                    <a:pt x="41" y="124"/>
                  </a:lnTo>
                  <a:lnTo>
                    <a:pt x="33" y="151"/>
                  </a:lnTo>
                  <a:lnTo>
                    <a:pt x="25" y="169"/>
                  </a:lnTo>
                  <a:lnTo>
                    <a:pt x="25" y="187"/>
                  </a:lnTo>
                  <a:lnTo>
                    <a:pt x="25" y="205"/>
                  </a:lnTo>
                  <a:lnTo>
                    <a:pt x="9" y="222"/>
                  </a:lnTo>
                  <a:lnTo>
                    <a:pt x="17" y="231"/>
                  </a:lnTo>
                  <a:lnTo>
                    <a:pt x="0" y="240"/>
                  </a:lnTo>
                  <a:lnTo>
                    <a:pt x="0" y="26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blackWhite">
            <a:xfrm>
              <a:off x="5080001" y="1968500"/>
              <a:ext cx="3175" cy="5556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27"/>
                </a:cxn>
                <a:cxn ang="0">
                  <a:pos x="16" y="18"/>
                </a:cxn>
                <a:cxn ang="0">
                  <a:pos x="8" y="0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8" y="27"/>
                  </a:lnTo>
                  <a:lnTo>
                    <a:pt x="16" y="18"/>
                  </a:lnTo>
                  <a:lnTo>
                    <a:pt x="8" y="0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blackWhite">
            <a:xfrm>
              <a:off x="4041776" y="2519363"/>
              <a:ext cx="4762" cy="31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8" y="9"/>
                </a:cxn>
                <a:cxn ang="0">
                  <a:pos x="16" y="0"/>
                </a:cxn>
                <a:cxn ang="0">
                  <a:pos x="0" y="9"/>
                </a:cxn>
                <a:cxn ang="0">
                  <a:pos x="0" y="17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lnTo>
                    <a:pt x="8" y="9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blackWhite">
            <a:xfrm>
              <a:off x="4354513" y="2628900"/>
              <a:ext cx="20638" cy="2698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blackWhite">
            <a:xfrm>
              <a:off x="4378326" y="2614613"/>
              <a:ext cx="25400" cy="2698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blackWhite">
            <a:xfrm>
              <a:off x="4378326" y="2655888"/>
              <a:ext cx="25400" cy="26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blackWhite">
            <a:xfrm>
              <a:off x="4041776" y="2519363"/>
              <a:ext cx="150812" cy="269875"/>
            </a:xfrm>
            <a:custGeom>
              <a:avLst/>
              <a:gdLst/>
              <a:ahLst/>
              <a:cxnLst>
                <a:cxn ang="0">
                  <a:pos x="16" y="187"/>
                </a:cxn>
                <a:cxn ang="0">
                  <a:pos x="25" y="178"/>
                </a:cxn>
                <a:cxn ang="0">
                  <a:pos x="41" y="187"/>
                </a:cxn>
                <a:cxn ang="0">
                  <a:pos x="41" y="178"/>
                </a:cxn>
                <a:cxn ang="0">
                  <a:pos x="49" y="169"/>
                </a:cxn>
                <a:cxn ang="0">
                  <a:pos x="57" y="178"/>
                </a:cxn>
                <a:cxn ang="0">
                  <a:pos x="57" y="169"/>
                </a:cxn>
                <a:cxn ang="0">
                  <a:pos x="89" y="169"/>
                </a:cxn>
                <a:cxn ang="0">
                  <a:pos x="98" y="160"/>
                </a:cxn>
                <a:cxn ang="0">
                  <a:pos x="81" y="160"/>
                </a:cxn>
                <a:cxn ang="0">
                  <a:pos x="98" y="142"/>
                </a:cxn>
                <a:cxn ang="0">
                  <a:pos x="89" y="133"/>
                </a:cxn>
                <a:cxn ang="0">
                  <a:pos x="81" y="133"/>
                </a:cxn>
                <a:cxn ang="0">
                  <a:pos x="73" y="133"/>
                </a:cxn>
                <a:cxn ang="0">
                  <a:pos x="81" y="124"/>
                </a:cxn>
                <a:cxn ang="0">
                  <a:pos x="81" y="115"/>
                </a:cxn>
                <a:cxn ang="0">
                  <a:pos x="73" y="98"/>
                </a:cxn>
                <a:cxn ang="0">
                  <a:pos x="73" y="89"/>
                </a:cxn>
                <a:cxn ang="0">
                  <a:pos x="57" y="62"/>
                </a:cxn>
                <a:cxn ang="0">
                  <a:pos x="41" y="53"/>
                </a:cxn>
                <a:cxn ang="0">
                  <a:pos x="57" y="26"/>
                </a:cxn>
                <a:cxn ang="0">
                  <a:pos x="57" y="17"/>
                </a:cxn>
                <a:cxn ang="0">
                  <a:pos x="33" y="26"/>
                </a:cxn>
                <a:cxn ang="0">
                  <a:pos x="33" y="9"/>
                </a:cxn>
                <a:cxn ang="0">
                  <a:pos x="49" y="0"/>
                </a:cxn>
                <a:cxn ang="0">
                  <a:pos x="41" y="0"/>
                </a:cxn>
                <a:cxn ang="0">
                  <a:pos x="25" y="0"/>
                </a:cxn>
                <a:cxn ang="0">
                  <a:pos x="8" y="26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16" y="35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16" y="53"/>
                </a:cxn>
                <a:cxn ang="0">
                  <a:pos x="8" y="62"/>
                </a:cxn>
                <a:cxn ang="0">
                  <a:pos x="16" y="62"/>
                </a:cxn>
                <a:cxn ang="0">
                  <a:pos x="25" y="71"/>
                </a:cxn>
                <a:cxn ang="0">
                  <a:pos x="16" y="80"/>
                </a:cxn>
                <a:cxn ang="0">
                  <a:pos x="25" y="89"/>
                </a:cxn>
                <a:cxn ang="0">
                  <a:pos x="41" y="80"/>
                </a:cxn>
                <a:cxn ang="0">
                  <a:pos x="41" y="89"/>
                </a:cxn>
                <a:cxn ang="0">
                  <a:pos x="41" y="98"/>
                </a:cxn>
                <a:cxn ang="0">
                  <a:pos x="49" y="98"/>
                </a:cxn>
                <a:cxn ang="0">
                  <a:pos x="49" y="115"/>
                </a:cxn>
                <a:cxn ang="0">
                  <a:pos x="25" y="115"/>
                </a:cxn>
                <a:cxn ang="0">
                  <a:pos x="33" y="124"/>
                </a:cxn>
                <a:cxn ang="0">
                  <a:pos x="25" y="133"/>
                </a:cxn>
                <a:cxn ang="0">
                  <a:pos x="33" y="133"/>
                </a:cxn>
                <a:cxn ang="0">
                  <a:pos x="33" y="142"/>
                </a:cxn>
                <a:cxn ang="0">
                  <a:pos x="16" y="151"/>
                </a:cxn>
                <a:cxn ang="0">
                  <a:pos x="25" y="160"/>
                </a:cxn>
                <a:cxn ang="0">
                  <a:pos x="33" y="160"/>
                </a:cxn>
                <a:cxn ang="0">
                  <a:pos x="41" y="160"/>
                </a:cxn>
                <a:cxn ang="0">
                  <a:pos x="49" y="160"/>
                </a:cxn>
                <a:cxn ang="0">
                  <a:pos x="49" y="160"/>
                </a:cxn>
                <a:cxn ang="0">
                  <a:pos x="33" y="160"/>
                </a:cxn>
                <a:cxn ang="0">
                  <a:pos x="16" y="187"/>
                </a:cxn>
              </a:cxnLst>
              <a:rect l="0" t="0" r="r" b="b"/>
              <a:pathLst>
                <a:path w="98" h="187">
                  <a:moveTo>
                    <a:pt x="16" y="187"/>
                  </a:moveTo>
                  <a:lnTo>
                    <a:pt x="25" y="178"/>
                  </a:lnTo>
                  <a:lnTo>
                    <a:pt x="41" y="187"/>
                  </a:lnTo>
                  <a:lnTo>
                    <a:pt x="41" y="178"/>
                  </a:lnTo>
                  <a:lnTo>
                    <a:pt x="49" y="169"/>
                  </a:lnTo>
                  <a:lnTo>
                    <a:pt x="57" y="178"/>
                  </a:lnTo>
                  <a:lnTo>
                    <a:pt x="57" y="169"/>
                  </a:lnTo>
                  <a:lnTo>
                    <a:pt x="89" y="169"/>
                  </a:lnTo>
                  <a:lnTo>
                    <a:pt x="98" y="160"/>
                  </a:lnTo>
                  <a:lnTo>
                    <a:pt x="81" y="160"/>
                  </a:lnTo>
                  <a:lnTo>
                    <a:pt x="98" y="142"/>
                  </a:lnTo>
                  <a:lnTo>
                    <a:pt x="89" y="133"/>
                  </a:lnTo>
                  <a:lnTo>
                    <a:pt x="81" y="133"/>
                  </a:lnTo>
                  <a:lnTo>
                    <a:pt x="73" y="133"/>
                  </a:lnTo>
                  <a:lnTo>
                    <a:pt x="81" y="124"/>
                  </a:lnTo>
                  <a:lnTo>
                    <a:pt x="81" y="115"/>
                  </a:lnTo>
                  <a:lnTo>
                    <a:pt x="73" y="98"/>
                  </a:lnTo>
                  <a:lnTo>
                    <a:pt x="73" y="89"/>
                  </a:lnTo>
                  <a:lnTo>
                    <a:pt x="57" y="62"/>
                  </a:lnTo>
                  <a:lnTo>
                    <a:pt x="41" y="53"/>
                  </a:lnTo>
                  <a:lnTo>
                    <a:pt x="57" y="26"/>
                  </a:lnTo>
                  <a:lnTo>
                    <a:pt x="57" y="17"/>
                  </a:lnTo>
                  <a:lnTo>
                    <a:pt x="33" y="26"/>
                  </a:lnTo>
                  <a:lnTo>
                    <a:pt x="33" y="9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8" y="26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16" y="35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16" y="53"/>
                  </a:lnTo>
                  <a:lnTo>
                    <a:pt x="8" y="62"/>
                  </a:lnTo>
                  <a:lnTo>
                    <a:pt x="16" y="62"/>
                  </a:lnTo>
                  <a:lnTo>
                    <a:pt x="25" y="71"/>
                  </a:lnTo>
                  <a:lnTo>
                    <a:pt x="16" y="80"/>
                  </a:lnTo>
                  <a:lnTo>
                    <a:pt x="25" y="89"/>
                  </a:lnTo>
                  <a:lnTo>
                    <a:pt x="41" y="80"/>
                  </a:lnTo>
                  <a:lnTo>
                    <a:pt x="41" y="89"/>
                  </a:lnTo>
                  <a:lnTo>
                    <a:pt x="41" y="98"/>
                  </a:lnTo>
                  <a:lnTo>
                    <a:pt x="49" y="98"/>
                  </a:lnTo>
                  <a:lnTo>
                    <a:pt x="49" y="115"/>
                  </a:lnTo>
                  <a:lnTo>
                    <a:pt x="25" y="115"/>
                  </a:lnTo>
                  <a:lnTo>
                    <a:pt x="33" y="124"/>
                  </a:lnTo>
                  <a:lnTo>
                    <a:pt x="25" y="133"/>
                  </a:lnTo>
                  <a:lnTo>
                    <a:pt x="33" y="133"/>
                  </a:lnTo>
                  <a:lnTo>
                    <a:pt x="33" y="142"/>
                  </a:lnTo>
                  <a:lnTo>
                    <a:pt x="16" y="151"/>
                  </a:lnTo>
                  <a:lnTo>
                    <a:pt x="25" y="160"/>
                  </a:lnTo>
                  <a:lnTo>
                    <a:pt x="33" y="160"/>
                  </a:lnTo>
                  <a:lnTo>
                    <a:pt x="41" y="160"/>
                  </a:lnTo>
                  <a:lnTo>
                    <a:pt x="49" y="160"/>
                  </a:lnTo>
                  <a:lnTo>
                    <a:pt x="49" y="160"/>
                  </a:lnTo>
                  <a:lnTo>
                    <a:pt x="33" y="160"/>
                  </a:lnTo>
                  <a:lnTo>
                    <a:pt x="16" y="18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blackWhite">
            <a:xfrm>
              <a:off x="4329113" y="3025775"/>
              <a:ext cx="25400" cy="412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27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27">
                  <a:moveTo>
                    <a:pt x="0" y="9"/>
                  </a:moveTo>
                  <a:lnTo>
                    <a:pt x="0" y="27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0" name="Freeform 122"/>
            <p:cNvSpPr>
              <a:spLocks/>
            </p:cNvSpPr>
            <p:nvPr/>
          </p:nvSpPr>
          <p:spPr bwMode="blackWhite">
            <a:xfrm>
              <a:off x="4318001" y="3081338"/>
              <a:ext cx="1587" cy="555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7"/>
                </a:cxn>
                <a:cxn ang="0">
                  <a:pos x="8" y="36"/>
                </a:cxn>
                <a:cxn ang="0">
                  <a:pos x="16" y="2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16" h="36">
                  <a:moveTo>
                    <a:pt x="0" y="0"/>
                  </a:moveTo>
                  <a:lnTo>
                    <a:pt x="8" y="27"/>
                  </a:lnTo>
                  <a:lnTo>
                    <a:pt x="8" y="36"/>
                  </a:lnTo>
                  <a:lnTo>
                    <a:pt x="16" y="27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1" name="Freeform 123"/>
            <p:cNvSpPr>
              <a:spLocks/>
            </p:cNvSpPr>
            <p:nvPr/>
          </p:nvSpPr>
          <p:spPr bwMode="blackWhite">
            <a:xfrm>
              <a:off x="4403726" y="3163888"/>
              <a:ext cx="50800" cy="50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"/>
                </a:cxn>
                <a:cxn ang="0">
                  <a:pos x="25" y="17"/>
                </a:cxn>
                <a:cxn ang="0">
                  <a:pos x="33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33" h="17">
                  <a:moveTo>
                    <a:pt x="0" y="0"/>
                  </a:moveTo>
                  <a:lnTo>
                    <a:pt x="0" y="8"/>
                  </a:lnTo>
                  <a:lnTo>
                    <a:pt x="25" y="17"/>
                  </a:lnTo>
                  <a:lnTo>
                    <a:pt x="33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2" name="Freeform 124"/>
            <p:cNvSpPr>
              <a:spLocks/>
            </p:cNvSpPr>
            <p:nvPr/>
          </p:nvSpPr>
          <p:spPr bwMode="blackWhite">
            <a:xfrm>
              <a:off x="4567238" y="3163888"/>
              <a:ext cx="25400" cy="508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8"/>
                </a:cxn>
                <a:cxn ang="0">
                  <a:pos x="8" y="17"/>
                </a:cxn>
                <a:cxn ang="0">
                  <a:pos x="16" y="17"/>
                </a:cxn>
                <a:cxn ang="0">
                  <a:pos x="16" y="17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</a:cxnLst>
              <a:rect l="0" t="0" r="r" b="b"/>
              <a:pathLst>
                <a:path w="16" h="17">
                  <a:moveTo>
                    <a:pt x="0" y="8"/>
                  </a:moveTo>
                  <a:lnTo>
                    <a:pt x="8" y="8"/>
                  </a:lnTo>
                  <a:lnTo>
                    <a:pt x="8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3" name="Freeform 125"/>
            <p:cNvSpPr>
              <a:spLocks/>
            </p:cNvSpPr>
            <p:nvPr/>
          </p:nvSpPr>
          <p:spPr bwMode="blackWhite">
            <a:xfrm>
              <a:off x="4765676" y="3232150"/>
              <a:ext cx="46037" cy="3651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7" y="18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9"/>
                </a:cxn>
              </a:cxnLst>
              <a:rect l="0" t="0" r="r" b="b"/>
              <a:pathLst>
                <a:path w="25" h="18">
                  <a:moveTo>
                    <a:pt x="0" y="9"/>
                  </a:moveTo>
                  <a:lnTo>
                    <a:pt x="8" y="18"/>
                  </a:lnTo>
                  <a:lnTo>
                    <a:pt x="17" y="18"/>
                  </a:lnTo>
                  <a:lnTo>
                    <a:pt x="25" y="9"/>
                  </a:lnTo>
                  <a:lnTo>
                    <a:pt x="25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4" name="Freeform 126"/>
            <p:cNvSpPr>
              <a:spLocks/>
            </p:cNvSpPr>
            <p:nvPr/>
          </p:nvSpPr>
          <p:spPr bwMode="blackWhite">
            <a:xfrm>
              <a:off x="4216401" y="3108325"/>
              <a:ext cx="25400" cy="285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6" y="9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8" y="18"/>
                  </a:lnTo>
                  <a:lnTo>
                    <a:pt x="16" y="9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5" name="Freeform 127"/>
            <p:cNvSpPr>
              <a:spLocks/>
            </p:cNvSpPr>
            <p:nvPr/>
          </p:nvSpPr>
          <p:spPr bwMode="blackWhite">
            <a:xfrm>
              <a:off x="6291263" y="4249738"/>
              <a:ext cx="755650" cy="644525"/>
            </a:xfrm>
            <a:custGeom>
              <a:avLst/>
              <a:gdLst/>
              <a:ahLst/>
              <a:cxnLst>
                <a:cxn ang="0">
                  <a:pos x="41" y="347"/>
                </a:cxn>
                <a:cxn ang="0">
                  <a:pos x="81" y="320"/>
                </a:cxn>
                <a:cxn ang="0">
                  <a:pos x="130" y="312"/>
                </a:cxn>
                <a:cxn ang="0">
                  <a:pos x="219" y="285"/>
                </a:cxn>
                <a:cxn ang="0">
                  <a:pos x="251" y="312"/>
                </a:cxn>
                <a:cxn ang="0">
                  <a:pos x="276" y="347"/>
                </a:cxn>
                <a:cxn ang="0">
                  <a:pos x="292" y="320"/>
                </a:cxn>
                <a:cxn ang="0">
                  <a:pos x="292" y="347"/>
                </a:cxn>
                <a:cxn ang="0">
                  <a:pos x="300" y="347"/>
                </a:cxn>
                <a:cxn ang="0">
                  <a:pos x="308" y="356"/>
                </a:cxn>
                <a:cxn ang="0">
                  <a:pos x="316" y="383"/>
                </a:cxn>
                <a:cxn ang="0">
                  <a:pos x="340" y="401"/>
                </a:cxn>
                <a:cxn ang="0">
                  <a:pos x="365" y="410"/>
                </a:cxn>
                <a:cxn ang="0">
                  <a:pos x="381" y="401"/>
                </a:cxn>
                <a:cxn ang="0">
                  <a:pos x="389" y="410"/>
                </a:cxn>
                <a:cxn ang="0">
                  <a:pos x="413" y="392"/>
                </a:cxn>
                <a:cxn ang="0">
                  <a:pos x="446" y="356"/>
                </a:cxn>
                <a:cxn ang="0">
                  <a:pos x="486" y="249"/>
                </a:cxn>
                <a:cxn ang="0">
                  <a:pos x="462" y="178"/>
                </a:cxn>
                <a:cxn ang="0">
                  <a:pos x="446" y="160"/>
                </a:cxn>
                <a:cxn ang="0">
                  <a:pos x="438" y="160"/>
                </a:cxn>
                <a:cxn ang="0">
                  <a:pos x="397" y="107"/>
                </a:cxn>
                <a:cxn ang="0">
                  <a:pos x="389" y="71"/>
                </a:cxn>
                <a:cxn ang="0">
                  <a:pos x="381" y="44"/>
                </a:cxn>
                <a:cxn ang="0">
                  <a:pos x="357" y="0"/>
                </a:cxn>
                <a:cxn ang="0">
                  <a:pos x="340" y="8"/>
                </a:cxn>
                <a:cxn ang="0">
                  <a:pos x="332" y="89"/>
                </a:cxn>
                <a:cxn ang="0">
                  <a:pos x="284" y="62"/>
                </a:cxn>
                <a:cxn ang="0">
                  <a:pos x="276" y="53"/>
                </a:cxn>
                <a:cxn ang="0">
                  <a:pos x="276" y="26"/>
                </a:cxn>
                <a:cxn ang="0">
                  <a:pos x="284" y="8"/>
                </a:cxn>
                <a:cxn ang="0">
                  <a:pos x="276" y="17"/>
                </a:cxn>
                <a:cxn ang="0">
                  <a:pos x="267" y="8"/>
                </a:cxn>
                <a:cxn ang="0">
                  <a:pos x="235" y="8"/>
                </a:cxn>
                <a:cxn ang="0">
                  <a:pos x="211" y="8"/>
                </a:cxn>
                <a:cxn ang="0">
                  <a:pos x="203" y="26"/>
                </a:cxn>
                <a:cxn ang="0">
                  <a:pos x="195" y="44"/>
                </a:cxn>
                <a:cxn ang="0">
                  <a:pos x="178" y="44"/>
                </a:cxn>
                <a:cxn ang="0">
                  <a:pos x="178" y="44"/>
                </a:cxn>
                <a:cxn ang="0">
                  <a:pos x="162" y="35"/>
                </a:cxn>
                <a:cxn ang="0">
                  <a:pos x="146" y="44"/>
                </a:cxn>
                <a:cxn ang="0">
                  <a:pos x="130" y="71"/>
                </a:cxn>
                <a:cxn ang="0">
                  <a:pos x="130" y="80"/>
                </a:cxn>
                <a:cxn ang="0">
                  <a:pos x="122" y="71"/>
                </a:cxn>
                <a:cxn ang="0">
                  <a:pos x="113" y="98"/>
                </a:cxn>
                <a:cxn ang="0">
                  <a:pos x="41" y="133"/>
                </a:cxn>
                <a:cxn ang="0">
                  <a:pos x="8" y="142"/>
                </a:cxn>
                <a:cxn ang="0">
                  <a:pos x="8" y="169"/>
                </a:cxn>
                <a:cxn ang="0">
                  <a:pos x="16" y="213"/>
                </a:cxn>
                <a:cxn ang="0">
                  <a:pos x="8" y="213"/>
                </a:cxn>
                <a:cxn ang="0">
                  <a:pos x="24" y="258"/>
                </a:cxn>
                <a:cxn ang="0">
                  <a:pos x="32" y="312"/>
                </a:cxn>
                <a:cxn ang="0">
                  <a:pos x="24" y="329"/>
                </a:cxn>
              </a:cxnLst>
              <a:rect l="0" t="0" r="r" b="b"/>
              <a:pathLst>
                <a:path w="486" h="418">
                  <a:moveTo>
                    <a:pt x="24" y="329"/>
                  </a:moveTo>
                  <a:lnTo>
                    <a:pt x="41" y="347"/>
                  </a:lnTo>
                  <a:lnTo>
                    <a:pt x="57" y="347"/>
                  </a:lnTo>
                  <a:lnTo>
                    <a:pt x="81" y="320"/>
                  </a:lnTo>
                  <a:lnTo>
                    <a:pt x="122" y="320"/>
                  </a:lnTo>
                  <a:lnTo>
                    <a:pt x="130" y="312"/>
                  </a:lnTo>
                  <a:lnTo>
                    <a:pt x="154" y="303"/>
                  </a:lnTo>
                  <a:lnTo>
                    <a:pt x="219" y="285"/>
                  </a:lnTo>
                  <a:lnTo>
                    <a:pt x="251" y="303"/>
                  </a:lnTo>
                  <a:lnTo>
                    <a:pt x="251" y="312"/>
                  </a:lnTo>
                  <a:lnTo>
                    <a:pt x="259" y="312"/>
                  </a:lnTo>
                  <a:lnTo>
                    <a:pt x="276" y="347"/>
                  </a:lnTo>
                  <a:lnTo>
                    <a:pt x="292" y="303"/>
                  </a:lnTo>
                  <a:lnTo>
                    <a:pt x="292" y="320"/>
                  </a:lnTo>
                  <a:lnTo>
                    <a:pt x="284" y="347"/>
                  </a:lnTo>
                  <a:lnTo>
                    <a:pt x="292" y="347"/>
                  </a:lnTo>
                  <a:lnTo>
                    <a:pt x="292" y="329"/>
                  </a:lnTo>
                  <a:lnTo>
                    <a:pt x="300" y="347"/>
                  </a:lnTo>
                  <a:lnTo>
                    <a:pt x="292" y="356"/>
                  </a:lnTo>
                  <a:lnTo>
                    <a:pt x="308" y="356"/>
                  </a:lnTo>
                  <a:lnTo>
                    <a:pt x="316" y="374"/>
                  </a:lnTo>
                  <a:lnTo>
                    <a:pt x="316" y="383"/>
                  </a:lnTo>
                  <a:lnTo>
                    <a:pt x="324" y="392"/>
                  </a:lnTo>
                  <a:lnTo>
                    <a:pt x="340" y="401"/>
                  </a:lnTo>
                  <a:lnTo>
                    <a:pt x="357" y="401"/>
                  </a:lnTo>
                  <a:lnTo>
                    <a:pt x="365" y="410"/>
                  </a:lnTo>
                  <a:lnTo>
                    <a:pt x="381" y="392"/>
                  </a:lnTo>
                  <a:lnTo>
                    <a:pt x="381" y="401"/>
                  </a:lnTo>
                  <a:lnTo>
                    <a:pt x="389" y="401"/>
                  </a:lnTo>
                  <a:lnTo>
                    <a:pt x="389" y="410"/>
                  </a:lnTo>
                  <a:lnTo>
                    <a:pt x="397" y="418"/>
                  </a:lnTo>
                  <a:lnTo>
                    <a:pt x="413" y="392"/>
                  </a:lnTo>
                  <a:lnTo>
                    <a:pt x="438" y="392"/>
                  </a:lnTo>
                  <a:lnTo>
                    <a:pt x="446" y="356"/>
                  </a:lnTo>
                  <a:lnTo>
                    <a:pt x="478" y="285"/>
                  </a:lnTo>
                  <a:lnTo>
                    <a:pt x="486" y="249"/>
                  </a:lnTo>
                  <a:lnTo>
                    <a:pt x="478" y="205"/>
                  </a:lnTo>
                  <a:lnTo>
                    <a:pt x="462" y="178"/>
                  </a:lnTo>
                  <a:lnTo>
                    <a:pt x="454" y="169"/>
                  </a:lnTo>
                  <a:lnTo>
                    <a:pt x="446" y="160"/>
                  </a:lnTo>
                  <a:lnTo>
                    <a:pt x="438" y="142"/>
                  </a:lnTo>
                  <a:lnTo>
                    <a:pt x="438" y="160"/>
                  </a:lnTo>
                  <a:lnTo>
                    <a:pt x="421" y="133"/>
                  </a:lnTo>
                  <a:lnTo>
                    <a:pt x="397" y="107"/>
                  </a:lnTo>
                  <a:lnTo>
                    <a:pt x="389" y="80"/>
                  </a:lnTo>
                  <a:lnTo>
                    <a:pt x="389" y="71"/>
                  </a:lnTo>
                  <a:lnTo>
                    <a:pt x="389" y="53"/>
                  </a:lnTo>
                  <a:lnTo>
                    <a:pt x="381" y="44"/>
                  </a:lnTo>
                  <a:lnTo>
                    <a:pt x="365" y="44"/>
                  </a:lnTo>
                  <a:lnTo>
                    <a:pt x="357" y="0"/>
                  </a:lnTo>
                  <a:lnTo>
                    <a:pt x="349" y="0"/>
                  </a:lnTo>
                  <a:lnTo>
                    <a:pt x="340" y="8"/>
                  </a:lnTo>
                  <a:lnTo>
                    <a:pt x="340" y="53"/>
                  </a:lnTo>
                  <a:lnTo>
                    <a:pt x="332" y="89"/>
                  </a:lnTo>
                  <a:lnTo>
                    <a:pt x="316" y="89"/>
                  </a:lnTo>
                  <a:lnTo>
                    <a:pt x="284" y="62"/>
                  </a:lnTo>
                  <a:lnTo>
                    <a:pt x="276" y="62"/>
                  </a:lnTo>
                  <a:lnTo>
                    <a:pt x="276" y="53"/>
                  </a:lnTo>
                  <a:lnTo>
                    <a:pt x="267" y="53"/>
                  </a:lnTo>
                  <a:lnTo>
                    <a:pt x="276" y="26"/>
                  </a:lnTo>
                  <a:lnTo>
                    <a:pt x="276" y="26"/>
                  </a:lnTo>
                  <a:lnTo>
                    <a:pt x="284" y="8"/>
                  </a:lnTo>
                  <a:lnTo>
                    <a:pt x="276" y="8"/>
                  </a:lnTo>
                  <a:lnTo>
                    <a:pt x="276" y="17"/>
                  </a:lnTo>
                  <a:lnTo>
                    <a:pt x="276" y="8"/>
                  </a:lnTo>
                  <a:lnTo>
                    <a:pt x="267" y="8"/>
                  </a:lnTo>
                  <a:lnTo>
                    <a:pt x="227" y="8"/>
                  </a:lnTo>
                  <a:lnTo>
                    <a:pt x="235" y="8"/>
                  </a:lnTo>
                  <a:lnTo>
                    <a:pt x="227" y="8"/>
                  </a:lnTo>
                  <a:lnTo>
                    <a:pt x="211" y="8"/>
                  </a:lnTo>
                  <a:lnTo>
                    <a:pt x="203" y="17"/>
                  </a:lnTo>
                  <a:lnTo>
                    <a:pt x="203" y="26"/>
                  </a:lnTo>
                  <a:lnTo>
                    <a:pt x="195" y="26"/>
                  </a:lnTo>
                  <a:lnTo>
                    <a:pt x="195" y="44"/>
                  </a:lnTo>
                  <a:lnTo>
                    <a:pt x="195" y="53"/>
                  </a:lnTo>
                  <a:lnTo>
                    <a:pt x="178" y="44"/>
                  </a:lnTo>
                  <a:lnTo>
                    <a:pt x="178" y="53"/>
                  </a:lnTo>
                  <a:lnTo>
                    <a:pt x="178" y="44"/>
                  </a:lnTo>
                  <a:lnTo>
                    <a:pt x="170" y="35"/>
                  </a:lnTo>
                  <a:lnTo>
                    <a:pt x="162" y="35"/>
                  </a:lnTo>
                  <a:lnTo>
                    <a:pt x="154" y="44"/>
                  </a:lnTo>
                  <a:lnTo>
                    <a:pt x="146" y="44"/>
                  </a:lnTo>
                  <a:lnTo>
                    <a:pt x="138" y="71"/>
                  </a:lnTo>
                  <a:lnTo>
                    <a:pt x="130" y="71"/>
                  </a:lnTo>
                  <a:lnTo>
                    <a:pt x="122" y="71"/>
                  </a:lnTo>
                  <a:lnTo>
                    <a:pt x="130" y="80"/>
                  </a:lnTo>
                  <a:lnTo>
                    <a:pt x="122" y="89"/>
                  </a:lnTo>
                  <a:lnTo>
                    <a:pt x="122" y="71"/>
                  </a:lnTo>
                  <a:lnTo>
                    <a:pt x="105" y="89"/>
                  </a:lnTo>
                  <a:lnTo>
                    <a:pt x="113" y="98"/>
                  </a:lnTo>
                  <a:lnTo>
                    <a:pt x="89" y="115"/>
                  </a:lnTo>
                  <a:lnTo>
                    <a:pt x="41" y="133"/>
                  </a:lnTo>
                  <a:lnTo>
                    <a:pt x="16" y="160"/>
                  </a:lnTo>
                  <a:lnTo>
                    <a:pt x="8" y="142"/>
                  </a:lnTo>
                  <a:lnTo>
                    <a:pt x="8" y="160"/>
                  </a:lnTo>
                  <a:lnTo>
                    <a:pt x="8" y="169"/>
                  </a:lnTo>
                  <a:lnTo>
                    <a:pt x="0" y="169"/>
                  </a:lnTo>
                  <a:lnTo>
                    <a:pt x="16" y="213"/>
                  </a:lnTo>
                  <a:lnTo>
                    <a:pt x="8" y="196"/>
                  </a:lnTo>
                  <a:lnTo>
                    <a:pt x="8" y="213"/>
                  </a:lnTo>
                  <a:lnTo>
                    <a:pt x="0" y="205"/>
                  </a:lnTo>
                  <a:lnTo>
                    <a:pt x="24" y="258"/>
                  </a:lnTo>
                  <a:lnTo>
                    <a:pt x="32" y="285"/>
                  </a:lnTo>
                  <a:lnTo>
                    <a:pt x="32" y="312"/>
                  </a:lnTo>
                  <a:lnTo>
                    <a:pt x="24" y="320"/>
                  </a:lnTo>
                  <a:lnTo>
                    <a:pt x="24" y="32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6" name="Freeform 128"/>
            <p:cNvSpPr>
              <a:spLocks/>
            </p:cNvSpPr>
            <p:nvPr/>
          </p:nvSpPr>
          <p:spPr bwMode="blackWhite">
            <a:xfrm>
              <a:off x="6729413" y="4813300"/>
              <a:ext cx="25400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16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7" name="Freeform 129"/>
            <p:cNvSpPr>
              <a:spLocks/>
            </p:cNvSpPr>
            <p:nvPr/>
          </p:nvSpPr>
          <p:spPr bwMode="blackWhite">
            <a:xfrm>
              <a:off x="6880226" y="4935538"/>
              <a:ext cx="58737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6"/>
                </a:cxn>
                <a:cxn ang="0">
                  <a:pos x="24" y="45"/>
                </a:cxn>
                <a:cxn ang="0">
                  <a:pos x="32" y="36"/>
                </a:cxn>
                <a:cxn ang="0">
                  <a:pos x="32" y="36"/>
                </a:cxn>
                <a:cxn ang="0">
                  <a:pos x="40" y="0"/>
                </a:cxn>
                <a:cxn ang="0">
                  <a:pos x="32" y="0"/>
                </a:cxn>
                <a:cxn ang="0">
                  <a:pos x="16" y="9"/>
                </a:cxn>
                <a:cxn ang="0">
                  <a:pos x="0" y="0"/>
                </a:cxn>
              </a:cxnLst>
              <a:rect l="0" t="0" r="r" b="b"/>
              <a:pathLst>
                <a:path w="40" h="45">
                  <a:moveTo>
                    <a:pt x="0" y="0"/>
                  </a:moveTo>
                  <a:lnTo>
                    <a:pt x="8" y="36"/>
                  </a:lnTo>
                  <a:lnTo>
                    <a:pt x="24" y="45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blackWhite">
            <a:xfrm>
              <a:off x="7404101" y="4784725"/>
              <a:ext cx="100012" cy="179388"/>
            </a:xfrm>
            <a:custGeom>
              <a:avLst/>
              <a:gdLst/>
              <a:ahLst/>
              <a:cxnLst>
                <a:cxn ang="0">
                  <a:pos x="17" y="71"/>
                </a:cxn>
                <a:cxn ang="0">
                  <a:pos x="25" y="80"/>
                </a:cxn>
                <a:cxn ang="0">
                  <a:pos x="25" y="107"/>
                </a:cxn>
                <a:cxn ang="0">
                  <a:pos x="25" y="116"/>
                </a:cxn>
                <a:cxn ang="0">
                  <a:pos x="33" y="107"/>
                </a:cxn>
                <a:cxn ang="0">
                  <a:pos x="49" y="71"/>
                </a:cxn>
                <a:cxn ang="0">
                  <a:pos x="57" y="71"/>
                </a:cxn>
                <a:cxn ang="0">
                  <a:pos x="65" y="63"/>
                </a:cxn>
                <a:cxn ang="0">
                  <a:pos x="65" y="45"/>
                </a:cxn>
                <a:cxn ang="0">
                  <a:pos x="57" y="45"/>
                </a:cxn>
                <a:cxn ang="0">
                  <a:pos x="49" y="45"/>
                </a:cxn>
                <a:cxn ang="0">
                  <a:pos x="33" y="45"/>
                </a:cxn>
                <a:cxn ang="0">
                  <a:pos x="33" y="27"/>
                </a:cxn>
                <a:cxn ang="0">
                  <a:pos x="25" y="27"/>
                </a:cxn>
                <a:cxn ang="0">
                  <a:pos x="25" y="45"/>
                </a:cxn>
                <a:cxn ang="0">
                  <a:pos x="25" y="27"/>
                </a:cxn>
                <a:cxn ang="0">
                  <a:pos x="25" y="9"/>
                </a:cxn>
                <a:cxn ang="0">
                  <a:pos x="0" y="0"/>
                </a:cxn>
                <a:cxn ang="0">
                  <a:pos x="25" y="27"/>
                </a:cxn>
                <a:cxn ang="0">
                  <a:pos x="25" y="63"/>
                </a:cxn>
                <a:cxn ang="0">
                  <a:pos x="17" y="71"/>
                </a:cxn>
              </a:cxnLst>
              <a:rect l="0" t="0" r="r" b="b"/>
              <a:pathLst>
                <a:path w="65" h="116">
                  <a:moveTo>
                    <a:pt x="17" y="71"/>
                  </a:moveTo>
                  <a:lnTo>
                    <a:pt x="25" y="80"/>
                  </a:lnTo>
                  <a:lnTo>
                    <a:pt x="25" y="107"/>
                  </a:lnTo>
                  <a:lnTo>
                    <a:pt x="25" y="116"/>
                  </a:lnTo>
                  <a:lnTo>
                    <a:pt x="33" y="107"/>
                  </a:lnTo>
                  <a:lnTo>
                    <a:pt x="49" y="71"/>
                  </a:lnTo>
                  <a:lnTo>
                    <a:pt x="57" y="71"/>
                  </a:lnTo>
                  <a:lnTo>
                    <a:pt x="65" y="63"/>
                  </a:lnTo>
                  <a:lnTo>
                    <a:pt x="65" y="45"/>
                  </a:lnTo>
                  <a:lnTo>
                    <a:pt x="57" y="45"/>
                  </a:lnTo>
                  <a:lnTo>
                    <a:pt x="49" y="45"/>
                  </a:lnTo>
                  <a:lnTo>
                    <a:pt x="33" y="45"/>
                  </a:lnTo>
                  <a:lnTo>
                    <a:pt x="33" y="27"/>
                  </a:lnTo>
                  <a:lnTo>
                    <a:pt x="25" y="27"/>
                  </a:lnTo>
                  <a:lnTo>
                    <a:pt x="25" y="45"/>
                  </a:lnTo>
                  <a:lnTo>
                    <a:pt x="25" y="27"/>
                  </a:lnTo>
                  <a:lnTo>
                    <a:pt x="25" y="9"/>
                  </a:lnTo>
                  <a:lnTo>
                    <a:pt x="0" y="0"/>
                  </a:lnTo>
                  <a:lnTo>
                    <a:pt x="25" y="27"/>
                  </a:lnTo>
                  <a:lnTo>
                    <a:pt x="25" y="63"/>
                  </a:lnTo>
                  <a:lnTo>
                    <a:pt x="17" y="71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blackWhite">
            <a:xfrm>
              <a:off x="7278688" y="4935538"/>
              <a:ext cx="150813" cy="16510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98"/>
                </a:cxn>
                <a:cxn ang="0">
                  <a:pos x="16" y="98"/>
                </a:cxn>
                <a:cxn ang="0">
                  <a:pos x="33" y="107"/>
                </a:cxn>
                <a:cxn ang="0">
                  <a:pos x="49" y="98"/>
                </a:cxn>
                <a:cxn ang="0">
                  <a:pos x="57" y="80"/>
                </a:cxn>
                <a:cxn ang="0">
                  <a:pos x="65" y="71"/>
                </a:cxn>
                <a:cxn ang="0">
                  <a:pos x="73" y="54"/>
                </a:cxn>
                <a:cxn ang="0">
                  <a:pos x="81" y="54"/>
                </a:cxn>
                <a:cxn ang="0">
                  <a:pos x="73" y="45"/>
                </a:cxn>
                <a:cxn ang="0">
                  <a:pos x="98" y="18"/>
                </a:cxn>
                <a:cxn ang="0">
                  <a:pos x="98" y="9"/>
                </a:cxn>
                <a:cxn ang="0">
                  <a:pos x="89" y="9"/>
                </a:cxn>
                <a:cxn ang="0">
                  <a:pos x="89" y="0"/>
                </a:cxn>
                <a:cxn ang="0">
                  <a:pos x="81" y="9"/>
                </a:cxn>
                <a:cxn ang="0">
                  <a:pos x="81" y="0"/>
                </a:cxn>
                <a:cxn ang="0">
                  <a:pos x="73" y="0"/>
                </a:cxn>
                <a:cxn ang="0">
                  <a:pos x="65" y="0"/>
                </a:cxn>
                <a:cxn ang="0">
                  <a:pos x="65" y="18"/>
                </a:cxn>
                <a:cxn ang="0">
                  <a:pos x="65" y="18"/>
                </a:cxn>
                <a:cxn ang="0">
                  <a:pos x="57" y="36"/>
                </a:cxn>
                <a:cxn ang="0">
                  <a:pos x="25" y="63"/>
                </a:cxn>
                <a:cxn ang="0">
                  <a:pos x="0" y="89"/>
                </a:cxn>
              </a:cxnLst>
              <a:rect l="0" t="0" r="r" b="b"/>
              <a:pathLst>
                <a:path w="98" h="107">
                  <a:moveTo>
                    <a:pt x="0" y="89"/>
                  </a:moveTo>
                  <a:lnTo>
                    <a:pt x="8" y="98"/>
                  </a:lnTo>
                  <a:lnTo>
                    <a:pt x="16" y="98"/>
                  </a:lnTo>
                  <a:lnTo>
                    <a:pt x="33" y="107"/>
                  </a:lnTo>
                  <a:lnTo>
                    <a:pt x="49" y="98"/>
                  </a:lnTo>
                  <a:lnTo>
                    <a:pt x="57" y="80"/>
                  </a:lnTo>
                  <a:lnTo>
                    <a:pt x="65" y="71"/>
                  </a:lnTo>
                  <a:lnTo>
                    <a:pt x="73" y="54"/>
                  </a:lnTo>
                  <a:lnTo>
                    <a:pt x="81" y="54"/>
                  </a:lnTo>
                  <a:lnTo>
                    <a:pt x="73" y="45"/>
                  </a:lnTo>
                  <a:lnTo>
                    <a:pt x="98" y="18"/>
                  </a:lnTo>
                  <a:lnTo>
                    <a:pt x="98" y="9"/>
                  </a:lnTo>
                  <a:lnTo>
                    <a:pt x="89" y="9"/>
                  </a:lnTo>
                  <a:lnTo>
                    <a:pt x="89" y="0"/>
                  </a:lnTo>
                  <a:lnTo>
                    <a:pt x="81" y="9"/>
                  </a:lnTo>
                  <a:lnTo>
                    <a:pt x="81" y="0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57" y="36"/>
                  </a:lnTo>
                  <a:lnTo>
                    <a:pt x="25" y="63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blackWhite">
            <a:xfrm>
              <a:off x="4679951" y="4619625"/>
              <a:ext cx="36512" cy="55563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6" y="27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8" y="0"/>
                </a:cxn>
                <a:cxn ang="0">
                  <a:pos x="16" y="9"/>
                </a:cxn>
                <a:cxn ang="0">
                  <a:pos x="24" y="18"/>
                </a:cxn>
              </a:cxnLst>
              <a:rect l="0" t="0" r="r" b="b"/>
              <a:pathLst>
                <a:path w="24" h="36">
                  <a:moveTo>
                    <a:pt x="24" y="18"/>
                  </a:moveTo>
                  <a:lnTo>
                    <a:pt x="16" y="27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8" y="0"/>
                  </a:lnTo>
                  <a:lnTo>
                    <a:pt x="16" y="9"/>
                  </a:lnTo>
                  <a:lnTo>
                    <a:pt x="24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blackWhite">
            <a:xfrm>
              <a:off x="4529138" y="3040063"/>
              <a:ext cx="38100" cy="68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  <a:cxn ang="0">
                  <a:pos x="17" y="18"/>
                </a:cxn>
                <a:cxn ang="0">
                  <a:pos x="25" y="27"/>
                </a:cxn>
                <a:cxn ang="0">
                  <a:pos x="25" y="36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25" h="45">
                  <a:moveTo>
                    <a:pt x="0" y="0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17" y="18"/>
                  </a:lnTo>
                  <a:lnTo>
                    <a:pt x="25" y="27"/>
                  </a:lnTo>
                  <a:lnTo>
                    <a:pt x="25" y="36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blackWhite">
            <a:xfrm>
              <a:off x="4592638" y="2986088"/>
              <a:ext cx="109538" cy="80962"/>
            </a:xfrm>
            <a:custGeom>
              <a:avLst/>
              <a:gdLst/>
              <a:ahLst/>
              <a:cxnLst>
                <a:cxn ang="0">
                  <a:pos x="73" y="9"/>
                </a:cxn>
                <a:cxn ang="0">
                  <a:pos x="73" y="17"/>
                </a:cxn>
                <a:cxn ang="0">
                  <a:pos x="65" y="17"/>
                </a:cxn>
                <a:cxn ang="0">
                  <a:pos x="57" y="35"/>
                </a:cxn>
                <a:cxn ang="0">
                  <a:pos x="65" y="44"/>
                </a:cxn>
                <a:cxn ang="0">
                  <a:pos x="48" y="44"/>
                </a:cxn>
                <a:cxn ang="0">
                  <a:pos x="40" y="44"/>
                </a:cxn>
                <a:cxn ang="0">
                  <a:pos x="32" y="53"/>
                </a:cxn>
                <a:cxn ang="0">
                  <a:pos x="24" y="44"/>
                </a:cxn>
                <a:cxn ang="0">
                  <a:pos x="8" y="44"/>
                </a:cxn>
                <a:cxn ang="0">
                  <a:pos x="8" y="44"/>
                </a:cxn>
                <a:cxn ang="0">
                  <a:pos x="0" y="35"/>
                </a:cxn>
                <a:cxn ang="0">
                  <a:pos x="8" y="26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16" y="9"/>
                </a:cxn>
                <a:cxn ang="0">
                  <a:pos x="32" y="17"/>
                </a:cxn>
                <a:cxn ang="0">
                  <a:pos x="48" y="0"/>
                </a:cxn>
                <a:cxn ang="0">
                  <a:pos x="73" y="9"/>
                </a:cxn>
              </a:cxnLst>
              <a:rect l="0" t="0" r="r" b="b"/>
              <a:pathLst>
                <a:path w="73" h="53">
                  <a:moveTo>
                    <a:pt x="73" y="9"/>
                  </a:moveTo>
                  <a:lnTo>
                    <a:pt x="73" y="17"/>
                  </a:lnTo>
                  <a:lnTo>
                    <a:pt x="65" y="17"/>
                  </a:lnTo>
                  <a:lnTo>
                    <a:pt x="57" y="35"/>
                  </a:lnTo>
                  <a:lnTo>
                    <a:pt x="65" y="44"/>
                  </a:lnTo>
                  <a:lnTo>
                    <a:pt x="48" y="44"/>
                  </a:lnTo>
                  <a:lnTo>
                    <a:pt x="40" y="44"/>
                  </a:lnTo>
                  <a:lnTo>
                    <a:pt x="32" y="53"/>
                  </a:lnTo>
                  <a:lnTo>
                    <a:pt x="2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0" y="35"/>
                  </a:lnTo>
                  <a:lnTo>
                    <a:pt x="8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8" y="9"/>
                  </a:lnTo>
                  <a:lnTo>
                    <a:pt x="16" y="9"/>
                  </a:lnTo>
                  <a:lnTo>
                    <a:pt x="32" y="17"/>
                  </a:lnTo>
                  <a:lnTo>
                    <a:pt x="48" y="0"/>
                  </a:lnTo>
                  <a:lnTo>
                    <a:pt x="73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blackWhite">
            <a:xfrm>
              <a:off x="4479926" y="2860675"/>
              <a:ext cx="100012" cy="88900"/>
            </a:xfrm>
            <a:custGeom>
              <a:avLst/>
              <a:gdLst/>
              <a:ahLst/>
              <a:cxnLst>
                <a:cxn ang="0">
                  <a:pos x="24" y="54"/>
                </a:cxn>
                <a:cxn ang="0">
                  <a:pos x="40" y="45"/>
                </a:cxn>
                <a:cxn ang="0">
                  <a:pos x="57" y="45"/>
                </a:cxn>
                <a:cxn ang="0">
                  <a:pos x="65" y="18"/>
                </a:cxn>
                <a:cxn ang="0">
                  <a:pos x="65" y="18"/>
                </a:cxn>
                <a:cxn ang="0">
                  <a:pos x="65" y="9"/>
                </a:cxn>
                <a:cxn ang="0">
                  <a:pos x="49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16" y="54"/>
                </a:cxn>
                <a:cxn ang="0">
                  <a:pos x="24" y="54"/>
                </a:cxn>
              </a:cxnLst>
              <a:rect l="0" t="0" r="r" b="b"/>
              <a:pathLst>
                <a:path w="65" h="54">
                  <a:moveTo>
                    <a:pt x="24" y="54"/>
                  </a:moveTo>
                  <a:lnTo>
                    <a:pt x="40" y="45"/>
                  </a:lnTo>
                  <a:lnTo>
                    <a:pt x="57" y="45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5" y="9"/>
                  </a:lnTo>
                  <a:lnTo>
                    <a:pt x="49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16" y="54"/>
                  </a:lnTo>
                  <a:lnTo>
                    <a:pt x="24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blackWhite">
            <a:xfrm>
              <a:off x="4429126" y="2916238"/>
              <a:ext cx="38100" cy="3333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7" y="0"/>
                </a:cxn>
                <a:cxn ang="0">
                  <a:pos x="9" y="18"/>
                </a:cxn>
                <a:cxn ang="0">
                  <a:pos x="9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25" h="18">
                  <a:moveTo>
                    <a:pt x="25" y="0"/>
                  </a:moveTo>
                  <a:lnTo>
                    <a:pt x="17" y="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blackWhite">
            <a:xfrm>
              <a:off x="4429126" y="2930525"/>
              <a:ext cx="100012" cy="10953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49" y="18"/>
                </a:cxn>
                <a:cxn ang="0">
                  <a:pos x="57" y="18"/>
                </a:cxn>
                <a:cxn ang="0">
                  <a:pos x="65" y="18"/>
                </a:cxn>
                <a:cxn ang="0">
                  <a:pos x="65" y="27"/>
                </a:cxn>
                <a:cxn ang="0">
                  <a:pos x="57" y="27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5" y="27"/>
                </a:cxn>
                <a:cxn ang="0">
                  <a:pos x="41" y="53"/>
                </a:cxn>
                <a:cxn ang="0">
                  <a:pos x="49" y="62"/>
                </a:cxn>
                <a:cxn ang="0">
                  <a:pos x="49" y="71"/>
                </a:cxn>
                <a:cxn ang="0">
                  <a:pos x="33" y="53"/>
                </a:cxn>
                <a:cxn ang="0">
                  <a:pos x="25" y="53"/>
                </a:cxn>
                <a:cxn ang="0">
                  <a:pos x="17" y="36"/>
                </a:cxn>
                <a:cxn ang="0">
                  <a:pos x="17" y="18"/>
                </a:cxn>
                <a:cxn ang="0">
                  <a:pos x="9" y="18"/>
                </a:cxn>
                <a:cxn ang="0">
                  <a:pos x="0" y="27"/>
                </a:cxn>
                <a:cxn ang="0">
                  <a:pos x="0" y="18"/>
                </a:cxn>
                <a:cxn ang="0">
                  <a:pos x="17" y="18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65" h="71">
                  <a:moveTo>
                    <a:pt x="25" y="0"/>
                  </a:moveTo>
                  <a:lnTo>
                    <a:pt x="49" y="18"/>
                  </a:lnTo>
                  <a:lnTo>
                    <a:pt x="57" y="18"/>
                  </a:lnTo>
                  <a:lnTo>
                    <a:pt x="65" y="18"/>
                  </a:lnTo>
                  <a:lnTo>
                    <a:pt x="65" y="27"/>
                  </a:lnTo>
                  <a:lnTo>
                    <a:pt x="57" y="27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7"/>
                  </a:lnTo>
                  <a:lnTo>
                    <a:pt x="41" y="53"/>
                  </a:lnTo>
                  <a:lnTo>
                    <a:pt x="49" y="62"/>
                  </a:lnTo>
                  <a:lnTo>
                    <a:pt x="49" y="71"/>
                  </a:lnTo>
                  <a:lnTo>
                    <a:pt x="33" y="53"/>
                  </a:lnTo>
                  <a:lnTo>
                    <a:pt x="25" y="53"/>
                  </a:lnTo>
                  <a:lnTo>
                    <a:pt x="17" y="36"/>
                  </a:lnTo>
                  <a:lnTo>
                    <a:pt x="17" y="18"/>
                  </a:lnTo>
                  <a:lnTo>
                    <a:pt x="9" y="18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17" y="18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blackWhite">
            <a:xfrm>
              <a:off x="4503738" y="3011488"/>
              <a:ext cx="36513" cy="444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18"/>
                </a:cxn>
              </a:cxnLst>
              <a:rect l="0" t="0" r="r" b="b"/>
              <a:pathLst>
                <a:path w="24" h="27">
                  <a:moveTo>
                    <a:pt x="0" y="18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blackWhite">
            <a:xfrm>
              <a:off x="4516438" y="2944813"/>
              <a:ext cx="76200" cy="10953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33" y="18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41" y="36"/>
                </a:cxn>
                <a:cxn ang="0">
                  <a:pos x="49" y="53"/>
                </a:cxn>
                <a:cxn ang="0">
                  <a:pos x="41" y="62"/>
                </a:cxn>
                <a:cxn ang="0">
                  <a:pos x="33" y="62"/>
                </a:cxn>
                <a:cxn ang="0">
                  <a:pos x="25" y="71"/>
                </a:cxn>
                <a:cxn ang="0">
                  <a:pos x="16" y="62"/>
                </a:cxn>
                <a:cxn ang="0">
                  <a:pos x="16" y="53"/>
                </a:cxn>
                <a:cxn ang="0">
                  <a:pos x="8" y="44"/>
                </a:cxn>
                <a:cxn ang="0">
                  <a:pos x="8" y="18"/>
                </a:cxn>
              </a:cxnLst>
              <a:rect l="0" t="0" r="r" b="b"/>
              <a:pathLst>
                <a:path w="49" h="71">
                  <a:moveTo>
                    <a:pt x="8" y="18"/>
                  </a:moveTo>
                  <a:lnTo>
                    <a:pt x="8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33" y="18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41" y="36"/>
                  </a:lnTo>
                  <a:lnTo>
                    <a:pt x="49" y="53"/>
                  </a:lnTo>
                  <a:lnTo>
                    <a:pt x="41" y="62"/>
                  </a:lnTo>
                  <a:lnTo>
                    <a:pt x="33" y="62"/>
                  </a:lnTo>
                  <a:lnTo>
                    <a:pt x="25" y="71"/>
                  </a:lnTo>
                  <a:lnTo>
                    <a:pt x="16" y="62"/>
                  </a:lnTo>
                  <a:lnTo>
                    <a:pt x="16" y="53"/>
                  </a:lnTo>
                  <a:lnTo>
                    <a:pt x="8" y="44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blackWhite">
            <a:xfrm>
              <a:off x="4554538" y="3040063"/>
              <a:ext cx="38100" cy="2698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24" y="9"/>
                </a:cxn>
                <a:cxn ang="0">
                  <a:pos x="24" y="18"/>
                </a:cxn>
                <a:cxn ang="0">
                  <a:pos x="8" y="18"/>
                </a:cxn>
              </a:cxnLst>
              <a:rect l="0" t="0" r="r" b="b"/>
              <a:pathLst>
                <a:path w="24" h="18">
                  <a:moveTo>
                    <a:pt x="8" y="18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9"/>
                  </a:lnTo>
                  <a:lnTo>
                    <a:pt x="24" y="18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blackWhite">
            <a:xfrm>
              <a:off x="4467226" y="2957513"/>
              <a:ext cx="61912" cy="6826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35"/>
                </a:cxn>
                <a:cxn ang="0">
                  <a:pos x="24" y="44"/>
                </a:cxn>
                <a:cxn ang="0">
                  <a:pos x="32" y="35"/>
                </a:cxn>
                <a:cxn ang="0">
                  <a:pos x="40" y="35"/>
                </a:cxn>
                <a:cxn ang="0">
                  <a:pos x="40" y="9"/>
                </a:cxn>
                <a:cxn ang="0">
                  <a:pos x="32" y="9"/>
                </a:cxn>
                <a:cxn ang="0">
                  <a:pos x="32" y="9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40" h="44">
                  <a:moveTo>
                    <a:pt x="0" y="9"/>
                  </a:moveTo>
                  <a:lnTo>
                    <a:pt x="16" y="35"/>
                  </a:lnTo>
                  <a:lnTo>
                    <a:pt x="24" y="44"/>
                  </a:lnTo>
                  <a:lnTo>
                    <a:pt x="32" y="35"/>
                  </a:lnTo>
                  <a:lnTo>
                    <a:pt x="40" y="35"/>
                  </a:lnTo>
                  <a:lnTo>
                    <a:pt x="4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blackWhite">
            <a:xfrm>
              <a:off x="4391026" y="2779713"/>
              <a:ext cx="125412" cy="63500"/>
            </a:xfrm>
            <a:custGeom>
              <a:avLst/>
              <a:gdLst/>
              <a:ahLst/>
              <a:cxnLst>
                <a:cxn ang="0">
                  <a:pos x="81" y="27"/>
                </a:cxn>
                <a:cxn ang="0">
                  <a:pos x="65" y="18"/>
                </a:cxn>
                <a:cxn ang="0">
                  <a:pos x="57" y="18"/>
                </a:cxn>
                <a:cxn ang="0">
                  <a:pos x="49" y="9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16" y="9"/>
                </a:cxn>
                <a:cxn ang="0">
                  <a:pos x="0" y="18"/>
                </a:cxn>
                <a:cxn ang="0">
                  <a:pos x="8" y="27"/>
                </a:cxn>
                <a:cxn ang="0">
                  <a:pos x="24" y="45"/>
                </a:cxn>
                <a:cxn ang="0">
                  <a:pos x="33" y="45"/>
                </a:cxn>
                <a:cxn ang="0">
                  <a:pos x="33" y="36"/>
                </a:cxn>
                <a:cxn ang="0">
                  <a:pos x="57" y="45"/>
                </a:cxn>
                <a:cxn ang="0">
                  <a:pos x="81" y="27"/>
                </a:cxn>
              </a:cxnLst>
              <a:rect l="0" t="0" r="r" b="b"/>
              <a:pathLst>
                <a:path w="81" h="45">
                  <a:moveTo>
                    <a:pt x="81" y="27"/>
                  </a:moveTo>
                  <a:lnTo>
                    <a:pt x="65" y="18"/>
                  </a:lnTo>
                  <a:lnTo>
                    <a:pt x="57" y="18"/>
                  </a:lnTo>
                  <a:lnTo>
                    <a:pt x="49" y="9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16" y="9"/>
                  </a:lnTo>
                  <a:lnTo>
                    <a:pt x="0" y="18"/>
                  </a:lnTo>
                  <a:lnTo>
                    <a:pt x="8" y="27"/>
                  </a:lnTo>
                  <a:lnTo>
                    <a:pt x="24" y="45"/>
                  </a:lnTo>
                  <a:lnTo>
                    <a:pt x="33" y="45"/>
                  </a:lnTo>
                  <a:lnTo>
                    <a:pt x="33" y="36"/>
                  </a:lnTo>
                  <a:lnTo>
                    <a:pt x="57" y="45"/>
                  </a:lnTo>
                  <a:lnTo>
                    <a:pt x="81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blackWhite">
            <a:xfrm>
              <a:off x="2541588" y="1762125"/>
              <a:ext cx="500063" cy="646113"/>
            </a:xfrm>
            <a:custGeom>
              <a:avLst/>
              <a:gdLst/>
              <a:ahLst/>
              <a:cxnLst>
                <a:cxn ang="0">
                  <a:pos x="32" y="152"/>
                </a:cxn>
                <a:cxn ang="0">
                  <a:pos x="89" y="170"/>
                </a:cxn>
                <a:cxn ang="0">
                  <a:pos x="113" y="179"/>
                </a:cxn>
                <a:cxn ang="0">
                  <a:pos x="129" y="152"/>
                </a:cxn>
                <a:cxn ang="0">
                  <a:pos x="162" y="188"/>
                </a:cxn>
                <a:cxn ang="0">
                  <a:pos x="170" y="197"/>
                </a:cxn>
                <a:cxn ang="0">
                  <a:pos x="186" y="232"/>
                </a:cxn>
                <a:cxn ang="0">
                  <a:pos x="178" y="295"/>
                </a:cxn>
                <a:cxn ang="0">
                  <a:pos x="178" y="321"/>
                </a:cxn>
                <a:cxn ang="0">
                  <a:pos x="138" y="330"/>
                </a:cxn>
                <a:cxn ang="0">
                  <a:pos x="129" y="357"/>
                </a:cxn>
                <a:cxn ang="0">
                  <a:pos x="162" y="348"/>
                </a:cxn>
                <a:cxn ang="0">
                  <a:pos x="202" y="375"/>
                </a:cxn>
                <a:cxn ang="0">
                  <a:pos x="235" y="402"/>
                </a:cxn>
                <a:cxn ang="0">
                  <a:pos x="267" y="419"/>
                </a:cxn>
                <a:cxn ang="0">
                  <a:pos x="243" y="375"/>
                </a:cxn>
                <a:cxn ang="0">
                  <a:pos x="275" y="393"/>
                </a:cxn>
                <a:cxn ang="0">
                  <a:pos x="291" y="375"/>
                </a:cxn>
                <a:cxn ang="0">
                  <a:pos x="283" y="348"/>
                </a:cxn>
                <a:cxn ang="0">
                  <a:pos x="251" y="303"/>
                </a:cxn>
                <a:cxn ang="0">
                  <a:pos x="275" y="303"/>
                </a:cxn>
                <a:cxn ang="0">
                  <a:pos x="300" y="330"/>
                </a:cxn>
                <a:cxn ang="0">
                  <a:pos x="316" y="312"/>
                </a:cxn>
                <a:cxn ang="0">
                  <a:pos x="283" y="232"/>
                </a:cxn>
                <a:cxn ang="0">
                  <a:pos x="251" y="214"/>
                </a:cxn>
                <a:cxn ang="0">
                  <a:pos x="259" y="188"/>
                </a:cxn>
                <a:cxn ang="0">
                  <a:pos x="251" y="170"/>
                </a:cxn>
                <a:cxn ang="0">
                  <a:pos x="227" y="134"/>
                </a:cxn>
                <a:cxn ang="0">
                  <a:pos x="194" y="107"/>
                </a:cxn>
                <a:cxn ang="0">
                  <a:pos x="178" y="63"/>
                </a:cxn>
                <a:cxn ang="0">
                  <a:pos x="138" y="54"/>
                </a:cxn>
                <a:cxn ang="0">
                  <a:pos x="105" y="63"/>
                </a:cxn>
                <a:cxn ang="0">
                  <a:pos x="105" y="54"/>
                </a:cxn>
                <a:cxn ang="0">
                  <a:pos x="97" y="9"/>
                </a:cxn>
                <a:cxn ang="0">
                  <a:pos x="81" y="0"/>
                </a:cxn>
                <a:cxn ang="0">
                  <a:pos x="40" y="81"/>
                </a:cxn>
                <a:cxn ang="0">
                  <a:pos x="32" y="90"/>
                </a:cxn>
                <a:cxn ang="0">
                  <a:pos x="48" y="18"/>
                </a:cxn>
                <a:cxn ang="0">
                  <a:pos x="32" y="0"/>
                </a:cxn>
                <a:cxn ang="0">
                  <a:pos x="0" y="72"/>
                </a:cxn>
              </a:cxnLst>
              <a:rect l="0" t="0" r="r" b="b"/>
              <a:pathLst>
                <a:path w="324" h="419">
                  <a:moveTo>
                    <a:pt x="0" y="98"/>
                  </a:moveTo>
                  <a:lnTo>
                    <a:pt x="32" y="152"/>
                  </a:lnTo>
                  <a:lnTo>
                    <a:pt x="40" y="161"/>
                  </a:lnTo>
                  <a:lnTo>
                    <a:pt x="89" y="170"/>
                  </a:lnTo>
                  <a:lnTo>
                    <a:pt x="97" y="170"/>
                  </a:lnTo>
                  <a:lnTo>
                    <a:pt x="113" y="179"/>
                  </a:lnTo>
                  <a:lnTo>
                    <a:pt x="121" y="179"/>
                  </a:lnTo>
                  <a:lnTo>
                    <a:pt x="129" y="152"/>
                  </a:lnTo>
                  <a:lnTo>
                    <a:pt x="138" y="170"/>
                  </a:lnTo>
                  <a:lnTo>
                    <a:pt x="162" y="188"/>
                  </a:lnTo>
                  <a:lnTo>
                    <a:pt x="154" y="205"/>
                  </a:lnTo>
                  <a:lnTo>
                    <a:pt x="170" y="197"/>
                  </a:lnTo>
                  <a:lnTo>
                    <a:pt x="178" y="214"/>
                  </a:lnTo>
                  <a:lnTo>
                    <a:pt x="186" y="232"/>
                  </a:lnTo>
                  <a:lnTo>
                    <a:pt x="194" y="259"/>
                  </a:lnTo>
                  <a:lnTo>
                    <a:pt x="178" y="295"/>
                  </a:lnTo>
                  <a:lnTo>
                    <a:pt x="178" y="312"/>
                  </a:lnTo>
                  <a:lnTo>
                    <a:pt x="178" y="321"/>
                  </a:lnTo>
                  <a:lnTo>
                    <a:pt x="138" y="312"/>
                  </a:lnTo>
                  <a:lnTo>
                    <a:pt x="138" y="330"/>
                  </a:lnTo>
                  <a:lnTo>
                    <a:pt x="129" y="330"/>
                  </a:lnTo>
                  <a:lnTo>
                    <a:pt x="129" y="357"/>
                  </a:lnTo>
                  <a:lnTo>
                    <a:pt x="154" y="357"/>
                  </a:lnTo>
                  <a:lnTo>
                    <a:pt x="162" y="348"/>
                  </a:lnTo>
                  <a:lnTo>
                    <a:pt x="178" y="348"/>
                  </a:lnTo>
                  <a:lnTo>
                    <a:pt x="202" y="375"/>
                  </a:lnTo>
                  <a:lnTo>
                    <a:pt x="202" y="375"/>
                  </a:lnTo>
                  <a:lnTo>
                    <a:pt x="235" y="402"/>
                  </a:lnTo>
                  <a:lnTo>
                    <a:pt x="251" y="410"/>
                  </a:lnTo>
                  <a:lnTo>
                    <a:pt x="267" y="419"/>
                  </a:lnTo>
                  <a:lnTo>
                    <a:pt x="267" y="410"/>
                  </a:lnTo>
                  <a:lnTo>
                    <a:pt x="243" y="375"/>
                  </a:lnTo>
                  <a:lnTo>
                    <a:pt x="243" y="366"/>
                  </a:lnTo>
                  <a:lnTo>
                    <a:pt x="275" y="393"/>
                  </a:lnTo>
                  <a:lnTo>
                    <a:pt x="291" y="393"/>
                  </a:lnTo>
                  <a:lnTo>
                    <a:pt x="291" y="375"/>
                  </a:lnTo>
                  <a:lnTo>
                    <a:pt x="283" y="366"/>
                  </a:lnTo>
                  <a:lnTo>
                    <a:pt x="283" y="348"/>
                  </a:lnTo>
                  <a:lnTo>
                    <a:pt x="259" y="321"/>
                  </a:lnTo>
                  <a:lnTo>
                    <a:pt x="251" y="303"/>
                  </a:lnTo>
                  <a:lnTo>
                    <a:pt x="259" y="295"/>
                  </a:lnTo>
                  <a:lnTo>
                    <a:pt x="275" y="303"/>
                  </a:lnTo>
                  <a:lnTo>
                    <a:pt x="283" y="321"/>
                  </a:lnTo>
                  <a:lnTo>
                    <a:pt x="300" y="330"/>
                  </a:lnTo>
                  <a:lnTo>
                    <a:pt x="300" y="312"/>
                  </a:lnTo>
                  <a:lnTo>
                    <a:pt x="316" y="312"/>
                  </a:lnTo>
                  <a:lnTo>
                    <a:pt x="324" y="277"/>
                  </a:lnTo>
                  <a:lnTo>
                    <a:pt x="283" y="232"/>
                  </a:lnTo>
                  <a:lnTo>
                    <a:pt x="259" y="232"/>
                  </a:lnTo>
                  <a:lnTo>
                    <a:pt x="251" y="214"/>
                  </a:lnTo>
                  <a:lnTo>
                    <a:pt x="251" y="197"/>
                  </a:lnTo>
                  <a:lnTo>
                    <a:pt x="259" y="188"/>
                  </a:lnTo>
                  <a:lnTo>
                    <a:pt x="251" y="179"/>
                  </a:lnTo>
                  <a:lnTo>
                    <a:pt x="251" y="170"/>
                  </a:lnTo>
                  <a:lnTo>
                    <a:pt x="251" y="143"/>
                  </a:lnTo>
                  <a:lnTo>
                    <a:pt x="227" y="134"/>
                  </a:lnTo>
                  <a:lnTo>
                    <a:pt x="210" y="107"/>
                  </a:lnTo>
                  <a:lnTo>
                    <a:pt x="194" y="107"/>
                  </a:lnTo>
                  <a:lnTo>
                    <a:pt x="178" y="98"/>
                  </a:lnTo>
                  <a:lnTo>
                    <a:pt x="178" y="63"/>
                  </a:lnTo>
                  <a:lnTo>
                    <a:pt x="162" y="63"/>
                  </a:lnTo>
                  <a:lnTo>
                    <a:pt x="138" y="54"/>
                  </a:lnTo>
                  <a:lnTo>
                    <a:pt x="121" y="63"/>
                  </a:lnTo>
                  <a:lnTo>
                    <a:pt x="105" y="63"/>
                  </a:lnTo>
                  <a:lnTo>
                    <a:pt x="97" y="81"/>
                  </a:lnTo>
                  <a:lnTo>
                    <a:pt x="105" y="54"/>
                  </a:lnTo>
                  <a:lnTo>
                    <a:pt x="97" y="36"/>
                  </a:lnTo>
                  <a:lnTo>
                    <a:pt x="97" y="9"/>
                  </a:lnTo>
                  <a:lnTo>
                    <a:pt x="97" y="0"/>
                  </a:lnTo>
                  <a:lnTo>
                    <a:pt x="81" y="0"/>
                  </a:lnTo>
                  <a:lnTo>
                    <a:pt x="48" y="45"/>
                  </a:lnTo>
                  <a:lnTo>
                    <a:pt x="40" y="81"/>
                  </a:lnTo>
                  <a:lnTo>
                    <a:pt x="48" y="107"/>
                  </a:lnTo>
                  <a:lnTo>
                    <a:pt x="32" y="90"/>
                  </a:lnTo>
                  <a:lnTo>
                    <a:pt x="32" y="45"/>
                  </a:lnTo>
                  <a:lnTo>
                    <a:pt x="48" y="18"/>
                  </a:lnTo>
                  <a:lnTo>
                    <a:pt x="65" y="0"/>
                  </a:lnTo>
                  <a:lnTo>
                    <a:pt x="32" y="0"/>
                  </a:lnTo>
                  <a:lnTo>
                    <a:pt x="8" y="36"/>
                  </a:lnTo>
                  <a:lnTo>
                    <a:pt x="0" y="72"/>
                  </a:lnTo>
                  <a:lnTo>
                    <a:pt x="0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blackWhite">
            <a:xfrm>
              <a:off x="1917701" y="2860675"/>
              <a:ext cx="1023937" cy="620713"/>
            </a:xfrm>
            <a:custGeom>
              <a:avLst/>
              <a:gdLst/>
              <a:ahLst/>
              <a:cxnLst>
                <a:cxn ang="0">
                  <a:pos x="340" y="0"/>
                </a:cxn>
                <a:cxn ang="0">
                  <a:pos x="380" y="36"/>
                </a:cxn>
                <a:cxn ang="0">
                  <a:pos x="389" y="54"/>
                </a:cxn>
                <a:cxn ang="0">
                  <a:pos x="413" y="63"/>
                </a:cxn>
                <a:cxn ang="0">
                  <a:pos x="453" y="63"/>
                </a:cxn>
                <a:cxn ang="0">
                  <a:pos x="470" y="72"/>
                </a:cxn>
                <a:cxn ang="0">
                  <a:pos x="429" y="90"/>
                </a:cxn>
                <a:cxn ang="0">
                  <a:pos x="421" y="143"/>
                </a:cxn>
                <a:cxn ang="0">
                  <a:pos x="437" y="107"/>
                </a:cxn>
                <a:cxn ang="0">
                  <a:pos x="453" y="72"/>
                </a:cxn>
                <a:cxn ang="0">
                  <a:pos x="470" y="116"/>
                </a:cxn>
                <a:cxn ang="0">
                  <a:pos x="494" y="125"/>
                </a:cxn>
                <a:cxn ang="0">
                  <a:pos x="494" y="143"/>
                </a:cxn>
                <a:cxn ang="0">
                  <a:pos x="559" y="116"/>
                </a:cxn>
                <a:cxn ang="0">
                  <a:pos x="607" y="90"/>
                </a:cxn>
                <a:cxn ang="0">
                  <a:pos x="640" y="54"/>
                </a:cxn>
                <a:cxn ang="0">
                  <a:pos x="656" y="72"/>
                </a:cxn>
                <a:cxn ang="0">
                  <a:pos x="656" y="98"/>
                </a:cxn>
                <a:cxn ang="0">
                  <a:pos x="624" y="143"/>
                </a:cxn>
                <a:cxn ang="0">
                  <a:pos x="607" y="143"/>
                </a:cxn>
                <a:cxn ang="0">
                  <a:pos x="575" y="197"/>
                </a:cxn>
                <a:cxn ang="0">
                  <a:pos x="567" y="223"/>
                </a:cxn>
                <a:cxn ang="0">
                  <a:pos x="559" y="179"/>
                </a:cxn>
                <a:cxn ang="0">
                  <a:pos x="567" y="241"/>
                </a:cxn>
                <a:cxn ang="0">
                  <a:pos x="502" y="303"/>
                </a:cxn>
                <a:cxn ang="0">
                  <a:pos x="510" y="401"/>
                </a:cxn>
                <a:cxn ang="0">
                  <a:pos x="486" y="375"/>
                </a:cxn>
                <a:cxn ang="0">
                  <a:pos x="453" y="330"/>
                </a:cxn>
                <a:cxn ang="0">
                  <a:pos x="397" y="330"/>
                </a:cxn>
                <a:cxn ang="0">
                  <a:pos x="380" y="330"/>
                </a:cxn>
                <a:cxn ang="0">
                  <a:pos x="316" y="366"/>
                </a:cxn>
                <a:cxn ang="0">
                  <a:pos x="267" y="330"/>
                </a:cxn>
                <a:cxn ang="0">
                  <a:pos x="243" y="339"/>
                </a:cxn>
                <a:cxn ang="0">
                  <a:pos x="210" y="303"/>
                </a:cxn>
                <a:cxn ang="0">
                  <a:pos x="89" y="295"/>
                </a:cxn>
                <a:cxn ang="0">
                  <a:pos x="72" y="268"/>
                </a:cxn>
                <a:cxn ang="0">
                  <a:pos x="24" y="241"/>
                </a:cxn>
                <a:cxn ang="0">
                  <a:pos x="24" y="214"/>
                </a:cxn>
                <a:cxn ang="0">
                  <a:pos x="16" y="205"/>
                </a:cxn>
                <a:cxn ang="0">
                  <a:pos x="8" y="179"/>
                </a:cxn>
                <a:cxn ang="0">
                  <a:pos x="0" y="125"/>
                </a:cxn>
                <a:cxn ang="0">
                  <a:pos x="16" y="27"/>
                </a:cxn>
                <a:cxn ang="0">
                  <a:pos x="24" y="9"/>
                </a:cxn>
              </a:cxnLst>
              <a:rect l="0" t="0" r="r" b="b"/>
              <a:pathLst>
                <a:path w="664" h="401">
                  <a:moveTo>
                    <a:pt x="24" y="9"/>
                  </a:moveTo>
                  <a:lnTo>
                    <a:pt x="332" y="9"/>
                  </a:lnTo>
                  <a:lnTo>
                    <a:pt x="340" y="0"/>
                  </a:lnTo>
                  <a:lnTo>
                    <a:pt x="348" y="18"/>
                  </a:lnTo>
                  <a:lnTo>
                    <a:pt x="364" y="18"/>
                  </a:lnTo>
                  <a:lnTo>
                    <a:pt x="380" y="36"/>
                  </a:lnTo>
                  <a:lnTo>
                    <a:pt x="397" y="36"/>
                  </a:lnTo>
                  <a:lnTo>
                    <a:pt x="372" y="63"/>
                  </a:lnTo>
                  <a:lnTo>
                    <a:pt x="389" y="54"/>
                  </a:lnTo>
                  <a:lnTo>
                    <a:pt x="397" y="63"/>
                  </a:lnTo>
                  <a:lnTo>
                    <a:pt x="413" y="54"/>
                  </a:lnTo>
                  <a:lnTo>
                    <a:pt x="413" y="63"/>
                  </a:lnTo>
                  <a:lnTo>
                    <a:pt x="421" y="54"/>
                  </a:lnTo>
                  <a:lnTo>
                    <a:pt x="429" y="63"/>
                  </a:lnTo>
                  <a:lnTo>
                    <a:pt x="453" y="63"/>
                  </a:lnTo>
                  <a:lnTo>
                    <a:pt x="461" y="63"/>
                  </a:lnTo>
                  <a:lnTo>
                    <a:pt x="470" y="63"/>
                  </a:lnTo>
                  <a:lnTo>
                    <a:pt x="470" y="72"/>
                  </a:lnTo>
                  <a:lnTo>
                    <a:pt x="429" y="72"/>
                  </a:lnTo>
                  <a:lnTo>
                    <a:pt x="421" y="98"/>
                  </a:lnTo>
                  <a:lnTo>
                    <a:pt x="429" y="90"/>
                  </a:lnTo>
                  <a:lnTo>
                    <a:pt x="421" y="125"/>
                  </a:lnTo>
                  <a:lnTo>
                    <a:pt x="421" y="143"/>
                  </a:lnTo>
                  <a:lnTo>
                    <a:pt x="421" y="143"/>
                  </a:lnTo>
                  <a:lnTo>
                    <a:pt x="429" y="143"/>
                  </a:lnTo>
                  <a:lnTo>
                    <a:pt x="437" y="143"/>
                  </a:lnTo>
                  <a:lnTo>
                    <a:pt x="437" y="107"/>
                  </a:lnTo>
                  <a:lnTo>
                    <a:pt x="445" y="90"/>
                  </a:lnTo>
                  <a:lnTo>
                    <a:pt x="453" y="81"/>
                  </a:lnTo>
                  <a:lnTo>
                    <a:pt x="453" y="72"/>
                  </a:lnTo>
                  <a:lnTo>
                    <a:pt x="478" y="81"/>
                  </a:lnTo>
                  <a:lnTo>
                    <a:pt x="478" y="98"/>
                  </a:lnTo>
                  <a:lnTo>
                    <a:pt x="470" y="116"/>
                  </a:lnTo>
                  <a:lnTo>
                    <a:pt x="486" y="107"/>
                  </a:lnTo>
                  <a:lnTo>
                    <a:pt x="486" y="125"/>
                  </a:lnTo>
                  <a:lnTo>
                    <a:pt x="494" y="125"/>
                  </a:lnTo>
                  <a:lnTo>
                    <a:pt x="478" y="143"/>
                  </a:lnTo>
                  <a:lnTo>
                    <a:pt x="486" y="143"/>
                  </a:lnTo>
                  <a:lnTo>
                    <a:pt x="494" y="143"/>
                  </a:lnTo>
                  <a:lnTo>
                    <a:pt x="526" y="125"/>
                  </a:lnTo>
                  <a:lnTo>
                    <a:pt x="526" y="116"/>
                  </a:lnTo>
                  <a:lnTo>
                    <a:pt x="559" y="116"/>
                  </a:lnTo>
                  <a:lnTo>
                    <a:pt x="559" y="98"/>
                  </a:lnTo>
                  <a:lnTo>
                    <a:pt x="567" y="90"/>
                  </a:lnTo>
                  <a:lnTo>
                    <a:pt x="607" y="90"/>
                  </a:lnTo>
                  <a:lnTo>
                    <a:pt x="624" y="81"/>
                  </a:lnTo>
                  <a:lnTo>
                    <a:pt x="640" y="45"/>
                  </a:lnTo>
                  <a:lnTo>
                    <a:pt x="640" y="54"/>
                  </a:lnTo>
                  <a:lnTo>
                    <a:pt x="648" y="45"/>
                  </a:lnTo>
                  <a:lnTo>
                    <a:pt x="648" y="54"/>
                  </a:lnTo>
                  <a:lnTo>
                    <a:pt x="656" y="72"/>
                  </a:lnTo>
                  <a:lnTo>
                    <a:pt x="664" y="81"/>
                  </a:lnTo>
                  <a:lnTo>
                    <a:pt x="664" y="90"/>
                  </a:lnTo>
                  <a:lnTo>
                    <a:pt x="656" y="98"/>
                  </a:lnTo>
                  <a:lnTo>
                    <a:pt x="640" y="98"/>
                  </a:lnTo>
                  <a:lnTo>
                    <a:pt x="615" y="134"/>
                  </a:lnTo>
                  <a:lnTo>
                    <a:pt x="624" y="143"/>
                  </a:lnTo>
                  <a:lnTo>
                    <a:pt x="632" y="143"/>
                  </a:lnTo>
                  <a:lnTo>
                    <a:pt x="632" y="161"/>
                  </a:lnTo>
                  <a:lnTo>
                    <a:pt x="607" y="143"/>
                  </a:lnTo>
                  <a:lnTo>
                    <a:pt x="591" y="161"/>
                  </a:lnTo>
                  <a:lnTo>
                    <a:pt x="583" y="161"/>
                  </a:lnTo>
                  <a:lnTo>
                    <a:pt x="575" y="197"/>
                  </a:lnTo>
                  <a:lnTo>
                    <a:pt x="567" y="188"/>
                  </a:lnTo>
                  <a:lnTo>
                    <a:pt x="567" y="197"/>
                  </a:lnTo>
                  <a:lnTo>
                    <a:pt x="567" y="223"/>
                  </a:lnTo>
                  <a:lnTo>
                    <a:pt x="567" y="205"/>
                  </a:lnTo>
                  <a:lnTo>
                    <a:pt x="559" y="197"/>
                  </a:lnTo>
                  <a:lnTo>
                    <a:pt x="559" y="179"/>
                  </a:lnTo>
                  <a:lnTo>
                    <a:pt x="551" y="197"/>
                  </a:lnTo>
                  <a:lnTo>
                    <a:pt x="559" y="223"/>
                  </a:lnTo>
                  <a:lnTo>
                    <a:pt x="567" y="241"/>
                  </a:lnTo>
                  <a:lnTo>
                    <a:pt x="559" y="259"/>
                  </a:lnTo>
                  <a:lnTo>
                    <a:pt x="526" y="277"/>
                  </a:lnTo>
                  <a:lnTo>
                    <a:pt x="502" y="303"/>
                  </a:lnTo>
                  <a:lnTo>
                    <a:pt x="494" y="321"/>
                  </a:lnTo>
                  <a:lnTo>
                    <a:pt x="510" y="375"/>
                  </a:lnTo>
                  <a:lnTo>
                    <a:pt x="510" y="401"/>
                  </a:lnTo>
                  <a:lnTo>
                    <a:pt x="502" y="401"/>
                  </a:lnTo>
                  <a:lnTo>
                    <a:pt x="494" y="393"/>
                  </a:lnTo>
                  <a:lnTo>
                    <a:pt x="486" y="375"/>
                  </a:lnTo>
                  <a:lnTo>
                    <a:pt x="486" y="339"/>
                  </a:lnTo>
                  <a:lnTo>
                    <a:pt x="470" y="330"/>
                  </a:lnTo>
                  <a:lnTo>
                    <a:pt x="453" y="330"/>
                  </a:lnTo>
                  <a:lnTo>
                    <a:pt x="453" y="330"/>
                  </a:lnTo>
                  <a:lnTo>
                    <a:pt x="405" y="330"/>
                  </a:lnTo>
                  <a:lnTo>
                    <a:pt x="397" y="330"/>
                  </a:lnTo>
                  <a:lnTo>
                    <a:pt x="405" y="339"/>
                  </a:lnTo>
                  <a:lnTo>
                    <a:pt x="389" y="339"/>
                  </a:lnTo>
                  <a:lnTo>
                    <a:pt x="380" y="330"/>
                  </a:lnTo>
                  <a:lnTo>
                    <a:pt x="356" y="330"/>
                  </a:lnTo>
                  <a:lnTo>
                    <a:pt x="340" y="339"/>
                  </a:lnTo>
                  <a:lnTo>
                    <a:pt x="316" y="366"/>
                  </a:lnTo>
                  <a:lnTo>
                    <a:pt x="316" y="393"/>
                  </a:lnTo>
                  <a:lnTo>
                    <a:pt x="291" y="384"/>
                  </a:lnTo>
                  <a:lnTo>
                    <a:pt x="267" y="330"/>
                  </a:lnTo>
                  <a:lnTo>
                    <a:pt x="251" y="330"/>
                  </a:lnTo>
                  <a:lnTo>
                    <a:pt x="251" y="339"/>
                  </a:lnTo>
                  <a:lnTo>
                    <a:pt x="243" y="339"/>
                  </a:lnTo>
                  <a:lnTo>
                    <a:pt x="226" y="330"/>
                  </a:lnTo>
                  <a:lnTo>
                    <a:pt x="226" y="321"/>
                  </a:lnTo>
                  <a:lnTo>
                    <a:pt x="210" y="303"/>
                  </a:lnTo>
                  <a:lnTo>
                    <a:pt x="154" y="312"/>
                  </a:lnTo>
                  <a:lnTo>
                    <a:pt x="105" y="295"/>
                  </a:lnTo>
                  <a:lnTo>
                    <a:pt x="89" y="295"/>
                  </a:lnTo>
                  <a:lnTo>
                    <a:pt x="81" y="277"/>
                  </a:lnTo>
                  <a:lnTo>
                    <a:pt x="72" y="277"/>
                  </a:lnTo>
                  <a:lnTo>
                    <a:pt x="72" y="268"/>
                  </a:lnTo>
                  <a:lnTo>
                    <a:pt x="40" y="259"/>
                  </a:lnTo>
                  <a:lnTo>
                    <a:pt x="40" y="250"/>
                  </a:lnTo>
                  <a:lnTo>
                    <a:pt x="24" y="241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05"/>
                  </a:lnTo>
                  <a:lnTo>
                    <a:pt x="16" y="205"/>
                  </a:lnTo>
                  <a:lnTo>
                    <a:pt x="24" y="205"/>
                  </a:lnTo>
                  <a:lnTo>
                    <a:pt x="8" y="188"/>
                  </a:lnTo>
                  <a:lnTo>
                    <a:pt x="8" y="179"/>
                  </a:lnTo>
                  <a:lnTo>
                    <a:pt x="0" y="170"/>
                  </a:lnTo>
                  <a:lnTo>
                    <a:pt x="8" y="143"/>
                  </a:lnTo>
                  <a:lnTo>
                    <a:pt x="0" y="125"/>
                  </a:lnTo>
                  <a:lnTo>
                    <a:pt x="8" y="63"/>
                  </a:lnTo>
                  <a:lnTo>
                    <a:pt x="0" y="27"/>
                  </a:lnTo>
                  <a:lnTo>
                    <a:pt x="16" y="27"/>
                  </a:lnTo>
                  <a:lnTo>
                    <a:pt x="16" y="45"/>
                  </a:lnTo>
                  <a:lnTo>
                    <a:pt x="24" y="45"/>
                  </a:lnTo>
                  <a:lnTo>
                    <a:pt x="24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blackWhite">
            <a:xfrm>
              <a:off x="1128713" y="1927225"/>
              <a:ext cx="676275" cy="755650"/>
            </a:xfrm>
            <a:custGeom>
              <a:avLst/>
              <a:gdLst/>
              <a:ahLst/>
              <a:cxnLst>
                <a:cxn ang="0">
                  <a:pos x="438" y="455"/>
                </a:cxn>
                <a:cxn ang="0">
                  <a:pos x="389" y="393"/>
                </a:cxn>
                <a:cxn ang="0">
                  <a:pos x="373" y="375"/>
                </a:cxn>
                <a:cxn ang="0">
                  <a:pos x="357" y="384"/>
                </a:cxn>
                <a:cxn ang="0">
                  <a:pos x="332" y="357"/>
                </a:cxn>
                <a:cxn ang="0">
                  <a:pos x="308" y="357"/>
                </a:cxn>
                <a:cxn ang="0">
                  <a:pos x="292" y="54"/>
                </a:cxn>
                <a:cxn ang="0">
                  <a:pos x="251" y="54"/>
                </a:cxn>
                <a:cxn ang="0">
                  <a:pos x="219" y="36"/>
                </a:cxn>
                <a:cxn ang="0">
                  <a:pos x="178" y="27"/>
                </a:cxn>
                <a:cxn ang="0">
                  <a:pos x="146" y="9"/>
                </a:cxn>
                <a:cxn ang="0">
                  <a:pos x="122" y="27"/>
                </a:cxn>
                <a:cxn ang="0">
                  <a:pos x="81" y="45"/>
                </a:cxn>
                <a:cxn ang="0">
                  <a:pos x="65" y="63"/>
                </a:cxn>
                <a:cxn ang="0">
                  <a:pos x="24" y="107"/>
                </a:cxn>
                <a:cxn ang="0">
                  <a:pos x="49" y="143"/>
                </a:cxn>
                <a:cxn ang="0">
                  <a:pos x="73" y="188"/>
                </a:cxn>
                <a:cxn ang="0">
                  <a:pos x="49" y="196"/>
                </a:cxn>
                <a:cxn ang="0">
                  <a:pos x="40" y="179"/>
                </a:cxn>
                <a:cxn ang="0">
                  <a:pos x="0" y="205"/>
                </a:cxn>
                <a:cxn ang="0">
                  <a:pos x="16" y="223"/>
                </a:cxn>
                <a:cxn ang="0">
                  <a:pos x="32" y="241"/>
                </a:cxn>
                <a:cxn ang="0">
                  <a:pos x="65" y="241"/>
                </a:cxn>
                <a:cxn ang="0">
                  <a:pos x="73" y="241"/>
                </a:cxn>
                <a:cxn ang="0">
                  <a:pos x="73" y="277"/>
                </a:cxn>
                <a:cxn ang="0">
                  <a:pos x="57" y="286"/>
                </a:cxn>
                <a:cxn ang="0">
                  <a:pos x="40" y="286"/>
                </a:cxn>
                <a:cxn ang="0">
                  <a:pos x="49" y="375"/>
                </a:cxn>
                <a:cxn ang="0">
                  <a:pos x="73" y="366"/>
                </a:cxn>
                <a:cxn ang="0">
                  <a:pos x="73" y="384"/>
                </a:cxn>
                <a:cxn ang="0">
                  <a:pos x="97" y="393"/>
                </a:cxn>
                <a:cxn ang="0">
                  <a:pos x="105" y="393"/>
                </a:cxn>
                <a:cxn ang="0">
                  <a:pos x="122" y="410"/>
                </a:cxn>
                <a:cxn ang="0">
                  <a:pos x="81" y="455"/>
                </a:cxn>
                <a:cxn ang="0">
                  <a:pos x="57" y="482"/>
                </a:cxn>
                <a:cxn ang="0">
                  <a:pos x="40" y="499"/>
                </a:cxn>
                <a:cxn ang="0">
                  <a:pos x="105" y="455"/>
                </a:cxn>
                <a:cxn ang="0">
                  <a:pos x="130" y="437"/>
                </a:cxn>
                <a:cxn ang="0">
                  <a:pos x="170" y="393"/>
                </a:cxn>
                <a:cxn ang="0">
                  <a:pos x="170" y="375"/>
                </a:cxn>
                <a:cxn ang="0">
                  <a:pos x="178" y="348"/>
                </a:cxn>
                <a:cxn ang="0">
                  <a:pos x="211" y="330"/>
                </a:cxn>
                <a:cxn ang="0">
                  <a:pos x="194" y="348"/>
                </a:cxn>
                <a:cxn ang="0">
                  <a:pos x="194" y="375"/>
                </a:cxn>
                <a:cxn ang="0">
                  <a:pos x="194" y="384"/>
                </a:cxn>
                <a:cxn ang="0">
                  <a:pos x="219" y="375"/>
                </a:cxn>
                <a:cxn ang="0">
                  <a:pos x="219" y="339"/>
                </a:cxn>
                <a:cxn ang="0">
                  <a:pos x="275" y="366"/>
                </a:cxn>
                <a:cxn ang="0">
                  <a:pos x="316" y="375"/>
                </a:cxn>
                <a:cxn ang="0">
                  <a:pos x="324" y="375"/>
                </a:cxn>
                <a:cxn ang="0">
                  <a:pos x="381" y="455"/>
                </a:cxn>
                <a:cxn ang="0">
                  <a:pos x="373" y="410"/>
                </a:cxn>
                <a:cxn ang="0">
                  <a:pos x="373" y="393"/>
                </a:cxn>
                <a:cxn ang="0">
                  <a:pos x="389" y="428"/>
                </a:cxn>
                <a:cxn ang="0">
                  <a:pos x="389" y="437"/>
                </a:cxn>
                <a:cxn ang="0">
                  <a:pos x="389" y="455"/>
                </a:cxn>
                <a:cxn ang="0">
                  <a:pos x="397" y="473"/>
                </a:cxn>
                <a:cxn ang="0">
                  <a:pos x="413" y="482"/>
                </a:cxn>
                <a:cxn ang="0">
                  <a:pos x="413" y="455"/>
                </a:cxn>
                <a:cxn ang="0">
                  <a:pos x="421" y="482"/>
                </a:cxn>
                <a:cxn ang="0">
                  <a:pos x="438" y="482"/>
                </a:cxn>
              </a:cxnLst>
              <a:rect l="0" t="0" r="r" b="b"/>
              <a:pathLst>
                <a:path w="438" h="499">
                  <a:moveTo>
                    <a:pt x="438" y="482"/>
                  </a:moveTo>
                  <a:lnTo>
                    <a:pt x="438" y="455"/>
                  </a:lnTo>
                  <a:lnTo>
                    <a:pt x="413" y="446"/>
                  </a:lnTo>
                  <a:lnTo>
                    <a:pt x="389" y="393"/>
                  </a:lnTo>
                  <a:lnTo>
                    <a:pt x="381" y="393"/>
                  </a:lnTo>
                  <a:lnTo>
                    <a:pt x="373" y="375"/>
                  </a:lnTo>
                  <a:lnTo>
                    <a:pt x="365" y="375"/>
                  </a:lnTo>
                  <a:lnTo>
                    <a:pt x="357" y="384"/>
                  </a:lnTo>
                  <a:lnTo>
                    <a:pt x="332" y="366"/>
                  </a:lnTo>
                  <a:lnTo>
                    <a:pt x="332" y="357"/>
                  </a:lnTo>
                  <a:lnTo>
                    <a:pt x="308" y="366"/>
                  </a:lnTo>
                  <a:lnTo>
                    <a:pt x="308" y="357"/>
                  </a:lnTo>
                  <a:lnTo>
                    <a:pt x="308" y="72"/>
                  </a:lnTo>
                  <a:lnTo>
                    <a:pt x="292" y="54"/>
                  </a:lnTo>
                  <a:lnTo>
                    <a:pt x="267" y="63"/>
                  </a:lnTo>
                  <a:lnTo>
                    <a:pt x="251" y="54"/>
                  </a:lnTo>
                  <a:lnTo>
                    <a:pt x="235" y="54"/>
                  </a:lnTo>
                  <a:lnTo>
                    <a:pt x="219" y="36"/>
                  </a:lnTo>
                  <a:lnTo>
                    <a:pt x="186" y="36"/>
                  </a:lnTo>
                  <a:lnTo>
                    <a:pt x="178" y="27"/>
                  </a:lnTo>
                  <a:lnTo>
                    <a:pt x="154" y="27"/>
                  </a:lnTo>
                  <a:lnTo>
                    <a:pt x="146" y="9"/>
                  </a:lnTo>
                  <a:lnTo>
                    <a:pt x="138" y="0"/>
                  </a:lnTo>
                  <a:lnTo>
                    <a:pt x="122" y="27"/>
                  </a:lnTo>
                  <a:lnTo>
                    <a:pt x="105" y="27"/>
                  </a:lnTo>
                  <a:lnTo>
                    <a:pt x="81" y="45"/>
                  </a:lnTo>
                  <a:lnTo>
                    <a:pt x="73" y="45"/>
                  </a:lnTo>
                  <a:lnTo>
                    <a:pt x="65" y="63"/>
                  </a:lnTo>
                  <a:lnTo>
                    <a:pt x="57" y="98"/>
                  </a:lnTo>
                  <a:lnTo>
                    <a:pt x="24" y="107"/>
                  </a:lnTo>
                  <a:lnTo>
                    <a:pt x="16" y="116"/>
                  </a:lnTo>
                  <a:lnTo>
                    <a:pt x="49" y="143"/>
                  </a:lnTo>
                  <a:lnTo>
                    <a:pt x="57" y="161"/>
                  </a:lnTo>
                  <a:lnTo>
                    <a:pt x="73" y="188"/>
                  </a:lnTo>
                  <a:lnTo>
                    <a:pt x="73" y="196"/>
                  </a:lnTo>
                  <a:lnTo>
                    <a:pt x="49" y="196"/>
                  </a:lnTo>
                  <a:lnTo>
                    <a:pt x="49" y="179"/>
                  </a:lnTo>
                  <a:lnTo>
                    <a:pt x="40" y="179"/>
                  </a:lnTo>
                  <a:lnTo>
                    <a:pt x="8" y="196"/>
                  </a:lnTo>
                  <a:lnTo>
                    <a:pt x="0" y="205"/>
                  </a:lnTo>
                  <a:lnTo>
                    <a:pt x="16" y="214"/>
                  </a:lnTo>
                  <a:lnTo>
                    <a:pt x="16" y="223"/>
                  </a:lnTo>
                  <a:lnTo>
                    <a:pt x="16" y="232"/>
                  </a:lnTo>
                  <a:lnTo>
                    <a:pt x="32" y="241"/>
                  </a:lnTo>
                  <a:lnTo>
                    <a:pt x="49" y="241"/>
                  </a:lnTo>
                  <a:lnTo>
                    <a:pt x="65" y="241"/>
                  </a:lnTo>
                  <a:lnTo>
                    <a:pt x="73" y="232"/>
                  </a:lnTo>
                  <a:lnTo>
                    <a:pt x="73" y="241"/>
                  </a:lnTo>
                  <a:lnTo>
                    <a:pt x="81" y="259"/>
                  </a:lnTo>
                  <a:lnTo>
                    <a:pt x="73" y="277"/>
                  </a:lnTo>
                  <a:lnTo>
                    <a:pt x="65" y="277"/>
                  </a:lnTo>
                  <a:lnTo>
                    <a:pt x="57" y="286"/>
                  </a:lnTo>
                  <a:lnTo>
                    <a:pt x="49" y="286"/>
                  </a:lnTo>
                  <a:lnTo>
                    <a:pt x="40" y="286"/>
                  </a:lnTo>
                  <a:lnTo>
                    <a:pt x="24" y="321"/>
                  </a:lnTo>
                  <a:lnTo>
                    <a:pt x="49" y="375"/>
                  </a:lnTo>
                  <a:lnTo>
                    <a:pt x="57" y="375"/>
                  </a:lnTo>
                  <a:lnTo>
                    <a:pt x="73" y="366"/>
                  </a:lnTo>
                  <a:lnTo>
                    <a:pt x="73" y="375"/>
                  </a:lnTo>
                  <a:lnTo>
                    <a:pt x="73" y="384"/>
                  </a:lnTo>
                  <a:lnTo>
                    <a:pt x="73" y="393"/>
                  </a:lnTo>
                  <a:lnTo>
                    <a:pt x="97" y="393"/>
                  </a:lnTo>
                  <a:lnTo>
                    <a:pt x="105" y="401"/>
                  </a:lnTo>
                  <a:lnTo>
                    <a:pt x="105" y="393"/>
                  </a:lnTo>
                  <a:lnTo>
                    <a:pt x="122" y="393"/>
                  </a:lnTo>
                  <a:lnTo>
                    <a:pt x="122" y="410"/>
                  </a:lnTo>
                  <a:lnTo>
                    <a:pt x="122" y="428"/>
                  </a:lnTo>
                  <a:lnTo>
                    <a:pt x="81" y="455"/>
                  </a:lnTo>
                  <a:lnTo>
                    <a:pt x="65" y="473"/>
                  </a:lnTo>
                  <a:lnTo>
                    <a:pt x="57" y="482"/>
                  </a:lnTo>
                  <a:lnTo>
                    <a:pt x="32" y="491"/>
                  </a:lnTo>
                  <a:lnTo>
                    <a:pt x="40" y="499"/>
                  </a:lnTo>
                  <a:lnTo>
                    <a:pt x="73" y="482"/>
                  </a:lnTo>
                  <a:lnTo>
                    <a:pt x="105" y="455"/>
                  </a:lnTo>
                  <a:lnTo>
                    <a:pt x="113" y="455"/>
                  </a:lnTo>
                  <a:lnTo>
                    <a:pt x="130" y="437"/>
                  </a:lnTo>
                  <a:lnTo>
                    <a:pt x="170" y="401"/>
                  </a:lnTo>
                  <a:lnTo>
                    <a:pt x="170" y="393"/>
                  </a:lnTo>
                  <a:lnTo>
                    <a:pt x="154" y="384"/>
                  </a:lnTo>
                  <a:lnTo>
                    <a:pt x="170" y="375"/>
                  </a:lnTo>
                  <a:lnTo>
                    <a:pt x="178" y="366"/>
                  </a:lnTo>
                  <a:lnTo>
                    <a:pt x="178" y="348"/>
                  </a:lnTo>
                  <a:lnTo>
                    <a:pt x="203" y="330"/>
                  </a:lnTo>
                  <a:lnTo>
                    <a:pt x="211" y="330"/>
                  </a:lnTo>
                  <a:lnTo>
                    <a:pt x="203" y="339"/>
                  </a:lnTo>
                  <a:lnTo>
                    <a:pt x="194" y="348"/>
                  </a:lnTo>
                  <a:lnTo>
                    <a:pt x="186" y="375"/>
                  </a:lnTo>
                  <a:lnTo>
                    <a:pt x="194" y="375"/>
                  </a:lnTo>
                  <a:lnTo>
                    <a:pt x="186" y="384"/>
                  </a:lnTo>
                  <a:lnTo>
                    <a:pt x="194" y="384"/>
                  </a:lnTo>
                  <a:lnTo>
                    <a:pt x="219" y="375"/>
                  </a:lnTo>
                  <a:lnTo>
                    <a:pt x="219" y="375"/>
                  </a:lnTo>
                  <a:lnTo>
                    <a:pt x="227" y="357"/>
                  </a:lnTo>
                  <a:lnTo>
                    <a:pt x="219" y="339"/>
                  </a:lnTo>
                  <a:lnTo>
                    <a:pt x="243" y="348"/>
                  </a:lnTo>
                  <a:lnTo>
                    <a:pt x="275" y="366"/>
                  </a:lnTo>
                  <a:lnTo>
                    <a:pt x="292" y="366"/>
                  </a:lnTo>
                  <a:lnTo>
                    <a:pt x="316" y="375"/>
                  </a:lnTo>
                  <a:lnTo>
                    <a:pt x="324" y="375"/>
                  </a:lnTo>
                  <a:lnTo>
                    <a:pt x="324" y="375"/>
                  </a:lnTo>
                  <a:lnTo>
                    <a:pt x="365" y="410"/>
                  </a:lnTo>
                  <a:lnTo>
                    <a:pt x="381" y="455"/>
                  </a:lnTo>
                  <a:lnTo>
                    <a:pt x="373" y="419"/>
                  </a:lnTo>
                  <a:lnTo>
                    <a:pt x="373" y="410"/>
                  </a:lnTo>
                  <a:lnTo>
                    <a:pt x="373" y="410"/>
                  </a:lnTo>
                  <a:lnTo>
                    <a:pt x="373" y="393"/>
                  </a:lnTo>
                  <a:lnTo>
                    <a:pt x="381" y="437"/>
                  </a:lnTo>
                  <a:lnTo>
                    <a:pt x="389" y="428"/>
                  </a:lnTo>
                  <a:lnTo>
                    <a:pt x="405" y="446"/>
                  </a:lnTo>
                  <a:lnTo>
                    <a:pt x="389" y="437"/>
                  </a:lnTo>
                  <a:lnTo>
                    <a:pt x="389" y="446"/>
                  </a:lnTo>
                  <a:lnTo>
                    <a:pt x="389" y="455"/>
                  </a:lnTo>
                  <a:lnTo>
                    <a:pt x="397" y="455"/>
                  </a:lnTo>
                  <a:lnTo>
                    <a:pt x="397" y="473"/>
                  </a:lnTo>
                  <a:lnTo>
                    <a:pt x="413" y="491"/>
                  </a:lnTo>
                  <a:lnTo>
                    <a:pt x="413" y="482"/>
                  </a:lnTo>
                  <a:lnTo>
                    <a:pt x="405" y="455"/>
                  </a:lnTo>
                  <a:lnTo>
                    <a:pt x="413" y="455"/>
                  </a:lnTo>
                  <a:lnTo>
                    <a:pt x="413" y="473"/>
                  </a:lnTo>
                  <a:lnTo>
                    <a:pt x="421" y="482"/>
                  </a:lnTo>
                  <a:lnTo>
                    <a:pt x="429" y="491"/>
                  </a:lnTo>
                  <a:lnTo>
                    <a:pt x="438" y="48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blackWhite">
            <a:xfrm>
              <a:off x="1616076" y="1749425"/>
              <a:ext cx="1538287" cy="1331913"/>
            </a:xfrm>
            <a:custGeom>
              <a:avLst/>
              <a:gdLst/>
              <a:ahLst/>
              <a:cxnLst>
                <a:cxn ang="0">
                  <a:pos x="689" y="855"/>
                </a:cxn>
                <a:cxn ang="0">
                  <a:pos x="689" y="828"/>
                </a:cxn>
                <a:cxn ang="0">
                  <a:pos x="697" y="793"/>
                </a:cxn>
                <a:cxn ang="0">
                  <a:pos x="640" y="748"/>
                </a:cxn>
                <a:cxn ang="0">
                  <a:pos x="575" y="748"/>
                </a:cxn>
                <a:cxn ang="0">
                  <a:pos x="527" y="721"/>
                </a:cxn>
                <a:cxn ang="0">
                  <a:pos x="154" y="686"/>
                </a:cxn>
                <a:cxn ang="0">
                  <a:pos x="122" y="614"/>
                </a:cxn>
                <a:cxn ang="0">
                  <a:pos x="81" y="508"/>
                </a:cxn>
                <a:cxn ang="0">
                  <a:pos x="41" y="508"/>
                </a:cxn>
                <a:cxn ang="0">
                  <a:pos x="0" y="472"/>
                </a:cxn>
                <a:cxn ang="0">
                  <a:pos x="57" y="205"/>
                </a:cxn>
                <a:cxn ang="0">
                  <a:pos x="130" y="160"/>
                </a:cxn>
                <a:cxn ang="0">
                  <a:pos x="170" y="169"/>
                </a:cxn>
                <a:cxn ang="0">
                  <a:pos x="195" y="196"/>
                </a:cxn>
                <a:cxn ang="0">
                  <a:pos x="243" y="196"/>
                </a:cxn>
                <a:cxn ang="0">
                  <a:pos x="308" y="222"/>
                </a:cxn>
                <a:cxn ang="0">
                  <a:pos x="324" y="258"/>
                </a:cxn>
                <a:cxn ang="0">
                  <a:pos x="373" y="231"/>
                </a:cxn>
                <a:cxn ang="0">
                  <a:pos x="454" y="249"/>
                </a:cxn>
                <a:cxn ang="0">
                  <a:pos x="502" y="222"/>
                </a:cxn>
                <a:cxn ang="0">
                  <a:pos x="519" y="205"/>
                </a:cxn>
                <a:cxn ang="0">
                  <a:pos x="519" y="258"/>
                </a:cxn>
                <a:cxn ang="0">
                  <a:pos x="543" y="196"/>
                </a:cxn>
                <a:cxn ang="0">
                  <a:pos x="535" y="106"/>
                </a:cxn>
                <a:cxn ang="0">
                  <a:pos x="559" y="0"/>
                </a:cxn>
                <a:cxn ang="0">
                  <a:pos x="559" y="62"/>
                </a:cxn>
                <a:cxn ang="0">
                  <a:pos x="575" y="169"/>
                </a:cxn>
                <a:cxn ang="0">
                  <a:pos x="600" y="205"/>
                </a:cxn>
                <a:cxn ang="0">
                  <a:pos x="632" y="267"/>
                </a:cxn>
                <a:cxn ang="0">
                  <a:pos x="665" y="178"/>
                </a:cxn>
                <a:cxn ang="0">
                  <a:pos x="689" y="222"/>
                </a:cxn>
                <a:cxn ang="0">
                  <a:pos x="689" y="276"/>
                </a:cxn>
                <a:cxn ang="0">
                  <a:pos x="632" y="294"/>
                </a:cxn>
                <a:cxn ang="0">
                  <a:pos x="608" y="374"/>
                </a:cxn>
                <a:cxn ang="0">
                  <a:pos x="567" y="418"/>
                </a:cxn>
                <a:cxn ang="0">
                  <a:pos x="535" y="481"/>
                </a:cxn>
                <a:cxn ang="0">
                  <a:pos x="567" y="561"/>
                </a:cxn>
                <a:cxn ang="0">
                  <a:pos x="648" y="597"/>
                </a:cxn>
                <a:cxn ang="0">
                  <a:pos x="713" y="686"/>
                </a:cxn>
                <a:cxn ang="0">
                  <a:pos x="746" y="579"/>
                </a:cxn>
                <a:cxn ang="0">
                  <a:pos x="738" y="508"/>
                </a:cxn>
                <a:cxn ang="0">
                  <a:pos x="729" y="427"/>
                </a:cxn>
                <a:cxn ang="0">
                  <a:pos x="778" y="418"/>
                </a:cxn>
                <a:cxn ang="0">
                  <a:pos x="835" y="454"/>
                </a:cxn>
                <a:cxn ang="0">
                  <a:pos x="875" y="490"/>
                </a:cxn>
                <a:cxn ang="0">
                  <a:pos x="924" y="579"/>
                </a:cxn>
                <a:cxn ang="0">
                  <a:pos x="956" y="606"/>
                </a:cxn>
                <a:cxn ang="0">
                  <a:pos x="973" y="632"/>
                </a:cxn>
                <a:cxn ang="0">
                  <a:pos x="997" y="668"/>
                </a:cxn>
                <a:cxn ang="0">
                  <a:pos x="924" y="713"/>
                </a:cxn>
                <a:cxn ang="0">
                  <a:pos x="851" y="721"/>
                </a:cxn>
                <a:cxn ang="0">
                  <a:pos x="843" y="739"/>
                </a:cxn>
                <a:cxn ang="0">
                  <a:pos x="891" y="739"/>
                </a:cxn>
                <a:cxn ang="0">
                  <a:pos x="883" y="748"/>
                </a:cxn>
                <a:cxn ang="0">
                  <a:pos x="924" y="793"/>
                </a:cxn>
                <a:cxn ang="0">
                  <a:pos x="940" y="784"/>
                </a:cxn>
                <a:cxn ang="0">
                  <a:pos x="875" y="828"/>
                </a:cxn>
                <a:cxn ang="0">
                  <a:pos x="883" y="793"/>
                </a:cxn>
                <a:cxn ang="0">
                  <a:pos x="851" y="766"/>
                </a:cxn>
                <a:cxn ang="0">
                  <a:pos x="819" y="802"/>
                </a:cxn>
                <a:cxn ang="0">
                  <a:pos x="746" y="819"/>
                </a:cxn>
              </a:cxnLst>
              <a:rect l="0" t="0" r="r" b="b"/>
              <a:pathLst>
                <a:path w="997" h="864">
                  <a:moveTo>
                    <a:pt x="721" y="819"/>
                  </a:moveTo>
                  <a:lnTo>
                    <a:pt x="721" y="837"/>
                  </a:lnTo>
                  <a:lnTo>
                    <a:pt x="689" y="846"/>
                  </a:lnTo>
                  <a:lnTo>
                    <a:pt x="689" y="855"/>
                  </a:lnTo>
                  <a:lnTo>
                    <a:pt x="673" y="864"/>
                  </a:lnTo>
                  <a:lnTo>
                    <a:pt x="689" y="837"/>
                  </a:lnTo>
                  <a:lnTo>
                    <a:pt x="681" y="837"/>
                  </a:lnTo>
                  <a:lnTo>
                    <a:pt x="689" y="828"/>
                  </a:lnTo>
                  <a:lnTo>
                    <a:pt x="689" y="802"/>
                  </a:lnTo>
                  <a:lnTo>
                    <a:pt x="705" y="819"/>
                  </a:lnTo>
                  <a:lnTo>
                    <a:pt x="713" y="802"/>
                  </a:lnTo>
                  <a:lnTo>
                    <a:pt x="697" y="793"/>
                  </a:lnTo>
                  <a:lnTo>
                    <a:pt x="665" y="784"/>
                  </a:lnTo>
                  <a:lnTo>
                    <a:pt x="656" y="775"/>
                  </a:lnTo>
                  <a:lnTo>
                    <a:pt x="648" y="748"/>
                  </a:lnTo>
                  <a:lnTo>
                    <a:pt x="640" y="748"/>
                  </a:lnTo>
                  <a:lnTo>
                    <a:pt x="632" y="730"/>
                  </a:lnTo>
                  <a:lnTo>
                    <a:pt x="616" y="721"/>
                  </a:lnTo>
                  <a:lnTo>
                    <a:pt x="592" y="748"/>
                  </a:lnTo>
                  <a:lnTo>
                    <a:pt x="575" y="748"/>
                  </a:lnTo>
                  <a:lnTo>
                    <a:pt x="559" y="730"/>
                  </a:lnTo>
                  <a:lnTo>
                    <a:pt x="543" y="730"/>
                  </a:lnTo>
                  <a:lnTo>
                    <a:pt x="535" y="721"/>
                  </a:lnTo>
                  <a:lnTo>
                    <a:pt x="527" y="721"/>
                  </a:lnTo>
                  <a:lnTo>
                    <a:pt x="211" y="721"/>
                  </a:lnTo>
                  <a:lnTo>
                    <a:pt x="203" y="721"/>
                  </a:lnTo>
                  <a:lnTo>
                    <a:pt x="195" y="721"/>
                  </a:lnTo>
                  <a:lnTo>
                    <a:pt x="154" y="686"/>
                  </a:lnTo>
                  <a:lnTo>
                    <a:pt x="146" y="659"/>
                  </a:lnTo>
                  <a:lnTo>
                    <a:pt x="138" y="650"/>
                  </a:lnTo>
                  <a:lnTo>
                    <a:pt x="122" y="623"/>
                  </a:lnTo>
                  <a:lnTo>
                    <a:pt x="122" y="614"/>
                  </a:lnTo>
                  <a:lnTo>
                    <a:pt x="122" y="606"/>
                  </a:lnTo>
                  <a:lnTo>
                    <a:pt x="122" y="579"/>
                  </a:lnTo>
                  <a:lnTo>
                    <a:pt x="105" y="561"/>
                  </a:lnTo>
                  <a:lnTo>
                    <a:pt x="81" y="508"/>
                  </a:lnTo>
                  <a:lnTo>
                    <a:pt x="73" y="508"/>
                  </a:lnTo>
                  <a:lnTo>
                    <a:pt x="65" y="490"/>
                  </a:lnTo>
                  <a:lnTo>
                    <a:pt x="49" y="499"/>
                  </a:lnTo>
                  <a:lnTo>
                    <a:pt x="41" y="508"/>
                  </a:lnTo>
                  <a:lnTo>
                    <a:pt x="24" y="481"/>
                  </a:lnTo>
                  <a:lnTo>
                    <a:pt x="24" y="472"/>
                  </a:lnTo>
                  <a:lnTo>
                    <a:pt x="0" y="481"/>
                  </a:lnTo>
                  <a:lnTo>
                    <a:pt x="0" y="472"/>
                  </a:lnTo>
                  <a:lnTo>
                    <a:pt x="0" y="187"/>
                  </a:lnTo>
                  <a:lnTo>
                    <a:pt x="16" y="187"/>
                  </a:lnTo>
                  <a:lnTo>
                    <a:pt x="57" y="222"/>
                  </a:lnTo>
                  <a:lnTo>
                    <a:pt x="57" y="205"/>
                  </a:lnTo>
                  <a:lnTo>
                    <a:pt x="65" y="196"/>
                  </a:lnTo>
                  <a:lnTo>
                    <a:pt x="81" y="187"/>
                  </a:lnTo>
                  <a:lnTo>
                    <a:pt x="89" y="196"/>
                  </a:lnTo>
                  <a:lnTo>
                    <a:pt x="130" y="160"/>
                  </a:lnTo>
                  <a:lnTo>
                    <a:pt x="130" y="178"/>
                  </a:lnTo>
                  <a:lnTo>
                    <a:pt x="146" y="178"/>
                  </a:lnTo>
                  <a:lnTo>
                    <a:pt x="154" y="151"/>
                  </a:lnTo>
                  <a:lnTo>
                    <a:pt x="170" y="169"/>
                  </a:lnTo>
                  <a:lnTo>
                    <a:pt x="170" y="187"/>
                  </a:lnTo>
                  <a:lnTo>
                    <a:pt x="186" y="196"/>
                  </a:lnTo>
                  <a:lnTo>
                    <a:pt x="195" y="178"/>
                  </a:lnTo>
                  <a:lnTo>
                    <a:pt x="195" y="196"/>
                  </a:lnTo>
                  <a:lnTo>
                    <a:pt x="203" y="196"/>
                  </a:lnTo>
                  <a:lnTo>
                    <a:pt x="203" y="178"/>
                  </a:lnTo>
                  <a:lnTo>
                    <a:pt x="227" y="178"/>
                  </a:lnTo>
                  <a:lnTo>
                    <a:pt x="243" y="196"/>
                  </a:lnTo>
                  <a:lnTo>
                    <a:pt x="259" y="205"/>
                  </a:lnTo>
                  <a:lnTo>
                    <a:pt x="267" y="213"/>
                  </a:lnTo>
                  <a:lnTo>
                    <a:pt x="292" y="213"/>
                  </a:lnTo>
                  <a:lnTo>
                    <a:pt x="308" y="222"/>
                  </a:lnTo>
                  <a:lnTo>
                    <a:pt x="308" y="231"/>
                  </a:lnTo>
                  <a:lnTo>
                    <a:pt x="300" y="240"/>
                  </a:lnTo>
                  <a:lnTo>
                    <a:pt x="300" y="249"/>
                  </a:lnTo>
                  <a:lnTo>
                    <a:pt x="324" y="258"/>
                  </a:lnTo>
                  <a:lnTo>
                    <a:pt x="365" y="240"/>
                  </a:lnTo>
                  <a:lnTo>
                    <a:pt x="381" y="258"/>
                  </a:lnTo>
                  <a:lnTo>
                    <a:pt x="381" y="240"/>
                  </a:lnTo>
                  <a:lnTo>
                    <a:pt x="373" y="231"/>
                  </a:lnTo>
                  <a:lnTo>
                    <a:pt x="381" y="222"/>
                  </a:lnTo>
                  <a:lnTo>
                    <a:pt x="413" y="213"/>
                  </a:lnTo>
                  <a:lnTo>
                    <a:pt x="421" y="231"/>
                  </a:lnTo>
                  <a:lnTo>
                    <a:pt x="454" y="249"/>
                  </a:lnTo>
                  <a:lnTo>
                    <a:pt x="478" y="258"/>
                  </a:lnTo>
                  <a:lnTo>
                    <a:pt x="494" y="258"/>
                  </a:lnTo>
                  <a:lnTo>
                    <a:pt x="494" y="231"/>
                  </a:lnTo>
                  <a:lnTo>
                    <a:pt x="502" y="222"/>
                  </a:lnTo>
                  <a:lnTo>
                    <a:pt x="478" y="213"/>
                  </a:lnTo>
                  <a:lnTo>
                    <a:pt x="494" y="205"/>
                  </a:lnTo>
                  <a:lnTo>
                    <a:pt x="502" y="178"/>
                  </a:lnTo>
                  <a:lnTo>
                    <a:pt x="519" y="205"/>
                  </a:lnTo>
                  <a:lnTo>
                    <a:pt x="527" y="222"/>
                  </a:lnTo>
                  <a:lnTo>
                    <a:pt x="519" y="231"/>
                  </a:lnTo>
                  <a:lnTo>
                    <a:pt x="519" y="249"/>
                  </a:lnTo>
                  <a:lnTo>
                    <a:pt x="519" y="258"/>
                  </a:lnTo>
                  <a:lnTo>
                    <a:pt x="527" y="240"/>
                  </a:lnTo>
                  <a:lnTo>
                    <a:pt x="543" y="222"/>
                  </a:lnTo>
                  <a:lnTo>
                    <a:pt x="535" y="213"/>
                  </a:lnTo>
                  <a:lnTo>
                    <a:pt x="543" y="196"/>
                  </a:lnTo>
                  <a:lnTo>
                    <a:pt x="527" y="178"/>
                  </a:lnTo>
                  <a:lnTo>
                    <a:pt x="519" y="160"/>
                  </a:lnTo>
                  <a:lnTo>
                    <a:pt x="519" y="115"/>
                  </a:lnTo>
                  <a:lnTo>
                    <a:pt x="535" y="106"/>
                  </a:lnTo>
                  <a:lnTo>
                    <a:pt x="535" y="62"/>
                  </a:lnTo>
                  <a:lnTo>
                    <a:pt x="527" y="26"/>
                  </a:lnTo>
                  <a:lnTo>
                    <a:pt x="527" y="8"/>
                  </a:lnTo>
                  <a:lnTo>
                    <a:pt x="559" y="0"/>
                  </a:lnTo>
                  <a:lnTo>
                    <a:pt x="584" y="8"/>
                  </a:lnTo>
                  <a:lnTo>
                    <a:pt x="592" y="8"/>
                  </a:lnTo>
                  <a:lnTo>
                    <a:pt x="567" y="62"/>
                  </a:lnTo>
                  <a:lnTo>
                    <a:pt x="559" y="62"/>
                  </a:lnTo>
                  <a:lnTo>
                    <a:pt x="543" y="71"/>
                  </a:lnTo>
                  <a:lnTo>
                    <a:pt x="551" y="89"/>
                  </a:lnTo>
                  <a:lnTo>
                    <a:pt x="543" y="98"/>
                  </a:lnTo>
                  <a:lnTo>
                    <a:pt x="575" y="169"/>
                  </a:lnTo>
                  <a:lnTo>
                    <a:pt x="567" y="187"/>
                  </a:lnTo>
                  <a:lnTo>
                    <a:pt x="575" y="196"/>
                  </a:lnTo>
                  <a:lnTo>
                    <a:pt x="592" y="222"/>
                  </a:lnTo>
                  <a:lnTo>
                    <a:pt x="600" y="205"/>
                  </a:lnTo>
                  <a:lnTo>
                    <a:pt x="616" y="222"/>
                  </a:lnTo>
                  <a:lnTo>
                    <a:pt x="608" y="249"/>
                  </a:lnTo>
                  <a:lnTo>
                    <a:pt x="624" y="267"/>
                  </a:lnTo>
                  <a:lnTo>
                    <a:pt x="632" y="267"/>
                  </a:lnTo>
                  <a:lnTo>
                    <a:pt x="632" y="249"/>
                  </a:lnTo>
                  <a:lnTo>
                    <a:pt x="648" y="240"/>
                  </a:lnTo>
                  <a:lnTo>
                    <a:pt x="648" y="178"/>
                  </a:lnTo>
                  <a:lnTo>
                    <a:pt x="665" y="178"/>
                  </a:lnTo>
                  <a:lnTo>
                    <a:pt x="681" y="187"/>
                  </a:lnTo>
                  <a:lnTo>
                    <a:pt x="681" y="205"/>
                  </a:lnTo>
                  <a:lnTo>
                    <a:pt x="689" y="205"/>
                  </a:lnTo>
                  <a:lnTo>
                    <a:pt x="689" y="222"/>
                  </a:lnTo>
                  <a:lnTo>
                    <a:pt x="681" y="231"/>
                  </a:lnTo>
                  <a:lnTo>
                    <a:pt x="681" y="249"/>
                  </a:lnTo>
                  <a:lnTo>
                    <a:pt x="689" y="258"/>
                  </a:lnTo>
                  <a:lnTo>
                    <a:pt x="689" y="276"/>
                  </a:lnTo>
                  <a:lnTo>
                    <a:pt x="665" y="311"/>
                  </a:lnTo>
                  <a:lnTo>
                    <a:pt x="648" y="303"/>
                  </a:lnTo>
                  <a:lnTo>
                    <a:pt x="648" y="294"/>
                  </a:lnTo>
                  <a:lnTo>
                    <a:pt x="632" y="294"/>
                  </a:lnTo>
                  <a:lnTo>
                    <a:pt x="640" y="311"/>
                  </a:lnTo>
                  <a:lnTo>
                    <a:pt x="624" y="320"/>
                  </a:lnTo>
                  <a:lnTo>
                    <a:pt x="624" y="338"/>
                  </a:lnTo>
                  <a:lnTo>
                    <a:pt x="608" y="374"/>
                  </a:lnTo>
                  <a:lnTo>
                    <a:pt x="592" y="374"/>
                  </a:lnTo>
                  <a:lnTo>
                    <a:pt x="584" y="392"/>
                  </a:lnTo>
                  <a:lnTo>
                    <a:pt x="592" y="410"/>
                  </a:lnTo>
                  <a:lnTo>
                    <a:pt x="567" y="418"/>
                  </a:lnTo>
                  <a:lnTo>
                    <a:pt x="567" y="427"/>
                  </a:lnTo>
                  <a:lnTo>
                    <a:pt x="559" y="427"/>
                  </a:lnTo>
                  <a:lnTo>
                    <a:pt x="551" y="436"/>
                  </a:lnTo>
                  <a:lnTo>
                    <a:pt x="535" y="481"/>
                  </a:lnTo>
                  <a:lnTo>
                    <a:pt x="535" y="508"/>
                  </a:lnTo>
                  <a:lnTo>
                    <a:pt x="543" y="508"/>
                  </a:lnTo>
                  <a:lnTo>
                    <a:pt x="559" y="508"/>
                  </a:lnTo>
                  <a:lnTo>
                    <a:pt x="567" y="561"/>
                  </a:lnTo>
                  <a:lnTo>
                    <a:pt x="584" y="552"/>
                  </a:lnTo>
                  <a:lnTo>
                    <a:pt x="600" y="561"/>
                  </a:lnTo>
                  <a:lnTo>
                    <a:pt x="616" y="579"/>
                  </a:lnTo>
                  <a:lnTo>
                    <a:pt x="648" y="597"/>
                  </a:lnTo>
                  <a:lnTo>
                    <a:pt x="681" y="597"/>
                  </a:lnTo>
                  <a:lnTo>
                    <a:pt x="689" y="606"/>
                  </a:lnTo>
                  <a:lnTo>
                    <a:pt x="689" y="650"/>
                  </a:lnTo>
                  <a:lnTo>
                    <a:pt x="713" y="686"/>
                  </a:lnTo>
                  <a:lnTo>
                    <a:pt x="729" y="668"/>
                  </a:lnTo>
                  <a:lnTo>
                    <a:pt x="713" y="614"/>
                  </a:lnTo>
                  <a:lnTo>
                    <a:pt x="729" y="606"/>
                  </a:lnTo>
                  <a:lnTo>
                    <a:pt x="746" y="579"/>
                  </a:lnTo>
                  <a:lnTo>
                    <a:pt x="738" y="525"/>
                  </a:lnTo>
                  <a:lnTo>
                    <a:pt x="721" y="508"/>
                  </a:lnTo>
                  <a:lnTo>
                    <a:pt x="729" y="508"/>
                  </a:lnTo>
                  <a:lnTo>
                    <a:pt x="738" y="508"/>
                  </a:lnTo>
                  <a:lnTo>
                    <a:pt x="738" y="472"/>
                  </a:lnTo>
                  <a:lnTo>
                    <a:pt x="729" y="463"/>
                  </a:lnTo>
                  <a:lnTo>
                    <a:pt x="738" y="436"/>
                  </a:lnTo>
                  <a:lnTo>
                    <a:pt x="729" y="427"/>
                  </a:lnTo>
                  <a:lnTo>
                    <a:pt x="729" y="418"/>
                  </a:lnTo>
                  <a:lnTo>
                    <a:pt x="738" y="418"/>
                  </a:lnTo>
                  <a:lnTo>
                    <a:pt x="762" y="418"/>
                  </a:lnTo>
                  <a:lnTo>
                    <a:pt x="778" y="418"/>
                  </a:lnTo>
                  <a:lnTo>
                    <a:pt x="810" y="436"/>
                  </a:lnTo>
                  <a:lnTo>
                    <a:pt x="802" y="445"/>
                  </a:lnTo>
                  <a:lnTo>
                    <a:pt x="810" y="454"/>
                  </a:lnTo>
                  <a:lnTo>
                    <a:pt x="835" y="454"/>
                  </a:lnTo>
                  <a:lnTo>
                    <a:pt x="835" y="508"/>
                  </a:lnTo>
                  <a:lnTo>
                    <a:pt x="851" y="525"/>
                  </a:lnTo>
                  <a:lnTo>
                    <a:pt x="883" y="499"/>
                  </a:lnTo>
                  <a:lnTo>
                    <a:pt x="875" y="490"/>
                  </a:lnTo>
                  <a:lnTo>
                    <a:pt x="883" y="472"/>
                  </a:lnTo>
                  <a:lnTo>
                    <a:pt x="924" y="552"/>
                  </a:lnTo>
                  <a:lnTo>
                    <a:pt x="924" y="561"/>
                  </a:lnTo>
                  <a:lnTo>
                    <a:pt x="924" y="579"/>
                  </a:lnTo>
                  <a:lnTo>
                    <a:pt x="932" y="588"/>
                  </a:lnTo>
                  <a:lnTo>
                    <a:pt x="932" y="597"/>
                  </a:lnTo>
                  <a:lnTo>
                    <a:pt x="948" y="606"/>
                  </a:lnTo>
                  <a:lnTo>
                    <a:pt x="956" y="606"/>
                  </a:lnTo>
                  <a:lnTo>
                    <a:pt x="973" y="614"/>
                  </a:lnTo>
                  <a:lnTo>
                    <a:pt x="956" y="614"/>
                  </a:lnTo>
                  <a:lnTo>
                    <a:pt x="973" y="614"/>
                  </a:lnTo>
                  <a:lnTo>
                    <a:pt x="973" y="632"/>
                  </a:lnTo>
                  <a:lnTo>
                    <a:pt x="981" y="632"/>
                  </a:lnTo>
                  <a:lnTo>
                    <a:pt x="989" y="641"/>
                  </a:lnTo>
                  <a:lnTo>
                    <a:pt x="989" y="650"/>
                  </a:lnTo>
                  <a:lnTo>
                    <a:pt x="997" y="668"/>
                  </a:lnTo>
                  <a:lnTo>
                    <a:pt x="981" y="677"/>
                  </a:lnTo>
                  <a:lnTo>
                    <a:pt x="956" y="686"/>
                  </a:lnTo>
                  <a:lnTo>
                    <a:pt x="940" y="713"/>
                  </a:lnTo>
                  <a:lnTo>
                    <a:pt x="924" y="713"/>
                  </a:lnTo>
                  <a:lnTo>
                    <a:pt x="900" y="704"/>
                  </a:lnTo>
                  <a:lnTo>
                    <a:pt x="859" y="713"/>
                  </a:lnTo>
                  <a:lnTo>
                    <a:pt x="851" y="721"/>
                  </a:lnTo>
                  <a:lnTo>
                    <a:pt x="851" y="721"/>
                  </a:lnTo>
                  <a:lnTo>
                    <a:pt x="835" y="730"/>
                  </a:lnTo>
                  <a:lnTo>
                    <a:pt x="810" y="766"/>
                  </a:lnTo>
                  <a:lnTo>
                    <a:pt x="819" y="766"/>
                  </a:lnTo>
                  <a:lnTo>
                    <a:pt x="843" y="739"/>
                  </a:lnTo>
                  <a:lnTo>
                    <a:pt x="859" y="721"/>
                  </a:lnTo>
                  <a:lnTo>
                    <a:pt x="883" y="721"/>
                  </a:lnTo>
                  <a:lnTo>
                    <a:pt x="891" y="721"/>
                  </a:lnTo>
                  <a:lnTo>
                    <a:pt x="891" y="739"/>
                  </a:lnTo>
                  <a:lnTo>
                    <a:pt x="875" y="748"/>
                  </a:lnTo>
                  <a:lnTo>
                    <a:pt x="867" y="748"/>
                  </a:lnTo>
                  <a:lnTo>
                    <a:pt x="875" y="757"/>
                  </a:lnTo>
                  <a:lnTo>
                    <a:pt x="883" y="748"/>
                  </a:lnTo>
                  <a:lnTo>
                    <a:pt x="883" y="775"/>
                  </a:lnTo>
                  <a:lnTo>
                    <a:pt x="891" y="784"/>
                  </a:lnTo>
                  <a:lnTo>
                    <a:pt x="908" y="793"/>
                  </a:lnTo>
                  <a:lnTo>
                    <a:pt x="924" y="793"/>
                  </a:lnTo>
                  <a:lnTo>
                    <a:pt x="924" y="784"/>
                  </a:lnTo>
                  <a:lnTo>
                    <a:pt x="932" y="766"/>
                  </a:lnTo>
                  <a:lnTo>
                    <a:pt x="932" y="784"/>
                  </a:lnTo>
                  <a:lnTo>
                    <a:pt x="940" y="784"/>
                  </a:lnTo>
                  <a:lnTo>
                    <a:pt x="932" y="793"/>
                  </a:lnTo>
                  <a:lnTo>
                    <a:pt x="924" y="802"/>
                  </a:lnTo>
                  <a:lnTo>
                    <a:pt x="891" y="819"/>
                  </a:lnTo>
                  <a:lnTo>
                    <a:pt x="875" y="828"/>
                  </a:lnTo>
                  <a:lnTo>
                    <a:pt x="867" y="819"/>
                  </a:lnTo>
                  <a:lnTo>
                    <a:pt x="891" y="802"/>
                  </a:lnTo>
                  <a:lnTo>
                    <a:pt x="883" y="802"/>
                  </a:lnTo>
                  <a:lnTo>
                    <a:pt x="883" y="793"/>
                  </a:lnTo>
                  <a:lnTo>
                    <a:pt x="867" y="802"/>
                  </a:lnTo>
                  <a:lnTo>
                    <a:pt x="859" y="802"/>
                  </a:lnTo>
                  <a:lnTo>
                    <a:pt x="851" y="793"/>
                  </a:lnTo>
                  <a:lnTo>
                    <a:pt x="851" y="766"/>
                  </a:lnTo>
                  <a:lnTo>
                    <a:pt x="851" y="757"/>
                  </a:lnTo>
                  <a:lnTo>
                    <a:pt x="843" y="766"/>
                  </a:lnTo>
                  <a:lnTo>
                    <a:pt x="835" y="757"/>
                  </a:lnTo>
                  <a:lnTo>
                    <a:pt x="819" y="802"/>
                  </a:lnTo>
                  <a:lnTo>
                    <a:pt x="802" y="802"/>
                  </a:lnTo>
                  <a:lnTo>
                    <a:pt x="762" y="802"/>
                  </a:lnTo>
                  <a:lnTo>
                    <a:pt x="754" y="819"/>
                  </a:lnTo>
                  <a:lnTo>
                    <a:pt x="746" y="819"/>
                  </a:lnTo>
                  <a:lnTo>
                    <a:pt x="721" y="81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blackWhite">
            <a:xfrm>
              <a:off x="2578101" y="2957513"/>
              <a:ext cx="160337" cy="12382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9"/>
                </a:cxn>
                <a:cxn ang="0">
                  <a:pos x="8" y="9"/>
                </a:cxn>
                <a:cxn ang="0">
                  <a:pos x="0" y="35"/>
                </a:cxn>
                <a:cxn ang="0">
                  <a:pos x="8" y="27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0" y="80"/>
                </a:cxn>
                <a:cxn ang="0">
                  <a:pos x="8" y="80"/>
                </a:cxn>
                <a:cxn ang="0">
                  <a:pos x="8" y="71"/>
                </a:cxn>
                <a:cxn ang="0">
                  <a:pos x="8" y="44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49" y="18"/>
                </a:cxn>
                <a:cxn ang="0">
                  <a:pos x="49" y="35"/>
                </a:cxn>
                <a:cxn ang="0">
                  <a:pos x="41" y="53"/>
                </a:cxn>
                <a:cxn ang="0">
                  <a:pos x="57" y="44"/>
                </a:cxn>
                <a:cxn ang="0">
                  <a:pos x="57" y="62"/>
                </a:cxn>
                <a:cxn ang="0">
                  <a:pos x="65" y="53"/>
                </a:cxn>
                <a:cxn ang="0">
                  <a:pos x="65" y="18"/>
                </a:cxn>
                <a:cxn ang="0">
                  <a:pos x="81" y="35"/>
                </a:cxn>
                <a:cxn ang="0">
                  <a:pos x="89" y="27"/>
                </a:cxn>
                <a:cxn ang="0">
                  <a:pos x="73" y="9"/>
                </a:cxn>
                <a:cxn ang="0">
                  <a:pos x="41" y="0"/>
                </a:cxn>
              </a:cxnLst>
              <a:rect l="0" t="0" r="r" b="b"/>
              <a:pathLst>
                <a:path w="89" h="80">
                  <a:moveTo>
                    <a:pt x="41" y="0"/>
                  </a:moveTo>
                  <a:lnTo>
                    <a:pt x="41" y="9"/>
                  </a:lnTo>
                  <a:lnTo>
                    <a:pt x="8" y="9"/>
                  </a:lnTo>
                  <a:lnTo>
                    <a:pt x="0" y="35"/>
                  </a:lnTo>
                  <a:lnTo>
                    <a:pt x="8" y="27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0" y="80"/>
                  </a:lnTo>
                  <a:lnTo>
                    <a:pt x="8" y="80"/>
                  </a:lnTo>
                  <a:lnTo>
                    <a:pt x="8" y="71"/>
                  </a:lnTo>
                  <a:lnTo>
                    <a:pt x="8" y="44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49" y="18"/>
                  </a:lnTo>
                  <a:lnTo>
                    <a:pt x="49" y="35"/>
                  </a:lnTo>
                  <a:lnTo>
                    <a:pt x="41" y="53"/>
                  </a:lnTo>
                  <a:lnTo>
                    <a:pt x="57" y="44"/>
                  </a:lnTo>
                  <a:lnTo>
                    <a:pt x="57" y="62"/>
                  </a:lnTo>
                  <a:lnTo>
                    <a:pt x="65" y="53"/>
                  </a:lnTo>
                  <a:lnTo>
                    <a:pt x="65" y="18"/>
                  </a:lnTo>
                  <a:lnTo>
                    <a:pt x="81" y="35"/>
                  </a:lnTo>
                  <a:lnTo>
                    <a:pt x="89" y="27"/>
                  </a:lnTo>
                  <a:lnTo>
                    <a:pt x="73" y="9"/>
                  </a:lnTo>
                  <a:lnTo>
                    <a:pt x="41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6" name="Freeform 148"/>
            <p:cNvSpPr>
              <a:spLocks/>
            </p:cNvSpPr>
            <p:nvPr/>
          </p:nvSpPr>
          <p:spPr bwMode="blackWhite">
            <a:xfrm>
              <a:off x="2490788" y="2874963"/>
              <a:ext cx="138113" cy="69850"/>
            </a:xfrm>
            <a:custGeom>
              <a:avLst/>
              <a:gdLst/>
              <a:ahLst/>
              <a:cxnLst>
                <a:cxn ang="0">
                  <a:pos x="89" y="45"/>
                </a:cxn>
                <a:cxn ang="0">
                  <a:pos x="81" y="45"/>
                </a:cxn>
                <a:cxn ang="0">
                  <a:pos x="57" y="45"/>
                </a:cxn>
                <a:cxn ang="0">
                  <a:pos x="49" y="36"/>
                </a:cxn>
                <a:cxn ang="0">
                  <a:pos x="41" y="45"/>
                </a:cxn>
                <a:cxn ang="0">
                  <a:pos x="41" y="36"/>
                </a:cxn>
                <a:cxn ang="0">
                  <a:pos x="25" y="45"/>
                </a:cxn>
                <a:cxn ang="0">
                  <a:pos x="17" y="36"/>
                </a:cxn>
                <a:cxn ang="0">
                  <a:pos x="0" y="45"/>
                </a:cxn>
                <a:cxn ang="0">
                  <a:pos x="33" y="18"/>
                </a:cxn>
                <a:cxn ang="0">
                  <a:pos x="49" y="0"/>
                </a:cxn>
                <a:cxn ang="0">
                  <a:pos x="65" y="9"/>
                </a:cxn>
                <a:cxn ang="0">
                  <a:pos x="73" y="18"/>
                </a:cxn>
                <a:cxn ang="0">
                  <a:pos x="81" y="18"/>
                </a:cxn>
                <a:cxn ang="0">
                  <a:pos x="89" y="45"/>
                </a:cxn>
              </a:cxnLst>
              <a:rect l="0" t="0" r="r" b="b"/>
              <a:pathLst>
                <a:path w="89" h="45">
                  <a:moveTo>
                    <a:pt x="89" y="45"/>
                  </a:moveTo>
                  <a:lnTo>
                    <a:pt x="81" y="45"/>
                  </a:lnTo>
                  <a:lnTo>
                    <a:pt x="57" y="45"/>
                  </a:lnTo>
                  <a:lnTo>
                    <a:pt x="49" y="36"/>
                  </a:lnTo>
                  <a:lnTo>
                    <a:pt x="41" y="45"/>
                  </a:lnTo>
                  <a:lnTo>
                    <a:pt x="41" y="36"/>
                  </a:lnTo>
                  <a:lnTo>
                    <a:pt x="25" y="45"/>
                  </a:lnTo>
                  <a:lnTo>
                    <a:pt x="17" y="36"/>
                  </a:lnTo>
                  <a:lnTo>
                    <a:pt x="0" y="45"/>
                  </a:lnTo>
                  <a:lnTo>
                    <a:pt x="33" y="18"/>
                  </a:lnTo>
                  <a:lnTo>
                    <a:pt x="49" y="0"/>
                  </a:lnTo>
                  <a:lnTo>
                    <a:pt x="65" y="9"/>
                  </a:lnTo>
                  <a:lnTo>
                    <a:pt x="73" y="18"/>
                  </a:lnTo>
                  <a:lnTo>
                    <a:pt x="81" y="18"/>
                  </a:lnTo>
                  <a:lnTo>
                    <a:pt x="89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7" name="Freeform 149"/>
            <p:cNvSpPr>
              <a:spLocks/>
            </p:cNvSpPr>
            <p:nvPr/>
          </p:nvSpPr>
          <p:spPr bwMode="blackWhite">
            <a:xfrm>
              <a:off x="2654301" y="3054350"/>
              <a:ext cx="74612" cy="2698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48" y="0"/>
                </a:cxn>
                <a:cxn ang="0">
                  <a:pos x="24" y="18"/>
                </a:cxn>
                <a:cxn ang="0">
                  <a:pos x="8" y="18"/>
                </a:cxn>
                <a:cxn ang="0">
                  <a:pos x="0" y="18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16" y="18"/>
                  </a:lnTo>
                  <a:lnTo>
                    <a:pt x="24" y="9"/>
                  </a:lnTo>
                  <a:lnTo>
                    <a:pt x="48" y="0"/>
                  </a:lnTo>
                  <a:lnTo>
                    <a:pt x="24" y="18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8" name="Freeform 150"/>
            <p:cNvSpPr>
              <a:spLocks/>
            </p:cNvSpPr>
            <p:nvPr/>
          </p:nvSpPr>
          <p:spPr bwMode="blackWhite">
            <a:xfrm>
              <a:off x="2740026" y="3011488"/>
              <a:ext cx="26987" cy="444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9"/>
                </a:cxn>
                <a:cxn ang="0">
                  <a:pos x="17" y="9"/>
                </a:cxn>
                <a:cxn ang="0">
                  <a:pos x="17" y="0"/>
                </a:cxn>
                <a:cxn ang="0">
                  <a:pos x="17" y="18"/>
                </a:cxn>
                <a:cxn ang="0">
                  <a:pos x="0" y="18"/>
                </a:cxn>
              </a:cxnLst>
              <a:rect l="0" t="0" r="r" b="b"/>
              <a:pathLst>
                <a:path w="17" h="18">
                  <a:moveTo>
                    <a:pt x="0" y="18"/>
                  </a:moveTo>
                  <a:lnTo>
                    <a:pt x="0" y="9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17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9" name="Freeform 151"/>
            <p:cNvSpPr>
              <a:spLocks/>
            </p:cNvSpPr>
            <p:nvPr/>
          </p:nvSpPr>
          <p:spPr bwMode="blackWhite">
            <a:xfrm>
              <a:off x="2792413" y="4359275"/>
              <a:ext cx="136525" cy="90646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81" y="36"/>
                </a:cxn>
                <a:cxn ang="0">
                  <a:pos x="89" y="71"/>
                </a:cxn>
                <a:cxn ang="0">
                  <a:pos x="81" y="98"/>
                </a:cxn>
                <a:cxn ang="0">
                  <a:pos x="73" y="151"/>
                </a:cxn>
                <a:cxn ang="0">
                  <a:pos x="65" y="232"/>
                </a:cxn>
                <a:cxn ang="0">
                  <a:pos x="57" y="267"/>
                </a:cxn>
                <a:cxn ang="0">
                  <a:pos x="48" y="312"/>
                </a:cxn>
                <a:cxn ang="0">
                  <a:pos x="40" y="365"/>
                </a:cxn>
                <a:cxn ang="0">
                  <a:pos x="40" y="410"/>
                </a:cxn>
                <a:cxn ang="0">
                  <a:pos x="48" y="419"/>
                </a:cxn>
                <a:cxn ang="0">
                  <a:pos x="40" y="463"/>
                </a:cxn>
                <a:cxn ang="0">
                  <a:pos x="32" y="508"/>
                </a:cxn>
                <a:cxn ang="0">
                  <a:pos x="32" y="535"/>
                </a:cxn>
                <a:cxn ang="0">
                  <a:pos x="40" y="544"/>
                </a:cxn>
                <a:cxn ang="0">
                  <a:pos x="65" y="552"/>
                </a:cxn>
                <a:cxn ang="0">
                  <a:pos x="81" y="570"/>
                </a:cxn>
                <a:cxn ang="0">
                  <a:pos x="57" y="570"/>
                </a:cxn>
                <a:cxn ang="0">
                  <a:pos x="48" y="588"/>
                </a:cxn>
                <a:cxn ang="0">
                  <a:pos x="48" y="579"/>
                </a:cxn>
                <a:cxn ang="0">
                  <a:pos x="40" y="579"/>
                </a:cxn>
                <a:cxn ang="0">
                  <a:pos x="32" y="570"/>
                </a:cxn>
                <a:cxn ang="0">
                  <a:pos x="16" y="552"/>
                </a:cxn>
                <a:cxn ang="0">
                  <a:pos x="8" y="552"/>
                </a:cxn>
                <a:cxn ang="0">
                  <a:pos x="16" y="544"/>
                </a:cxn>
                <a:cxn ang="0">
                  <a:pos x="16" y="544"/>
                </a:cxn>
                <a:cxn ang="0">
                  <a:pos x="16" y="544"/>
                </a:cxn>
                <a:cxn ang="0">
                  <a:pos x="16" y="517"/>
                </a:cxn>
                <a:cxn ang="0">
                  <a:pos x="0" y="508"/>
                </a:cxn>
                <a:cxn ang="0">
                  <a:pos x="8" y="472"/>
                </a:cxn>
                <a:cxn ang="0">
                  <a:pos x="16" y="481"/>
                </a:cxn>
                <a:cxn ang="0">
                  <a:pos x="8" y="454"/>
                </a:cxn>
                <a:cxn ang="0">
                  <a:pos x="8" y="437"/>
                </a:cxn>
                <a:cxn ang="0">
                  <a:pos x="16" y="410"/>
                </a:cxn>
                <a:cxn ang="0">
                  <a:pos x="24" y="419"/>
                </a:cxn>
                <a:cxn ang="0">
                  <a:pos x="40" y="365"/>
                </a:cxn>
                <a:cxn ang="0">
                  <a:pos x="24" y="356"/>
                </a:cxn>
                <a:cxn ang="0">
                  <a:pos x="32" y="321"/>
                </a:cxn>
                <a:cxn ang="0">
                  <a:pos x="32" y="285"/>
                </a:cxn>
                <a:cxn ang="0">
                  <a:pos x="40" y="187"/>
                </a:cxn>
                <a:cxn ang="0">
                  <a:pos x="48" y="151"/>
                </a:cxn>
                <a:cxn ang="0">
                  <a:pos x="57" y="71"/>
                </a:cxn>
                <a:cxn ang="0">
                  <a:pos x="57" y="9"/>
                </a:cxn>
              </a:cxnLst>
              <a:rect l="0" t="0" r="r" b="b"/>
              <a:pathLst>
                <a:path w="89" h="588">
                  <a:moveTo>
                    <a:pt x="57" y="9"/>
                  </a:moveTo>
                  <a:lnTo>
                    <a:pt x="73" y="0"/>
                  </a:lnTo>
                  <a:lnTo>
                    <a:pt x="81" y="27"/>
                  </a:lnTo>
                  <a:lnTo>
                    <a:pt x="81" y="36"/>
                  </a:lnTo>
                  <a:lnTo>
                    <a:pt x="81" y="71"/>
                  </a:lnTo>
                  <a:lnTo>
                    <a:pt x="89" y="71"/>
                  </a:lnTo>
                  <a:lnTo>
                    <a:pt x="89" y="98"/>
                  </a:lnTo>
                  <a:lnTo>
                    <a:pt x="81" y="98"/>
                  </a:lnTo>
                  <a:lnTo>
                    <a:pt x="81" y="125"/>
                  </a:lnTo>
                  <a:lnTo>
                    <a:pt x="73" y="151"/>
                  </a:lnTo>
                  <a:lnTo>
                    <a:pt x="57" y="196"/>
                  </a:lnTo>
                  <a:lnTo>
                    <a:pt x="65" y="232"/>
                  </a:lnTo>
                  <a:lnTo>
                    <a:pt x="57" y="258"/>
                  </a:lnTo>
                  <a:lnTo>
                    <a:pt x="57" y="267"/>
                  </a:lnTo>
                  <a:lnTo>
                    <a:pt x="48" y="276"/>
                  </a:lnTo>
                  <a:lnTo>
                    <a:pt x="48" y="312"/>
                  </a:lnTo>
                  <a:lnTo>
                    <a:pt x="40" y="330"/>
                  </a:lnTo>
                  <a:lnTo>
                    <a:pt x="40" y="365"/>
                  </a:lnTo>
                  <a:lnTo>
                    <a:pt x="40" y="374"/>
                  </a:lnTo>
                  <a:lnTo>
                    <a:pt x="40" y="410"/>
                  </a:lnTo>
                  <a:lnTo>
                    <a:pt x="48" y="410"/>
                  </a:lnTo>
                  <a:lnTo>
                    <a:pt x="48" y="419"/>
                  </a:lnTo>
                  <a:lnTo>
                    <a:pt x="40" y="454"/>
                  </a:lnTo>
                  <a:lnTo>
                    <a:pt x="40" y="463"/>
                  </a:lnTo>
                  <a:lnTo>
                    <a:pt x="40" y="481"/>
                  </a:lnTo>
                  <a:lnTo>
                    <a:pt x="32" y="508"/>
                  </a:lnTo>
                  <a:lnTo>
                    <a:pt x="32" y="526"/>
                  </a:lnTo>
                  <a:lnTo>
                    <a:pt x="32" y="535"/>
                  </a:lnTo>
                  <a:lnTo>
                    <a:pt x="40" y="526"/>
                  </a:lnTo>
                  <a:lnTo>
                    <a:pt x="40" y="544"/>
                  </a:lnTo>
                  <a:lnTo>
                    <a:pt x="40" y="552"/>
                  </a:lnTo>
                  <a:lnTo>
                    <a:pt x="65" y="552"/>
                  </a:lnTo>
                  <a:lnTo>
                    <a:pt x="81" y="552"/>
                  </a:lnTo>
                  <a:lnTo>
                    <a:pt x="81" y="570"/>
                  </a:lnTo>
                  <a:lnTo>
                    <a:pt x="73" y="570"/>
                  </a:lnTo>
                  <a:lnTo>
                    <a:pt x="57" y="570"/>
                  </a:lnTo>
                  <a:lnTo>
                    <a:pt x="57" y="588"/>
                  </a:lnTo>
                  <a:lnTo>
                    <a:pt x="48" y="588"/>
                  </a:lnTo>
                  <a:lnTo>
                    <a:pt x="40" y="579"/>
                  </a:lnTo>
                  <a:lnTo>
                    <a:pt x="48" y="579"/>
                  </a:lnTo>
                  <a:lnTo>
                    <a:pt x="48" y="570"/>
                  </a:lnTo>
                  <a:lnTo>
                    <a:pt x="40" y="579"/>
                  </a:lnTo>
                  <a:lnTo>
                    <a:pt x="32" y="570"/>
                  </a:lnTo>
                  <a:lnTo>
                    <a:pt x="32" y="570"/>
                  </a:lnTo>
                  <a:lnTo>
                    <a:pt x="24" y="570"/>
                  </a:lnTo>
                  <a:lnTo>
                    <a:pt x="16" y="552"/>
                  </a:lnTo>
                  <a:lnTo>
                    <a:pt x="16" y="570"/>
                  </a:lnTo>
                  <a:lnTo>
                    <a:pt x="8" y="552"/>
                  </a:lnTo>
                  <a:lnTo>
                    <a:pt x="8" y="544"/>
                  </a:lnTo>
                  <a:lnTo>
                    <a:pt x="16" y="544"/>
                  </a:lnTo>
                  <a:lnTo>
                    <a:pt x="16" y="535"/>
                  </a:lnTo>
                  <a:lnTo>
                    <a:pt x="16" y="544"/>
                  </a:lnTo>
                  <a:lnTo>
                    <a:pt x="8" y="544"/>
                  </a:lnTo>
                  <a:lnTo>
                    <a:pt x="16" y="544"/>
                  </a:lnTo>
                  <a:lnTo>
                    <a:pt x="16" y="535"/>
                  </a:lnTo>
                  <a:lnTo>
                    <a:pt x="16" y="517"/>
                  </a:lnTo>
                  <a:lnTo>
                    <a:pt x="8" y="517"/>
                  </a:lnTo>
                  <a:lnTo>
                    <a:pt x="0" y="508"/>
                  </a:lnTo>
                  <a:lnTo>
                    <a:pt x="0" y="499"/>
                  </a:lnTo>
                  <a:lnTo>
                    <a:pt x="8" y="472"/>
                  </a:lnTo>
                  <a:lnTo>
                    <a:pt x="8" y="463"/>
                  </a:lnTo>
                  <a:lnTo>
                    <a:pt x="16" y="481"/>
                  </a:lnTo>
                  <a:lnTo>
                    <a:pt x="24" y="454"/>
                  </a:lnTo>
                  <a:lnTo>
                    <a:pt x="8" y="454"/>
                  </a:lnTo>
                  <a:lnTo>
                    <a:pt x="0" y="454"/>
                  </a:lnTo>
                  <a:lnTo>
                    <a:pt x="8" y="437"/>
                  </a:lnTo>
                  <a:lnTo>
                    <a:pt x="16" y="437"/>
                  </a:lnTo>
                  <a:lnTo>
                    <a:pt x="16" y="410"/>
                  </a:lnTo>
                  <a:lnTo>
                    <a:pt x="24" y="401"/>
                  </a:lnTo>
                  <a:lnTo>
                    <a:pt x="24" y="419"/>
                  </a:lnTo>
                  <a:lnTo>
                    <a:pt x="40" y="365"/>
                  </a:lnTo>
                  <a:lnTo>
                    <a:pt x="40" y="365"/>
                  </a:lnTo>
                  <a:lnTo>
                    <a:pt x="32" y="365"/>
                  </a:lnTo>
                  <a:lnTo>
                    <a:pt x="24" y="356"/>
                  </a:lnTo>
                  <a:lnTo>
                    <a:pt x="24" y="330"/>
                  </a:lnTo>
                  <a:lnTo>
                    <a:pt x="32" y="321"/>
                  </a:lnTo>
                  <a:lnTo>
                    <a:pt x="24" y="294"/>
                  </a:lnTo>
                  <a:lnTo>
                    <a:pt x="32" y="285"/>
                  </a:lnTo>
                  <a:lnTo>
                    <a:pt x="48" y="214"/>
                  </a:lnTo>
                  <a:lnTo>
                    <a:pt x="40" y="187"/>
                  </a:lnTo>
                  <a:lnTo>
                    <a:pt x="48" y="178"/>
                  </a:lnTo>
                  <a:lnTo>
                    <a:pt x="48" y="151"/>
                  </a:lnTo>
                  <a:lnTo>
                    <a:pt x="57" y="125"/>
                  </a:lnTo>
                  <a:lnTo>
                    <a:pt x="57" y="71"/>
                  </a:lnTo>
                  <a:lnTo>
                    <a:pt x="65" y="53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0" name="Freeform 152"/>
            <p:cNvSpPr>
              <a:spLocks/>
            </p:cNvSpPr>
            <p:nvPr/>
          </p:nvSpPr>
          <p:spPr bwMode="blackWhite">
            <a:xfrm>
              <a:off x="2841626" y="4454525"/>
              <a:ext cx="333375" cy="755650"/>
            </a:xfrm>
            <a:custGeom>
              <a:avLst/>
              <a:gdLst/>
              <a:ahLst/>
              <a:cxnLst>
                <a:cxn ang="0">
                  <a:pos x="179" y="116"/>
                </a:cxn>
                <a:cxn ang="0">
                  <a:pos x="219" y="72"/>
                </a:cxn>
                <a:cxn ang="0">
                  <a:pos x="211" y="45"/>
                </a:cxn>
                <a:cxn ang="0">
                  <a:pos x="195" y="72"/>
                </a:cxn>
                <a:cxn ang="0">
                  <a:pos x="162" y="72"/>
                </a:cxn>
                <a:cxn ang="0">
                  <a:pos x="170" y="45"/>
                </a:cxn>
                <a:cxn ang="0">
                  <a:pos x="138" y="36"/>
                </a:cxn>
                <a:cxn ang="0">
                  <a:pos x="106" y="0"/>
                </a:cxn>
                <a:cxn ang="0">
                  <a:pos x="81" y="0"/>
                </a:cxn>
                <a:cxn ang="0">
                  <a:pos x="65" y="36"/>
                </a:cxn>
                <a:cxn ang="0">
                  <a:pos x="57" y="63"/>
                </a:cxn>
                <a:cxn ang="0">
                  <a:pos x="25" y="134"/>
                </a:cxn>
                <a:cxn ang="0">
                  <a:pos x="25" y="196"/>
                </a:cxn>
                <a:cxn ang="0">
                  <a:pos x="16" y="214"/>
                </a:cxn>
                <a:cxn ang="0">
                  <a:pos x="16" y="268"/>
                </a:cxn>
                <a:cxn ang="0">
                  <a:pos x="16" y="312"/>
                </a:cxn>
                <a:cxn ang="0">
                  <a:pos x="16" y="348"/>
                </a:cxn>
                <a:cxn ang="0">
                  <a:pos x="16" y="392"/>
                </a:cxn>
                <a:cxn ang="0">
                  <a:pos x="8" y="419"/>
                </a:cxn>
                <a:cxn ang="0">
                  <a:pos x="0" y="464"/>
                </a:cxn>
                <a:cxn ang="0">
                  <a:pos x="8" y="464"/>
                </a:cxn>
                <a:cxn ang="0">
                  <a:pos x="16" y="490"/>
                </a:cxn>
                <a:cxn ang="0">
                  <a:pos x="49" y="490"/>
                </a:cxn>
                <a:cxn ang="0">
                  <a:pos x="49" y="464"/>
                </a:cxn>
                <a:cxn ang="0">
                  <a:pos x="65" y="428"/>
                </a:cxn>
                <a:cxn ang="0">
                  <a:pos x="89" y="392"/>
                </a:cxn>
                <a:cxn ang="0">
                  <a:pos x="65" y="375"/>
                </a:cxn>
                <a:cxn ang="0">
                  <a:pos x="73" y="366"/>
                </a:cxn>
                <a:cxn ang="0">
                  <a:pos x="89" y="348"/>
                </a:cxn>
                <a:cxn ang="0">
                  <a:pos x="89" y="330"/>
                </a:cxn>
                <a:cxn ang="0">
                  <a:pos x="97" y="312"/>
                </a:cxn>
                <a:cxn ang="0">
                  <a:pos x="106" y="303"/>
                </a:cxn>
                <a:cxn ang="0">
                  <a:pos x="89" y="285"/>
                </a:cxn>
                <a:cxn ang="0">
                  <a:pos x="122" y="285"/>
                </a:cxn>
                <a:cxn ang="0">
                  <a:pos x="122" y="250"/>
                </a:cxn>
                <a:cxn ang="0">
                  <a:pos x="146" y="250"/>
                </a:cxn>
                <a:cxn ang="0">
                  <a:pos x="187" y="214"/>
                </a:cxn>
                <a:cxn ang="0">
                  <a:pos x="179" y="205"/>
                </a:cxn>
                <a:cxn ang="0">
                  <a:pos x="162" y="187"/>
                </a:cxn>
              </a:cxnLst>
              <a:rect l="0" t="0" r="r" b="b"/>
              <a:pathLst>
                <a:path w="219" h="490">
                  <a:moveTo>
                    <a:pt x="162" y="179"/>
                  </a:moveTo>
                  <a:lnTo>
                    <a:pt x="179" y="116"/>
                  </a:lnTo>
                  <a:lnTo>
                    <a:pt x="211" y="80"/>
                  </a:lnTo>
                  <a:lnTo>
                    <a:pt x="219" y="72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63"/>
                  </a:lnTo>
                  <a:lnTo>
                    <a:pt x="195" y="72"/>
                  </a:lnTo>
                  <a:lnTo>
                    <a:pt x="187" y="80"/>
                  </a:lnTo>
                  <a:lnTo>
                    <a:pt x="162" y="72"/>
                  </a:lnTo>
                  <a:lnTo>
                    <a:pt x="170" y="54"/>
                  </a:lnTo>
                  <a:lnTo>
                    <a:pt x="170" y="45"/>
                  </a:lnTo>
                  <a:lnTo>
                    <a:pt x="162" y="36"/>
                  </a:lnTo>
                  <a:lnTo>
                    <a:pt x="138" y="36"/>
                  </a:lnTo>
                  <a:lnTo>
                    <a:pt x="122" y="9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81" y="0"/>
                  </a:lnTo>
                  <a:lnTo>
                    <a:pt x="65" y="18"/>
                  </a:lnTo>
                  <a:lnTo>
                    <a:pt x="65" y="36"/>
                  </a:lnTo>
                  <a:lnTo>
                    <a:pt x="49" y="36"/>
                  </a:lnTo>
                  <a:lnTo>
                    <a:pt x="57" y="63"/>
                  </a:lnTo>
                  <a:lnTo>
                    <a:pt x="41" y="89"/>
                  </a:lnTo>
                  <a:lnTo>
                    <a:pt x="25" y="134"/>
                  </a:lnTo>
                  <a:lnTo>
                    <a:pt x="33" y="170"/>
                  </a:lnTo>
                  <a:lnTo>
                    <a:pt x="25" y="196"/>
                  </a:lnTo>
                  <a:lnTo>
                    <a:pt x="25" y="205"/>
                  </a:lnTo>
                  <a:lnTo>
                    <a:pt x="16" y="214"/>
                  </a:lnTo>
                  <a:lnTo>
                    <a:pt x="16" y="250"/>
                  </a:lnTo>
                  <a:lnTo>
                    <a:pt x="16" y="268"/>
                  </a:lnTo>
                  <a:lnTo>
                    <a:pt x="16" y="303"/>
                  </a:lnTo>
                  <a:lnTo>
                    <a:pt x="16" y="312"/>
                  </a:lnTo>
                  <a:lnTo>
                    <a:pt x="16" y="348"/>
                  </a:lnTo>
                  <a:lnTo>
                    <a:pt x="16" y="348"/>
                  </a:lnTo>
                  <a:lnTo>
                    <a:pt x="16" y="357"/>
                  </a:lnTo>
                  <a:lnTo>
                    <a:pt x="16" y="392"/>
                  </a:lnTo>
                  <a:lnTo>
                    <a:pt x="8" y="401"/>
                  </a:lnTo>
                  <a:lnTo>
                    <a:pt x="8" y="419"/>
                  </a:lnTo>
                  <a:lnTo>
                    <a:pt x="0" y="446"/>
                  </a:lnTo>
                  <a:lnTo>
                    <a:pt x="0" y="464"/>
                  </a:lnTo>
                  <a:lnTo>
                    <a:pt x="0" y="473"/>
                  </a:lnTo>
                  <a:lnTo>
                    <a:pt x="8" y="464"/>
                  </a:lnTo>
                  <a:lnTo>
                    <a:pt x="8" y="482"/>
                  </a:lnTo>
                  <a:lnTo>
                    <a:pt x="16" y="490"/>
                  </a:lnTo>
                  <a:lnTo>
                    <a:pt x="33" y="490"/>
                  </a:lnTo>
                  <a:lnTo>
                    <a:pt x="49" y="490"/>
                  </a:lnTo>
                  <a:lnTo>
                    <a:pt x="41" y="473"/>
                  </a:lnTo>
                  <a:lnTo>
                    <a:pt x="49" y="464"/>
                  </a:lnTo>
                  <a:lnTo>
                    <a:pt x="57" y="455"/>
                  </a:lnTo>
                  <a:lnTo>
                    <a:pt x="65" y="428"/>
                  </a:lnTo>
                  <a:lnTo>
                    <a:pt x="89" y="410"/>
                  </a:lnTo>
                  <a:lnTo>
                    <a:pt x="89" y="392"/>
                  </a:lnTo>
                  <a:lnTo>
                    <a:pt x="81" y="392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73" y="366"/>
                  </a:lnTo>
                  <a:lnTo>
                    <a:pt x="89" y="357"/>
                  </a:lnTo>
                  <a:lnTo>
                    <a:pt x="89" y="348"/>
                  </a:lnTo>
                  <a:lnTo>
                    <a:pt x="89" y="348"/>
                  </a:lnTo>
                  <a:lnTo>
                    <a:pt x="89" y="330"/>
                  </a:lnTo>
                  <a:lnTo>
                    <a:pt x="97" y="321"/>
                  </a:lnTo>
                  <a:lnTo>
                    <a:pt x="97" y="312"/>
                  </a:lnTo>
                  <a:lnTo>
                    <a:pt x="106" y="312"/>
                  </a:lnTo>
                  <a:lnTo>
                    <a:pt x="106" y="303"/>
                  </a:lnTo>
                  <a:lnTo>
                    <a:pt x="89" y="303"/>
                  </a:lnTo>
                  <a:lnTo>
                    <a:pt x="89" y="285"/>
                  </a:lnTo>
                  <a:lnTo>
                    <a:pt x="106" y="294"/>
                  </a:lnTo>
                  <a:lnTo>
                    <a:pt x="122" y="285"/>
                  </a:lnTo>
                  <a:lnTo>
                    <a:pt x="130" y="259"/>
                  </a:lnTo>
                  <a:lnTo>
                    <a:pt x="122" y="250"/>
                  </a:lnTo>
                  <a:lnTo>
                    <a:pt x="130" y="250"/>
                  </a:lnTo>
                  <a:lnTo>
                    <a:pt x="146" y="250"/>
                  </a:lnTo>
                  <a:lnTo>
                    <a:pt x="179" y="241"/>
                  </a:lnTo>
                  <a:lnTo>
                    <a:pt x="187" y="214"/>
                  </a:lnTo>
                  <a:lnTo>
                    <a:pt x="187" y="205"/>
                  </a:lnTo>
                  <a:lnTo>
                    <a:pt x="179" y="205"/>
                  </a:lnTo>
                  <a:lnTo>
                    <a:pt x="179" y="196"/>
                  </a:lnTo>
                  <a:lnTo>
                    <a:pt x="162" y="187"/>
                  </a:lnTo>
                  <a:lnTo>
                    <a:pt x="162" y="17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1" name="Freeform 153"/>
            <p:cNvSpPr>
              <a:spLocks/>
            </p:cNvSpPr>
            <p:nvPr/>
          </p:nvSpPr>
          <p:spPr bwMode="blackWhite">
            <a:xfrm>
              <a:off x="3054351" y="5197475"/>
              <a:ext cx="49212" cy="4127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6" y="17"/>
                </a:cxn>
                <a:cxn ang="0">
                  <a:pos x="24" y="26"/>
                </a:cxn>
                <a:cxn ang="0">
                  <a:pos x="32" y="8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8"/>
                </a:cxn>
              </a:cxnLst>
              <a:rect l="0" t="0" r="r" b="b"/>
              <a:pathLst>
                <a:path w="32" h="26">
                  <a:moveTo>
                    <a:pt x="0" y="8"/>
                  </a:moveTo>
                  <a:lnTo>
                    <a:pt x="16" y="17"/>
                  </a:lnTo>
                  <a:lnTo>
                    <a:pt x="24" y="2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2" name="Freeform 154"/>
            <p:cNvSpPr>
              <a:spLocks/>
            </p:cNvSpPr>
            <p:nvPr/>
          </p:nvSpPr>
          <p:spPr bwMode="blackWhite">
            <a:xfrm>
              <a:off x="2841626" y="3108325"/>
              <a:ext cx="4762" cy="2857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8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3" name="Freeform 155"/>
            <p:cNvSpPr>
              <a:spLocks/>
            </p:cNvSpPr>
            <p:nvPr/>
          </p:nvSpPr>
          <p:spPr bwMode="blackWhite">
            <a:xfrm>
              <a:off x="3005138" y="2847975"/>
              <a:ext cx="36513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7"/>
                </a:cxn>
                <a:cxn ang="0">
                  <a:pos x="24" y="17"/>
                </a:cxn>
                <a:cxn ang="0">
                  <a:pos x="8" y="8"/>
                </a:cxn>
                <a:cxn ang="0">
                  <a:pos x="0" y="0"/>
                </a:cxn>
              </a:cxnLst>
              <a:rect l="0" t="0" r="r" b="b"/>
              <a:pathLst>
                <a:path w="24" h="17">
                  <a:moveTo>
                    <a:pt x="0" y="0"/>
                  </a:moveTo>
                  <a:lnTo>
                    <a:pt x="8" y="17"/>
                  </a:lnTo>
                  <a:lnTo>
                    <a:pt x="24" y="17"/>
                  </a:lnTo>
                  <a:lnTo>
                    <a:pt x="8" y="8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4" name="Freeform 156"/>
            <p:cNvSpPr>
              <a:spLocks/>
            </p:cNvSpPr>
            <p:nvPr/>
          </p:nvSpPr>
          <p:spPr bwMode="blackWhite">
            <a:xfrm>
              <a:off x="3005138" y="2944813"/>
              <a:ext cx="36513" cy="26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16" y="18"/>
                  </a:lnTo>
                  <a:lnTo>
                    <a:pt x="16" y="9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5" name="Freeform 157"/>
            <p:cNvSpPr>
              <a:spLocks/>
            </p:cNvSpPr>
            <p:nvPr/>
          </p:nvSpPr>
          <p:spPr bwMode="blackWhite">
            <a:xfrm>
              <a:off x="3090863" y="2806700"/>
              <a:ext cx="112713" cy="14287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71"/>
                </a:cxn>
                <a:cxn ang="0">
                  <a:pos x="41" y="71"/>
                </a:cxn>
                <a:cxn ang="0">
                  <a:pos x="41" y="80"/>
                </a:cxn>
                <a:cxn ang="0">
                  <a:pos x="49" y="71"/>
                </a:cxn>
                <a:cxn ang="0">
                  <a:pos x="65" y="80"/>
                </a:cxn>
                <a:cxn ang="0">
                  <a:pos x="65" y="89"/>
                </a:cxn>
                <a:cxn ang="0">
                  <a:pos x="73" y="89"/>
                </a:cxn>
                <a:cxn ang="0">
                  <a:pos x="73" y="71"/>
                </a:cxn>
                <a:cxn ang="0">
                  <a:pos x="57" y="62"/>
                </a:cxn>
                <a:cxn ang="0">
                  <a:pos x="65" y="53"/>
                </a:cxn>
                <a:cxn ang="0">
                  <a:pos x="57" y="53"/>
                </a:cxn>
                <a:cxn ang="0">
                  <a:pos x="65" y="44"/>
                </a:cxn>
                <a:cxn ang="0">
                  <a:pos x="41" y="44"/>
                </a:cxn>
                <a:cxn ang="0">
                  <a:pos x="33" y="35"/>
                </a:cxn>
                <a:cxn ang="0">
                  <a:pos x="41" y="27"/>
                </a:cxn>
                <a:cxn ang="0">
                  <a:pos x="33" y="27"/>
                </a:cxn>
                <a:cxn ang="0">
                  <a:pos x="41" y="0"/>
                </a:cxn>
                <a:cxn ang="0">
                  <a:pos x="25" y="0"/>
                </a:cxn>
                <a:cxn ang="0">
                  <a:pos x="8" y="53"/>
                </a:cxn>
                <a:cxn ang="0">
                  <a:pos x="8" y="53"/>
                </a:cxn>
                <a:cxn ang="0">
                  <a:pos x="0" y="62"/>
                </a:cxn>
              </a:cxnLst>
              <a:rect l="0" t="0" r="r" b="b"/>
              <a:pathLst>
                <a:path w="73" h="89">
                  <a:moveTo>
                    <a:pt x="0" y="62"/>
                  </a:moveTo>
                  <a:lnTo>
                    <a:pt x="0" y="71"/>
                  </a:lnTo>
                  <a:lnTo>
                    <a:pt x="41" y="71"/>
                  </a:lnTo>
                  <a:lnTo>
                    <a:pt x="41" y="80"/>
                  </a:lnTo>
                  <a:lnTo>
                    <a:pt x="49" y="71"/>
                  </a:lnTo>
                  <a:lnTo>
                    <a:pt x="65" y="80"/>
                  </a:lnTo>
                  <a:lnTo>
                    <a:pt x="65" y="89"/>
                  </a:lnTo>
                  <a:lnTo>
                    <a:pt x="73" y="89"/>
                  </a:lnTo>
                  <a:lnTo>
                    <a:pt x="73" y="71"/>
                  </a:lnTo>
                  <a:lnTo>
                    <a:pt x="57" y="62"/>
                  </a:lnTo>
                  <a:lnTo>
                    <a:pt x="65" y="53"/>
                  </a:lnTo>
                  <a:lnTo>
                    <a:pt x="57" y="53"/>
                  </a:lnTo>
                  <a:lnTo>
                    <a:pt x="65" y="44"/>
                  </a:lnTo>
                  <a:lnTo>
                    <a:pt x="41" y="44"/>
                  </a:lnTo>
                  <a:lnTo>
                    <a:pt x="33" y="35"/>
                  </a:lnTo>
                  <a:lnTo>
                    <a:pt x="41" y="27"/>
                  </a:lnTo>
                  <a:lnTo>
                    <a:pt x="33" y="27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0" y="6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7" name="Rectangle 159"/>
            <p:cNvSpPr>
              <a:spLocks noChangeArrowheads="1"/>
            </p:cNvSpPr>
            <p:nvPr/>
          </p:nvSpPr>
          <p:spPr bwMode="blackWhite">
            <a:xfrm>
              <a:off x="2554288" y="3632200"/>
              <a:ext cx="1588" cy="9525"/>
            </a:xfrm>
            <a:prstGeom prst="rect">
              <a:avLst/>
            </a:prstGeom>
            <a:solidFill>
              <a:srgbClr val="002080">
                <a:alpha val="30000"/>
              </a:srgbClr>
            </a:solidFill>
            <a:ln w="12700" cap="rnd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68" name="Freeform 160"/>
            <p:cNvSpPr>
              <a:spLocks/>
            </p:cNvSpPr>
            <p:nvPr/>
          </p:nvSpPr>
          <p:spPr bwMode="blackWhite">
            <a:xfrm>
              <a:off x="2490788" y="3632200"/>
              <a:ext cx="63500" cy="80963"/>
            </a:xfrm>
            <a:custGeom>
              <a:avLst/>
              <a:gdLst/>
              <a:ahLst/>
              <a:cxnLst>
                <a:cxn ang="0">
                  <a:pos x="33" y="26"/>
                </a:cxn>
                <a:cxn ang="0">
                  <a:pos x="41" y="35"/>
                </a:cxn>
                <a:cxn ang="0">
                  <a:pos x="25" y="53"/>
                </a:cxn>
                <a:cxn ang="0">
                  <a:pos x="25" y="53"/>
                </a:cxn>
                <a:cxn ang="0">
                  <a:pos x="0" y="53"/>
                </a:cxn>
                <a:cxn ang="0">
                  <a:pos x="8" y="26"/>
                </a:cxn>
                <a:cxn ang="0">
                  <a:pos x="25" y="26"/>
                </a:cxn>
                <a:cxn ang="0">
                  <a:pos x="8" y="8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33" y="26"/>
                </a:cxn>
              </a:cxnLst>
              <a:rect l="0" t="0" r="r" b="b"/>
              <a:pathLst>
                <a:path w="41" h="53">
                  <a:moveTo>
                    <a:pt x="33" y="26"/>
                  </a:moveTo>
                  <a:lnTo>
                    <a:pt x="41" y="35"/>
                  </a:lnTo>
                  <a:lnTo>
                    <a:pt x="25" y="53"/>
                  </a:lnTo>
                  <a:lnTo>
                    <a:pt x="25" y="53"/>
                  </a:lnTo>
                  <a:lnTo>
                    <a:pt x="0" y="53"/>
                  </a:lnTo>
                  <a:lnTo>
                    <a:pt x="8" y="26"/>
                  </a:lnTo>
                  <a:lnTo>
                    <a:pt x="25" y="26"/>
                  </a:lnTo>
                  <a:lnTo>
                    <a:pt x="8" y="8"/>
                  </a:lnTo>
                  <a:lnTo>
                    <a:pt x="17" y="0"/>
                  </a:lnTo>
                  <a:lnTo>
                    <a:pt x="33" y="0"/>
                  </a:lnTo>
                  <a:lnTo>
                    <a:pt x="33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9" name="Freeform 161"/>
            <p:cNvSpPr>
              <a:spLocks/>
            </p:cNvSpPr>
            <p:nvPr/>
          </p:nvSpPr>
          <p:spPr bwMode="blackWhite">
            <a:xfrm>
              <a:off x="2541588" y="3686175"/>
              <a:ext cx="100013" cy="41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8" y="0"/>
                </a:cxn>
                <a:cxn ang="0">
                  <a:pos x="65" y="9"/>
                </a:cxn>
                <a:cxn ang="0">
                  <a:pos x="56" y="18"/>
                </a:cxn>
                <a:cxn ang="0">
                  <a:pos x="24" y="27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16" y="0"/>
                </a:cxn>
              </a:cxnLst>
              <a:rect l="0" t="0" r="r" b="b"/>
              <a:pathLst>
                <a:path w="65" h="27">
                  <a:moveTo>
                    <a:pt x="16" y="0"/>
                  </a:moveTo>
                  <a:lnTo>
                    <a:pt x="48" y="0"/>
                  </a:lnTo>
                  <a:lnTo>
                    <a:pt x="65" y="9"/>
                  </a:lnTo>
                  <a:lnTo>
                    <a:pt x="56" y="18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0" name="Freeform 162"/>
            <p:cNvSpPr>
              <a:spLocks/>
            </p:cNvSpPr>
            <p:nvPr/>
          </p:nvSpPr>
          <p:spPr bwMode="blackWhite">
            <a:xfrm>
              <a:off x="2528888" y="3713163"/>
              <a:ext cx="46038" cy="349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8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8" y="0"/>
                </a:cxn>
              </a:cxnLst>
              <a:rect l="0" t="0" r="r" b="b"/>
              <a:pathLst>
                <a:path w="24" h="18">
                  <a:moveTo>
                    <a:pt x="8" y="0"/>
                  </a:moveTo>
                  <a:lnTo>
                    <a:pt x="0" y="9"/>
                  </a:lnTo>
                  <a:lnTo>
                    <a:pt x="8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1" name="Freeform 163"/>
            <p:cNvSpPr>
              <a:spLocks/>
            </p:cNvSpPr>
            <p:nvPr/>
          </p:nvSpPr>
          <p:spPr bwMode="blackWhite">
            <a:xfrm>
              <a:off x="2590801" y="3698875"/>
              <a:ext cx="50800" cy="10160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9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33" y="54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24" y="9"/>
                </a:cxn>
                <a:cxn ang="0">
                  <a:pos x="33" y="0"/>
                </a:cxn>
              </a:cxnLst>
              <a:rect l="0" t="0" r="r" b="b"/>
              <a:pathLst>
                <a:path w="33" h="54">
                  <a:moveTo>
                    <a:pt x="33" y="0"/>
                  </a:moveTo>
                  <a:lnTo>
                    <a:pt x="33" y="9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24" y="9"/>
                  </a:lnTo>
                  <a:lnTo>
                    <a:pt x="33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2" name="Freeform 164"/>
            <p:cNvSpPr>
              <a:spLocks/>
            </p:cNvSpPr>
            <p:nvPr/>
          </p:nvSpPr>
          <p:spPr bwMode="blackWhite">
            <a:xfrm>
              <a:off x="2616201" y="3783013"/>
              <a:ext cx="38100" cy="53975"/>
            </a:xfrm>
            <a:custGeom>
              <a:avLst/>
              <a:gdLst/>
              <a:ahLst/>
              <a:cxnLst>
                <a:cxn ang="0">
                  <a:pos x="25" y="35"/>
                </a:cxn>
                <a:cxn ang="0">
                  <a:pos x="25" y="17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0" y="17"/>
                </a:cxn>
                <a:cxn ang="0">
                  <a:pos x="8" y="8"/>
                </a:cxn>
                <a:cxn ang="0">
                  <a:pos x="17" y="26"/>
                </a:cxn>
                <a:cxn ang="0">
                  <a:pos x="25" y="35"/>
                </a:cxn>
              </a:cxnLst>
              <a:rect l="0" t="0" r="r" b="b"/>
              <a:pathLst>
                <a:path w="25" h="35">
                  <a:moveTo>
                    <a:pt x="25" y="35"/>
                  </a:moveTo>
                  <a:lnTo>
                    <a:pt x="25" y="1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17"/>
                  </a:lnTo>
                  <a:lnTo>
                    <a:pt x="8" y="8"/>
                  </a:lnTo>
                  <a:lnTo>
                    <a:pt x="17" y="26"/>
                  </a:lnTo>
                  <a:lnTo>
                    <a:pt x="25" y="3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3" name="Freeform 165"/>
            <p:cNvSpPr>
              <a:spLocks/>
            </p:cNvSpPr>
            <p:nvPr/>
          </p:nvSpPr>
          <p:spPr bwMode="blackWhite">
            <a:xfrm>
              <a:off x="2667001" y="3808413"/>
              <a:ext cx="49212" cy="4603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24" y="27"/>
                </a:cxn>
                <a:cxn ang="0">
                  <a:pos x="16" y="18"/>
                </a:cxn>
                <a:cxn ang="0">
                  <a:pos x="32" y="9"/>
                </a:cxn>
                <a:cxn ang="0">
                  <a:pos x="24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0" y="18"/>
                </a:cxn>
              </a:cxnLst>
              <a:rect l="0" t="0" r="r" b="b"/>
              <a:pathLst>
                <a:path w="32" h="27">
                  <a:moveTo>
                    <a:pt x="0" y="18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24" y="27"/>
                  </a:lnTo>
                  <a:lnTo>
                    <a:pt x="16" y="18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16" y="9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4" name="Freeform 166"/>
            <p:cNvSpPr>
              <a:spLocks/>
            </p:cNvSpPr>
            <p:nvPr/>
          </p:nvSpPr>
          <p:spPr bwMode="blackWhite">
            <a:xfrm>
              <a:off x="2728913" y="3808413"/>
              <a:ext cx="38100" cy="46037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25" y="18"/>
                </a:cxn>
                <a:cxn ang="0">
                  <a:pos x="17" y="27"/>
                </a:cxn>
                <a:cxn ang="0">
                  <a:pos x="17" y="27"/>
                </a:cxn>
                <a:cxn ang="0">
                  <a:pos x="8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</a:cxnLst>
              <a:rect l="0" t="0" r="r" b="b"/>
              <a:pathLst>
                <a:path w="25" h="27">
                  <a:moveTo>
                    <a:pt x="17" y="9"/>
                  </a:moveTo>
                  <a:lnTo>
                    <a:pt x="25" y="1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8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5" name="Freeform 167"/>
            <p:cNvSpPr>
              <a:spLocks/>
            </p:cNvSpPr>
            <p:nvPr/>
          </p:nvSpPr>
          <p:spPr bwMode="blackWhite">
            <a:xfrm>
              <a:off x="2716213" y="3808413"/>
              <a:ext cx="22225" cy="158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6" name="Freeform 168"/>
            <p:cNvSpPr>
              <a:spLocks/>
            </p:cNvSpPr>
            <p:nvPr/>
          </p:nvSpPr>
          <p:spPr bwMode="blackWhite">
            <a:xfrm>
              <a:off x="2865438" y="3603625"/>
              <a:ext cx="50800" cy="3968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9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9" y="18"/>
                </a:cxn>
                <a:cxn ang="0">
                  <a:pos x="9" y="9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0" y="18"/>
                </a:cxn>
              </a:cxnLst>
              <a:rect l="0" t="0" r="r" b="b"/>
              <a:pathLst>
                <a:path w="33" h="26">
                  <a:moveTo>
                    <a:pt x="0" y="18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9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9" y="18"/>
                  </a:lnTo>
                  <a:lnTo>
                    <a:pt x="9" y="9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7" name="Freeform 169"/>
            <p:cNvSpPr>
              <a:spLocks/>
            </p:cNvSpPr>
            <p:nvPr/>
          </p:nvSpPr>
          <p:spPr bwMode="blackWhite">
            <a:xfrm>
              <a:off x="2816226" y="3603625"/>
              <a:ext cx="36512" cy="38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8" y="18"/>
                </a:cxn>
                <a:cxn ang="0">
                  <a:pos x="24" y="18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0"/>
                  </a:lnTo>
                  <a:lnTo>
                    <a:pt x="8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24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8" name="Freeform 170"/>
            <p:cNvSpPr>
              <a:spLocks/>
            </p:cNvSpPr>
            <p:nvPr/>
          </p:nvSpPr>
          <p:spPr bwMode="blackWhite">
            <a:xfrm>
              <a:off x="2740026" y="3754438"/>
              <a:ext cx="188912" cy="315912"/>
            </a:xfrm>
            <a:custGeom>
              <a:avLst/>
              <a:gdLst/>
              <a:ahLst/>
              <a:cxnLst>
                <a:cxn ang="0">
                  <a:pos x="98" y="205"/>
                </a:cxn>
                <a:cxn ang="0">
                  <a:pos x="106" y="178"/>
                </a:cxn>
                <a:cxn ang="0">
                  <a:pos x="98" y="151"/>
                </a:cxn>
                <a:cxn ang="0">
                  <a:pos x="106" y="151"/>
                </a:cxn>
                <a:cxn ang="0">
                  <a:pos x="98" y="142"/>
                </a:cxn>
                <a:cxn ang="0">
                  <a:pos x="98" y="133"/>
                </a:cxn>
                <a:cxn ang="0">
                  <a:pos x="122" y="133"/>
                </a:cxn>
                <a:cxn ang="0">
                  <a:pos x="122" y="116"/>
                </a:cxn>
                <a:cxn ang="0">
                  <a:pos x="114" y="107"/>
                </a:cxn>
                <a:cxn ang="0">
                  <a:pos x="122" y="80"/>
                </a:cxn>
                <a:cxn ang="0">
                  <a:pos x="106" y="80"/>
                </a:cxn>
                <a:cxn ang="0">
                  <a:pos x="98" y="71"/>
                </a:cxn>
                <a:cxn ang="0">
                  <a:pos x="73" y="71"/>
                </a:cxn>
                <a:cxn ang="0">
                  <a:pos x="73" y="62"/>
                </a:cxn>
                <a:cxn ang="0">
                  <a:pos x="73" y="53"/>
                </a:cxn>
                <a:cxn ang="0">
                  <a:pos x="57" y="35"/>
                </a:cxn>
                <a:cxn ang="0">
                  <a:pos x="73" y="26"/>
                </a:cxn>
                <a:cxn ang="0">
                  <a:pos x="73" y="18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57" y="18"/>
                </a:cxn>
                <a:cxn ang="0">
                  <a:pos x="41" y="26"/>
                </a:cxn>
                <a:cxn ang="0">
                  <a:pos x="33" y="35"/>
                </a:cxn>
                <a:cxn ang="0">
                  <a:pos x="17" y="44"/>
                </a:cxn>
                <a:cxn ang="0">
                  <a:pos x="17" y="62"/>
                </a:cxn>
                <a:cxn ang="0">
                  <a:pos x="9" y="44"/>
                </a:cxn>
                <a:cxn ang="0">
                  <a:pos x="17" y="53"/>
                </a:cxn>
                <a:cxn ang="0">
                  <a:pos x="9" y="62"/>
                </a:cxn>
                <a:cxn ang="0">
                  <a:pos x="9" y="71"/>
                </a:cxn>
                <a:cxn ang="0">
                  <a:pos x="9" y="80"/>
                </a:cxn>
                <a:cxn ang="0">
                  <a:pos x="9" y="107"/>
                </a:cxn>
                <a:cxn ang="0">
                  <a:pos x="17" y="107"/>
                </a:cxn>
                <a:cxn ang="0">
                  <a:pos x="9" y="125"/>
                </a:cxn>
                <a:cxn ang="0">
                  <a:pos x="0" y="125"/>
                </a:cxn>
                <a:cxn ang="0">
                  <a:pos x="0" y="133"/>
                </a:cxn>
                <a:cxn ang="0">
                  <a:pos x="0" y="133"/>
                </a:cxn>
                <a:cxn ang="0">
                  <a:pos x="0" y="142"/>
                </a:cxn>
                <a:cxn ang="0">
                  <a:pos x="17" y="160"/>
                </a:cxn>
                <a:cxn ang="0">
                  <a:pos x="33" y="151"/>
                </a:cxn>
                <a:cxn ang="0">
                  <a:pos x="41" y="160"/>
                </a:cxn>
                <a:cxn ang="0">
                  <a:pos x="49" y="178"/>
                </a:cxn>
                <a:cxn ang="0">
                  <a:pos x="57" y="187"/>
                </a:cxn>
                <a:cxn ang="0">
                  <a:pos x="90" y="187"/>
                </a:cxn>
                <a:cxn ang="0">
                  <a:pos x="98" y="187"/>
                </a:cxn>
                <a:cxn ang="0">
                  <a:pos x="98" y="196"/>
                </a:cxn>
                <a:cxn ang="0">
                  <a:pos x="90" y="196"/>
                </a:cxn>
                <a:cxn ang="0">
                  <a:pos x="98" y="205"/>
                </a:cxn>
              </a:cxnLst>
              <a:rect l="0" t="0" r="r" b="b"/>
              <a:pathLst>
                <a:path w="122" h="205">
                  <a:moveTo>
                    <a:pt x="98" y="205"/>
                  </a:moveTo>
                  <a:lnTo>
                    <a:pt x="106" y="178"/>
                  </a:lnTo>
                  <a:lnTo>
                    <a:pt x="98" y="151"/>
                  </a:lnTo>
                  <a:lnTo>
                    <a:pt x="106" y="151"/>
                  </a:lnTo>
                  <a:lnTo>
                    <a:pt x="98" y="142"/>
                  </a:lnTo>
                  <a:lnTo>
                    <a:pt x="98" y="133"/>
                  </a:lnTo>
                  <a:lnTo>
                    <a:pt x="122" y="133"/>
                  </a:lnTo>
                  <a:lnTo>
                    <a:pt x="122" y="116"/>
                  </a:lnTo>
                  <a:lnTo>
                    <a:pt x="114" y="107"/>
                  </a:lnTo>
                  <a:lnTo>
                    <a:pt x="122" y="80"/>
                  </a:lnTo>
                  <a:lnTo>
                    <a:pt x="106" y="80"/>
                  </a:lnTo>
                  <a:lnTo>
                    <a:pt x="98" y="71"/>
                  </a:lnTo>
                  <a:lnTo>
                    <a:pt x="73" y="71"/>
                  </a:lnTo>
                  <a:lnTo>
                    <a:pt x="73" y="62"/>
                  </a:lnTo>
                  <a:lnTo>
                    <a:pt x="73" y="53"/>
                  </a:lnTo>
                  <a:lnTo>
                    <a:pt x="57" y="35"/>
                  </a:lnTo>
                  <a:lnTo>
                    <a:pt x="73" y="26"/>
                  </a:lnTo>
                  <a:lnTo>
                    <a:pt x="73" y="18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57" y="18"/>
                  </a:lnTo>
                  <a:lnTo>
                    <a:pt x="41" y="26"/>
                  </a:lnTo>
                  <a:lnTo>
                    <a:pt x="33" y="35"/>
                  </a:lnTo>
                  <a:lnTo>
                    <a:pt x="17" y="44"/>
                  </a:lnTo>
                  <a:lnTo>
                    <a:pt x="17" y="62"/>
                  </a:lnTo>
                  <a:lnTo>
                    <a:pt x="9" y="44"/>
                  </a:lnTo>
                  <a:lnTo>
                    <a:pt x="17" y="53"/>
                  </a:lnTo>
                  <a:lnTo>
                    <a:pt x="9" y="62"/>
                  </a:lnTo>
                  <a:lnTo>
                    <a:pt x="9" y="71"/>
                  </a:lnTo>
                  <a:lnTo>
                    <a:pt x="9" y="80"/>
                  </a:lnTo>
                  <a:lnTo>
                    <a:pt x="9" y="107"/>
                  </a:lnTo>
                  <a:lnTo>
                    <a:pt x="17" y="107"/>
                  </a:lnTo>
                  <a:lnTo>
                    <a:pt x="9" y="125"/>
                  </a:lnTo>
                  <a:lnTo>
                    <a:pt x="0" y="12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42"/>
                  </a:lnTo>
                  <a:lnTo>
                    <a:pt x="17" y="160"/>
                  </a:lnTo>
                  <a:lnTo>
                    <a:pt x="33" y="151"/>
                  </a:lnTo>
                  <a:lnTo>
                    <a:pt x="41" y="160"/>
                  </a:lnTo>
                  <a:lnTo>
                    <a:pt x="49" y="178"/>
                  </a:lnTo>
                  <a:lnTo>
                    <a:pt x="57" y="187"/>
                  </a:lnTo>
                  <a:lnTo>
                    <a:pt x="90" y="187"/>
                  </a:lnTo>
                  <a:lnTo>
                    <a:pt x="98" y="187"/>
                  </a:lnTo>
                  <a:lnTo>
                    <a:pt x="98" y="196"/>
                  </a:lnTo>
                  <a:lnTo>
                    <a:pt x="90" y="196"/>
                  </a:lnTo>
                  <a:lnTo>
                    <a:pt x="98" y="20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9" name="Freeform 171"/>
            <p:cNvSpPr>
              <a:spLocks/>
            </p:cNvSpPr>
            <p:nvPr/>
          </p:nvSpPr>
          <p:spPr bwMode="blackWhite">
            <a:xfrm>
              <a:off x="2703513" y="3987800"/>
              <a:ext cx="88900" cy="111125"/>
            </a:xfrm>
            <a:custGeom>
              <a:avLst/>
              <a:gdLst/>
              <a:ahLst/>
              <a:cxnLst>
                <a:cxn ang="0">
                  <a:pos x="57" y="9"/>
                </a:cxn>
                <a:cxn ang="0">
                  <a:pos x="57" y="0"/>
                </a:cxn>
                <a:cxn ang="0">
                  <a:pos x="41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8" y="45"/>
                </a:cxn>
                <a:cxn ang="0">
                  <a:pos x="8" y="45"/>
                </a:cxn>
                <a:cxn ang="0">
                  <a:pos x="16" y="45"/>
                </a:cxn>
                <a:cxn ang="0">
                  <a:pos x="8" y="45"/>
                </a:cxn>
                <a:cxn ang="0">
                  <a:pos x="0" y="63"/>
                </a:cxn>
                <a:cxn ang="0">
                  <a:pos x="16" y="72"/>
                </a:cxn>
                <a:cxn ang="0">
                  <a:pos x="33" y="45"/>
                </a:cxn>
                <a:cxn ang="0">
                  <a:pos x="49" y="45"/>
                </a:cxn>
                <a:cxn ang="0">
                  <a:pos x="57" y="36"/>
                </a:cxn>
                <a:cxn ang="0">
                  <a:pos x="57" y="18"/>
                </a:cxn>
                <a:cxn ang="0">
                  <a:pos x="57" y="9"/>
                </a:cxn>
                <a:cxn ang="0">
                  <a:pos x="57" y="9"/>
                </a:cxn>
              </a:cxnLst>
              <a:rect l="0" t="0" r="r" b="b"/>
              <a:pathLst>
                <a:path w="57" h="72">
                  <a:moveTo>
                    <a:pt x="57" y="9"/>
                  </a:moveTo>
                  <a:lnTo>
                    <a:pt x="57" y="0"/>
                  </a:lnTo>
                  <a:lnTo>
                    <a:pt x="41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8" y="45"/>
                  </a:lnTo>
                  <a:lnTo>
                    <a:pt x="8" y="45"/>
                  </a:lnTo>
                  <a:lnTo>
                    <a:pt x="16" y="45"/>
                  </a:lnTo>
                  <a:lnTo>
                    <a:pt x="8" y="45"/>
                  </a:lnTo>
                  <a:lnTo>
                    <a:pt x="0" y="63"/>
                  </a:lnTo>
                  <a:lnTo>
                    <a:pt x="16" y="72"/>
                  </a:lnTo>
                  <a:lnTo>
                    <a:pt x="33" y="45"/>
                  </a:lnTo>
                  <a:lnTo>
                    <a:pt x="49" y="45"/>
                  </a:lnTo>
                  <a:lnTo>
                    <a:pt x="57" y="36"/>
                  </a:lnTo>
                  <a:lnTo>
                    <a:pt x="57" y="18"/>
                  </a:lnTo>
                  <a:lnTo>
                    <a:pt x="57" y="9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0" name="Freeform 172"/>
            <p:cNvSpPr>
              <a:spLocks/>
            </p:cNvSpPr>
            <p:nvPr/>
          </p:nvSpPr>
          <p:spPr bwMode="blackWhite">
            <a:xfrm>
              <a:off x="2690813" y="4002088"/>
              <a:ext cx="212725" cy="357187"/>
            </a:xfrm>
            <a:custGeom>
              <a:avLst/>
              <a:gdLst/>
              <a:ahLst/>
              <a:cxnLst>
                <a:cxn ang="0">
                  <a:pos x="138" y="143"/>
                </a:cxn>
                <a:cxn ang="0">
                  <a:pos x="122" y="143"/>
                </a:cxn>
                <a:cxn ang="0">
                  <a:pos x="122" y="125"/>
                </a:cxn>
                <a:cxn ang="0">
                  <a:pos x="105" y="134"/>
                </a:cxn>
                <a:cxn ang="0">
                  <a:pos x="89" y="125"/>
                </a:cxn>
                <a:cxn ang="0">
                  <a:pos x="81" y="98"/>
                </a:cxn>
                <a:cxn ang="0">
                  <a:pos x="97" y="71"/>
                </a:cxn>
                <a:cxn ang="0">
                  <a:pos x="130" y="54"/>
                </a:cxn>
                <a:cxn ang="0">
                  <a:pos x="122" y="45"/>
                </a:cxn>
                <a:cxn ang="0">
                  <a:pos x="130" y="45"/>
                </a:cxn>
                <a:cxn ang="0">
                  <a:pos x="130" y="36"/>
                </a:cxn>
                <a:cxn ang="0">
                  <a:pos x="122" y="27"/>
                </a:cxn>
                <a:cxn ang="0">
                  <a:pos x="89" y="36"/>
                </a:cxn>
                <a:cxn ang="0">
                  <a:pos x="81" y="18"/>
                </a:cxn>
                <a:cxn ang="0">
                  <a:pos x="73" y="0"/>
                </a:cxn>
                <a:cxn ang="0">
                  <a:pos x="65" y="0"/>
                </a:cxn>
                <a:cxn ang="0">
                  <a:pos x="73" y="9"/>
                </a:cxn>
                <a:cxn ang="0">
                  <a:pos x="65" y="27"/>
                </a:cxn>
                <a:cxn ang="0">
                  <a:pos x="57" y="36"/>
                </a:cxn>
                <a:cxn ang="0">
                  <a:pos x="41" y="45"/>
                </a:cxn>
                <a:cxn ang="0">
                  <a:pos x="24" y="71"/>
                </a:cxn>
                <a:cxn ang="0">
                  <a:pos x="8" y="63"/>
                </a:cxn>
                <a:cxn ang="0">
                  <a:pos x="16" y="45"/>
                </a:cxn>
                <a:cxn ang="0">
                  <a:pos x="0" y="63"/>
                </a:cxn>
                <a:cxn ang="0">
                  <a:pos x="8" y="71"/>
                </a:cxn>
                <a:cxn ang="0">
                  <a:pos x="0" y="71"/>
                </a:cxn>
                <a:cxn ang="0">
                  <a:pos x="16" y="89"/>
                </a:cxn>
                <a:cxn ang="0">
                  <a:pos x="24" y="107"/>
                </a:cxn>
                <a:cxn ang="0">
                  <a:pos x="65" y="187"/>
                </a:cxn>
                <a:cxn ang="0">
                  <a:pos x="122" y="232"/>
                </a:cxn>
                <a:cxn ang="0">
                  <a:pos x="138" y="232"/>
                </a:cxn>
                <a:cxn ang="0">
                  <a:pos x="138" y="214"/>
                </a:cxn>
                <a:cxn ang="0">
                  <a:pos x="138" y="205"/>
                </a:cxn>
                <a:cxn ang="0">
                  <a:pos x="138" y="152"/>
                </a:cxn>
                <a:cxn ang="0">
                  <a:pos x="138" y="143"/>
                </a:cxn>
              </a:cxnLst>
              <a:rect l="0" t="0" r="r" b="b"/>
              <a:pathLst>
                <a:path w="138" h="232">
                  <a:moveTo>
                    <a:pt x="138" y="143"/>
                  </a:moveTo>
                  <a:lnTo>
                    <a:pt x="122" y="143"/>
                  </a:lnTo>
                  <a:lnTo>
                    <a:pt x="122" y="125"/>
                  </a:lnTo>
                  <a:lnTo>
                    <a:pt x="105" y="134"/>
                  </a:lnTo>
                  <a:lnTo>
                    <a:pt x="89" y="125"/>
                  </a:lnTo>
                  <a:lnTo>
                    <a:pt x="81" y="98"/>
                  </a:lnTo>
                  <a:lnTo>
                    <a:pt x="97" y="71"/>
                  </a:lnTo>
                  <a:lnTo>
                    <a:pt x="130" y="54"/>
                  </a:lnTo>
                  <a:lnTo>
                    <a:pt x="122" y="45"/>
                  </a:lnTo>
                  <a:lnTo>
                    <a:pt x="130" y="45"/>
                  </a:lnTo>
                  <a:lnTo>
                    <a:pt x="130" y="36"/>
                  </a:lnTo>
                  <a:lnTo>
                    <a:pt x="122" y="27"/>
                  </a:lnTo>
                  <a:lnTo>
                    <a:pt x="89" y="36"/>
                  </a:lnTo>
                  <a:lnTo>
                    <a:pt x="81" y="18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73" y="9"/>
                  </a:lnTo>
                  <a:lnTo>
                    <a:pt x="65" y="27"/>
                  </a:lnTo>
                  <a:lnTo>
                    <a:pt x="57" y="36"/>
                  </a:lnTo>
                  <a:lnTo>
                    <a:pt x="41" y="45"/>
                  </a:lnTo>
                  <a:lnTo>
                    <a:pt x="24" y="71"/>
                  </a:lnTo>
                  <a:lnTo>
                    <a:pt x="8" y="63"/>
                  </a:lnTo>
                  <a:lnTo>
                    <a:pt x="16" y="45"/>
                  </a:lnTo>
                  <a:lnTo>
                    <a:pt x="0" y="63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16" y="89"/>
                  </a:lnTo>
                  <a:lnTo>
                    <a:pt x="24" y="107"/>
                  </a:lnTo>
                  <a:lnTo>
                    <a:pt x="65" y="187"/>
                  </a:lnTo>
                  <a:lnTo>
                    <a:pt x="122" y="232"/>
                  </a:lnTo>
                  <a:lnTo>
                    <a:pt x="138" y="232"/>
                  </a:lnTo>
                  <a:lnTo>
                    <a:pt x="138" y="214"/>
                  </a:lnTo>
                  <a:lnTo>
                    <a:pt x="138" y="205"/>
                  </a:lnTo>
                  <a:lnTo>
                    <a:pt x="138" y="152"/>
                  </a:lnTo>
                  <a:lnTo>
                    <a:pt x="138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1" name="Freeform 173"/>
            <p:cNvSpPr>
              <a:spLocks/>
            </p:cNvSpPr>
            <p:nvPr/>
          </p:nvSpPr>
          <p:spPr bwMode="blackWhite">
            <a:xfrm>
              <a:off x="2903538" y="4194175"/>
              <a:ext cx="215900" cy="274638"/>
            </a:xfrm>
            <a:custGeom>
              <a:avLst/>
              <a:gdLst/>
              <a:ahLst/>
              <a:cxnLst>
                <a:cxn ang="0">
                  <a:pos x="129" y="134"/>
                </a:cxn>
                <a:cxn ang="0">
                  <a:pos x="129" y="116"/>
                </a:cxn>
                <a:cxn ang="0">
                  <a:pos x="121" y="98"/>
                </a:cxn>
                <a:cxn ang="0">
                  <a:pos x="121" y="89"/>
                </a:cxn>
                <a:cxn ang="0">
                  <a:pos x="105" y="89"/>
                </a:cxn>
                <a:cxn ang="0">
                  <a:pos x="97" y="71"/>
                </a:cxn>
                <a:cxn ang="0">
                  <a:pos x="97" y="62"/>
                </a:cxn>
                <a:cxn ang="0">
                  <a:pos x="97" y="53"/>
                </a:cxn>
                <a:cxn ang="0">
                  <a:pos x="48" y="36"/>
                </a:cxn>
                <a:cxn ang="0">
                  <a:pos x="48" y="27"/>
                </a:cxn>
                <a:cxn ang="0">
                  <a:pos x="48" y="0"/>
                </a:cxn>
                <a:cxn ang="0">
                  <a:pos x="32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8" y="36"/>
                </a:cxn>
                <a:cxn ang="0">
                  <a:pos x="0" y="80"/>
                </a:cxn>
                <a:cxn ang="0">
                  <a:pos x="8" y="89"/>
                </a:cxn>
                <a:cxn ang="0">
                  <a:pos x="0" y="107"/>
                </a:cxn>
                <a:cxn ang="0">
                  <a:pos x="8" y="134"/>
                </a:cxn>
                <a:cxn ang="0">
                  <a:pos x="8" y="134"/>
                </a:cxn>
                <a:cxn ang="0">
                  <a:pos x="16" y="178"/>
                </a:cxn>
                <a:cxn ang="0">
                  <a:pos x="24" y="178"/>
                </a:cxn>
                <a:cxn ang="0">
                  <a:pos x="40" y="160"/>
                </a:cxn>
                <a:cxn ang="0">
                  <a:pos x="56" y="169"/>
                </a:cxn>
                <a:cxn ang="0">
                  <a:pos x="65" y="160"/>
                </a:cxn>
                <a:cxn ang="0">
                  <a:pos x="81" y="169"/>
                </a:cxn>
                <a:cxn ang="0">
                  <a:pos x="89" y="134"/>
                </a:cxn>
                <a:cxn ang="0">
                  <a:pos x="121" y="134"/>
                </a:cxn>
                <a:cxn ang="0">
                  <a:pos x="129" y="134"/>
                </a:cxn>
              </a:cxnLst>
              <a:rect l="0" t="0" r="r" b="b"/>
              <a:pathLst>
                <a:path w="129" h="178">
                  <a:moveTo>
                    <a:pt x="129" y="134"/>
                  </a:moveTo>
                  <a:lnTo>
                    <a:pt x="129" y="116"/>
                  </a:lnTo>
                  <a:lnTo>
                    <a:pt x="121" y="98"/>
                  </a:lnTo>
                  <a:lnTo>
                    <a:pt x="121" y="89"/>
                  </a:lnTo>
                  <a:lnTo>
                    <a:pt x="105" y="89"/>
                  </a:lnTo>
                  <a:lnTo>
                    <a:pt x="97" y="71"/>
                  </a:lnTo>
                  <a:lnTo>
                    <a:pt x="97" y="62"/>
                  </a:lnTo>
                  <a:lnTo>
                    <a:pt x="97" y="53"/>
                  </a:lnTo>
                  <a:lnTo>
                    <a:pt x="48" y="36"/>
                  </a:lnTo>
                  <a:lnTo>
                    <a:pt x="48" y="27"/>
                  </a:lnTo>
                  <a:lnTo>
                    <a:pt x="48" y="0"/>
                  </a:lnTo>
                  <a:lnTo>
                    <a:pt x="32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8" y="36"/>
                  </a:lnTo>
                  <a:lnTo>
                    <a:pt x="0" y="80"/>
                  </a:lnTo>
                  <a:lnTo>
                    <a:pt x="8" y="89"/>
                  </a:lnTo>
                  <a:lnTo>
                    <a:pt x="0" y="107"/>
                  </a:lnTo>
                  <a:lnTo>
                    <a:pt x="8" y="134"/>
                  </a:lnTo>
                  <a:lnTo>
                    <a:pt x="8" y="134"/>
                  </a:lnTo>
                  <a:lnTo>
                    <a:pt x="16" y="178"/>
                  </a:lnTo>
                  <a:lnTo>
                    <a:pt x="24" y="178"/>
                  </a:lnTo>
                  <a:lnTo>
                    <a:pt x="40" y="160"/>
                  </a:lnTo>
                  <a:lnTo>
                    <a:pt x="56" y="169"/>
                  </a:lnTo>
                  <a:lnTo>
                    <a:pt x="65" y="160"/>
                  </a:lnTo>
                  <a:lnTo>
                    <a:pt x="81" y="169"/>
                  </a:lnTo>
                  <a:lnTo>
                    <a:pt x="89" y="134"/>
                  </a:lnTo>
                  <a:lnTo>
                    <a:pt x="121" y="134"/>
                  </a:lnTo>
                  <a:lnTo>
                    <a:pt x="129" y="13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2" name="Freeform 174"/>
            <p:cNvSpPr>
              <a:spLocks/>
            </p:cNvSpPr>
            <p:nvPr/>
          </p:nvSpPr>
          <p:spPr bwMode="blackWhite">
            <a:xfrm>
              <a:off x="3041651" y="4400550"/>
              <a:ext cx="125412" cy="165100"/>
            </a:xfrm>
            <a:custGeom>
              <a:avLst/>
              <a:gdLst/>
              <a:ahLst/>
              <a:cxnLst>
                <a:cxn ang="0">
                  <a:pos x="81" y="80"/>
                </a:cxn>
                <a:cxn ang="0">
                  <a:pos x="81" y="62"/>
                </a:cxn>
                <a:cxn ang="0">
                  <a:pos x="73" y="53"/>
                </a:cxn>
                <a:cxn ang="0">
                  <a:pos x="73" y="35"/>
                </a:cxn>
                <a:cxn ang="0">
                  <a:pos x="65" y="35"/>
                </a:cxn>
                <a:cxn ang="0">
                  <a:pos x="40" y="35"/>
                </a:cxn>
                <a:cxn ang="0">
                  <a:pos x="40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8" y="62"/>
                </a:cxn>
                <a:cxn ang="0">
                  <a:pos x="32" y="62"/>
                </a:cxn>
                <a:cxn ang="0">
                  <a:pos x="40" y="80"/>
                </a:cxn>
                <a:cxn ang="0">
                  <a:pos x="40" y="89"/>
                </a:cxn>
                <a:cxn ang="0">
                  <a:pos x="32" y="98"/>
                </a:cxn>
                <a:cxn ang="0">
                  <a:pos x="57" y="107"/>
                </a:cxn>
                <a:cxn ang="0">
                  <a:pos x="65" y="98"/>
                </a:cxn>
                <a:cxn ang="0">
                  <a:pos x="81" y="89"/>
                </a:cxn>
                <a:cxn ang="0">
                  <a:pos x="81" y="80"/>
                </a:cxn>
              </a:cxnLst>
              <a:rect l="0" t="0" r="r" b="b"/>
              <a:pathLst>
                <a:path w="81" h="107">
                  <a:moveTo>
                    <a:pt x="81" y="80"/>
                  </a:moveTo>
                  <a:lnTo>
                    <a:pt x="81" y="62"/>
                  </a:lnTo>
                  <a:lnTo>
                    <a:pt x="73" y="53"/>
                  </a:lnTo>
                  <a:lnTo>
                    <a:pt x="73" y="35"/>
                  </a:lnTo>
                  <a:lnTo>
                    <a:pt x="65" y="35"/>
                  </a:lnTo>
                  <a:lnTo>
                    <a:pt x="40" y="35"/>
                  </a:lnTo>
                  <a:lnTo>
                    <a:pt x="40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8" y="62"/>
                  </a:lnTo>
                  <a:lnTo>
                    <a:pt x="32" y="62"/>
                  </a:lnTo>
                  <a:lnTo>
                    <a:pt x="40" y="80"/>
                  </a:lnTo>
                  <a:lnTo>
                    <a:pt x="40" y="89"/>
                  </a:lnTo>
                  <a:lnTo>
                    <a:pt x="32" y="98"/>
                  </a:lnTo>
                  <a:lnTo>
                    <a:pt x="57" y="107"/>
                  </a:lnTo>
                  <a:lnTo>
                    <a:pt x="65" y="98"/>
                  </a:lnTo>
                  <a:lnTo>
                    <a:pt x="81" y="89"/>
                  </a:lnTo>
                  <a:lnTo>
                    <a:pt x="81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3" name="Freeform 175"/>
            <p:cNvSpPr>
              <a:spLocks/>
            </p:cNvSpPr>
            <p:nvPr/>
          </p:nvSpPr>
          <p:spPr bwMode="blackWhite">
            <a:xfrm>
              <a:off x="3103563" y="4648200"/>
              <a:ext cx="100013" cy="82550"/>
            </a:xfrm>
            <a:custGeom>
              <a:avLst/>
              <a:gdLst/>
              <a:ahLst/>
              <a:cxnLst>
                <a:cxn ang="0">
                  <a:pos x="57" y="45"/>
                </a:cxn>
                <a:cxn ang="0">
                  <a:pos x="65" y="27"/>
                </a:cxn>
                <a:cxn ang="0">
                  <a:pos x="57" y="18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45"/>
                </a:cxn>
                <a:cxn ang="0">
                  <a:pos x="9" y="45"/>
                </a:cxn>
                <a:cxn ang="0">
                  <a:pos x="25" y="54"/>
                </a:cxn>
                <a:cxn ang="0">
                  <a:pos x="49" y="54"/>
                </a:cxn>
                <a:cxn ang="0">
                  <a:pos x="57" y="45"/>
                </a:cxn>
              </a:cxnLst>
              <a:rect l="0" t="0" r="r" b="b"/>
              <a:pathLst>
                <a:path w="65" h="54">
                  <a:moveTo>
                    <a:pt x="57" y="45"/>
                  </a:moveTo>
                  <a:lnTo>
                    <a:pt x="65" y="27"/>
                  </a:lnTo>
                  <a:lnTo>
                    <a:pt x="57" y="18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0" y="45"/>
                  </a:lnTo>
                  <a:lnTo>
                    <a:pt x="9" y="45"/>
                  </a:lnTo>
                  <a:lnTo>
                    <a:pt x="25" y="54"/>
                  </a:lnTo>
                  <a:lnTo>
                    <a:pt x="49" y="54"/>
                  </a:lnTo>
                  <a:lnTo>
                    <a:pt x="57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4" name="Freeform 176"/>
            <p:cNvSpPr>
              <a:spLocks/>
            </p:cNvSpPr>
            <p:nvPr/>
          </p:nvSpPr>
          <p:spPr bwMode="blackWhite">
            <a:xfrm>
              <a:off x="2828926" y="3906838"/>
              <a:ext cx="700087" cy="800100"/>
            </a:xfrm>
            <a:custGeom>
              <a:avLst/>
              <a:gdLst/>
              <a:ahLst/>
              <a:cxnLst>
                <a:cxn ang="0">
                  <a:pos x="259" y="18"/>
                </a:cxn>
                <a:cxn ang="0">
                  <a:pos x="235" y="44"/>
                </a:cxn>
                <a:cxn ang="0">
                  <a:pos x="211" y="35"/>
                </a:cxn>
                <a:cxn ang="0">
                  <a:pos x="195" y="44"/>
                </a:cxn>
                <a:cxn ang="0">
                  <a:pos x="170" y="44"/>
                </a:cxn>
                <a:cxn ang="0">
                  <a:pos x="162" y="9"/>
                </a:cxn>
                <a:cxn ang="0">
                  <a:pos x="154" y="0"/>
                </a:cxn>
                <a:cxn ang="0">
                  <a:pos x="122" y="18"/>
                </a:cxn>
                <a:cxn ang="0">
                  <a:pos x="114" y="18"/>
                </a:cxn>
                <a:cxn ang="0">
                  <a:pos x="114" y="44"/>
                </a:cxn>
                <a:cxn ang="0">
                  <a:pos x="89" y="53"/>
                </a:cxn>
                <a:cxn ang="0">
                  <a:pos x="73" y="44"/>
                </a:cxn>
                <a:cxn ang="0">
                  <a:pos x="41" y="44"/>
                </a:cxn>
                <a:cxn ang="0">
                  <a:pos x="41" y="53"/>
                </a:cxn>
                <a:cxn ang="0">
                  <a:pos x="41" y="116"/>
                </a:cxn>
                <a:cxn ang="0">
                  <a:pos x="0" y="160"/>
                </a:cxn>
                <a:cxn ang="0">
                  <a:pos x="24" y="196"/>
                </a:cxn>
                <a:cxn ang="0">
                  <a:pos x="41" y="205"/>
                </a:cxn>
                <a:cxn ang="0">
                  <a:pos x="65" y="205"/>
                </a:cxn>
                <a:cxn ang="0">
                  <a:pos x="97" y="187"/>
                </a:cxn>
                <a:cxn ang="0">
                  <a:pos x="105" y="214"/>
                </a:cxn>
                <a:cxn ang="0">
                  <a:pos x="154" y="249"/>
                </a:cxn>
                <a:cxn ang="0">
                  <a:pos x="162" y="276"/>
                </a:cxn>
                <a:cxn ang="0">
                  <a:pos x="178" y="285"/>
                </a:cxn>
                <a:cxn ang="0">
                  <a:pos x="187" y="321"/>
                </a:cxn>
                <a:cxn ang="0">
                  <a:pos x="203" y="356"/>
                </a:cxn>
                <a:cxn ang="0">
                  <a:pos x="211" y="374"/>
                </a:cxn>
                <a:cxn ang="0">
                  <a:pos x="219" y="401"/>
                </a:cxn>
                <a:cxn ang="0">
                  <a:pos x="235" y="428"/>
                </a:cxn>
                <a:cxn ang="0">
                  <a:pos x="187" y="472"/>
                </a:cxn>
                <a:cxn ang="0">
                  <a:pos x="203" y="481"/>
                </a:cxn>
                <a:cxn ang="0">
                  <a:pos x="235" y="499"/>
                </a:cxn>
                <a:cxn ang="0">
                  <a:pos x="235" y="526"/>
                </a:cxn>
                <a:cxn ang="0">
                  <a:pos x="259" y="490"/>
                </a:cxn>
                <a:cxn ang="0">
                  <a:pos x="292" y="436"/>
                </a:cxn>
                <a:cxn ang="0">
                  <a:pos x="300" y="392"/>
                </a:cxn>
                <a:cxn ang="0">
                  <a:pos x="341" y="365"/>
                </a:cxn>
                <a:cxn ang="0">
                  <a:pos x="365" y="356"/>
                </a:cxn>
                <a:cxn ang="0">
                  <a:pos x="381" y="338"/>
                </a:cxn>
                <a:cxn ang="0">
                  <a:pos x="397" y="303"/>
                </a:cxn>
                <a:cxn ang="0">
                  <a:pos x="405" y="240"/>
                </a:cxn>
                <a:cxn ang="0">
                  <a:pos x="454" y="160"/>
                </a:cxn>
                <a:cxn ang="0">
                  <a:pos x="422" y="133"/>
                </a:cxn>
                <a:cxn ang="0">
                  <a:pos x="373" y="107"/>
                </a:cxn>
                <a:cxn ang="0">
                  <a:pos x="341" y="98"/>
                </a:cxn>
                <a:cxn ang="0">
                  <a:pos x="341" y="80"/>
                </a:cxn>
                <a:cxn ang="0">
                  <a:pos x="300" y="71"/>
                </a:cxn>
                <a:cxn ang="0">
                  <a:pos x="292" y="62"/>
                </a:cxn>
                <a:cxn ang="0">
                  <a:pos x="268" y="62"/>
                </a:cxn>
                <a:cxn ang="0">
                  <a:pos x="259" y="71"/>
                </a:cxn>
                <a:cxn ang="0">
                  <a:pos x="259" y="62"/>
                </a:cxn>
                <a:cxn ang="0">
                  <a:pos x="276" y="44"/>
                </a:cxn>
                <a:cxn ang="0">
                  <a:pos x="259" y="18"/>
                </a:cxn>
              </a:cxnLst>
              <a:rect l="0" t="0" r="r" b="b"/>
              <a:pathLst>
                <a:path w="454" h="526">
                  <a:moveTo>
                    <a:pt x="259" y="18"/>
                  </a:moveTo>
                  <a:lnTo>
                    <a:pt x="259" y="18"/>
                  </a:lnTo>
                  <a:lnTo>
                    <a:pt x="243" y="35"/>
                  </a:lnTo>
                  <a:lnTo>
                    <a:pt x="235" y="44"/>
                  </a:lnTo>
                  <a:lnTo>
                    <a:pt x="227" y="35"/>
                  </a:lnTo>
                  <a:lnTo>
                    <a:pt x="211" y="35"/>
                  </a:lnTo>
                  <a:lnTo>
                    <a:pt x="203" y="44"/>
                  </a:lnTo>
                  <a:lnTo>
                    <a:pt x="195" y="44"/>
                  </a:lnTo>
                  <a:lnTo>
                    <a:pt x="178" y="44"/>
                  </a:lnTo>
                  <a:lnTo>
                    <a:pt x="170" y="44"/>
                  </a:lnTo>
                  <a:lnTo>
                    <a:pt x="162" y="35"/>
                  </a:lnTo>
                  <a:lnTo>
                    <a:pt x="162" y="9"/>
                  </a:lnTo>
                  <a:lnTo>
                    <a:pt x="162" y="0"/>
                  </a:lnTo>
                  <a:lnTo>
                    <a:pt x="154" y="0"/>
                  </a:lnTo>
                  <a:lnTo>
                    <a:pt x="146" y="9"/>
                  </a:lnTo>
                  <a:lnTo>
                    <a:pt x="122" y="18"/>
                  </a:lnTo>
                  <a:lnTo>
                    <a:pt x="105" y="9"/>
                  </a:lnTo>
                  <a:lnTo>
                    <a:pt x="114" y="18"/>
                  </a:lnTo>
                  <a:lnTo>
                    <a:pt x="114" y="35"/>
                  </a:lnTo>
                  <a:lnTo>
                    <a:pt x="114" y="44"/>
                  </a:lnTo>
                  <a:lnTo>
                    <a:pt x="97" y="53"/>
                  </a:lnTo>
                  <a:lnTo>
                    <a:pt x="89" y="53"/>
                  </a:lnTo>
                  <a:lnTo>
                    <a:pt x="81" y="44"/>
                  </a:lnTo>
                  <a:lnTo>
                    <a:pt x="73" y="44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9" y="53"/>
                  </a:lnTo>
                  <a:lnTo>
                    <a:pt x="41" y="53"/>
                  </a:lnTo>
                  <a:lnTo>
                    <a:pt x="49" y="80"/>
                  </a:lnTo>
                  <a:lnTo>
                    <a:pt x="41" y="116"/>
                  </a:lnTo>
                  <a:lnTo>
                    <a:pt x="16" y="133"/>
                  </a:lnTo>
                  <a:lnTo>
                    <a:pt x="0" y="160"/>
                  </a:lnTo>
                  <a:lnTo>
                    <a:pt x="8" y="187"/>
                  </a:lnTo>
                  <a:lnTo>
                    <a:pt x="24" y="196"/>
                  </a:lnTo>
                  <a:lnTo>
                    <a:pt x="41" y="187"/>
                  </a:lnTo>
                  <a:lnTo>
                    <a:pt x="41" y="205"/>
                  </a:lnTo>
                  <a:lnTo>
                    <a:pt x="49" y="205"/>
                  </a:lnTo>
                  <a:lnTo>
                    <a:pt x="65" y="205"/>
                  </a:lnTo>
                  <a:lnTo>
                    <a:pt x="81" y="187"/>
                  </a:lnTo>
                  <a:lnTo>
                    <a:pt x="97" y="187"/>
                  </a:lnTo>
                  <a:lnTo>
                    <a:pt x="97" y="214"/>
                  </a:lnTo>
                  <a:lnTo>
                    <a:pt x="105" y="214"/>
                  </a:lnTo>
                  <a:lnTo>
                    <a:pt x="146" y="240"/>
                  </a:lnTo>
                  <a:lnTo>
                    <a:pt x="154" y="249"/>
                  </a:lnTo>
                  <a:lnTo>
                    <a:pt x="154" y="258"/>
                  </a:lnTo>
                  <a:lnTo>
                    <a:pt x="162" y="276"/>
                  </a:lnTo>
                  <a:lnTo>
                    <a:pt x="178" y="276"/>
                  </a:lnTo>
                  <a:lnTo>
                    <a:pt x="178" y="285"/>
                  </a:lnTo>
                  <a:lnTo>
                    <a:pt x="187" y="303"/>
                  </a:lnTo>
                  <a:lnTo>
                    <a:pt x="187" y="321"/>
                  </a:lnTo>
                  <a:lnTo>
                    <a:pt x="187" y="347"/>
                  </a:lnTo>
                  <a:lnTo>
                    <a:pt x="203" y="356"/>
                  </a:lnTo>
                  <a:lnTo>
                    <a:pt x="211" y="356"/>
                  </a:lnTo>
                  <a:lnTo>
                    <a:pt x="211" y="374"/>
                  </a:lnTo>
                  <a:lnTo>
                    <a:pt x="227" y="383"/>
                  </a:lnTo>
                  <a:lnTo>
                    <a:pt x="219" y="401"/>
                  </a:lnTo>
                  <a:lnTo>
                    <a:pt x="227" y="401"/>
                  </a:lnTo>
                  <a:lnTo>
                    <a:pt x="235" y="428"/>
                  </a:lnTo>
                  <a:lnTo>
                    <a:pt x="219" y="428"/>
                  </a:lnTo>
                  <a:lnTo>
                    <a:pt x="187" y="472"/>
                  </a:lnTo>
                  <a:lnTo>
                    <a:pt x="195" y="472"/>
                  </a:lnTo>
                  <a:lnTo>
                    <a:pt x="203" y="481"/>
                  </a:lnTo>
                  <a:lnTo>
                    <a:pt x="211" y="481"/>
                  </a:lnTo>
                  <a:lnTo>
                    <a:pt x="235" y="499"/>
                  </a:lnTo>
                  <a:lnTo>
                    <a:pt x="243" y="499"/>
                  </a:lnTo>
                  <a:lnTo>
                    <a:pt x="235" y="526"/>
                  </a:lnTo>
                  <a:lnTo>
                    <a:pt x="251" y="499"/>
                  </a:lnTo>
                  <a:lnTo>
                    <a:pt x="259" y="490"/>
                  </a:lnTo>
                  <a:lnTo>
                    <a:pt x="276" y="454"/>
                  </a:lnTo>
                  <a:lnTo>
                    <a:pt x="292" y="436"/>
                  </a:lnTo>
                  <a:lnTo>
                    <a:pt x="292" y="410"/>
                  </a:lnTo>
                  <a:lnTo>
                    <a:pt x="300" y="392"/>
                  </a:lnTo>
                  <a:lnTo>
                    <a:pt x="316" y="383"/>
                  </a:lnTo>
                  <a:lnTo>
                    <a:pt x="341" y="365"/>
                  </a:lnTo>
                  <a:lnTo>
                    <a:pt x="365" y="365"/>
                  </a:lnTo>
                  <a:lnTo>
                    <a:pt x="365" y="356"/>
                  </a:lnTo>
                  <a:lnTo>
                    <a:pt x="381" y="347"/>
                  </a:lnTo>
                  <a:lnTo>
                    <a:pt x="381" y="338"/>
                  </a:lnTo>
                  <a:lnTo>
                    <a:pt x="397" y="321"/>
                  </a:lnTo>
                  <a:lnTo>
                    <a:pt x="397" y="303"/>
                  </a:lnTo>
                  <a:lnTo>
                    <a:pt x="405" y="294"/>
                  </a:lnTo>
                  <a:lnTo>
                    <a:pt x="405" y="240"/>
                  </a:lnTo>
                  <a:lnTo>
                    <a:pt x="438" y="187"/>
                  </a:lnTo>
                  <a:lnTo>
                    <a:pt x="454" y="160"/>
                  </a:lnTo>
                  <a:lnTo>
                    <a:pt x="446" y="133"/>
                  </a:lnTo>
                  <a:lnTo>
                    <a:pt x="422" y="133"/>
                  </a:lnTo>
                  <a:lnTo>
                    <a:pt x="389" y="98"/>
                  </a:lnTo>
                  <a:lnTo>
                    <a:pt x="373" y="107"/>
                  </a:lnTo>
                  <a:lnTo>
                    <a:pt x="349" y="98"/>
                  </a:lnTo>
                  <a:lnTo>
                    <a:pt x="341" y="98"/>
                  </a:lnTo>
                  <a:lnTo>
                    <a:pt x="341" y="89"/>
                  </a:lnTo>
                  <a:lnTo>
                    <a:pt x="341" y="80"/>
                  </a:lnTo>
                  <a:lnTo>
                    <a:pt x="332" y="80"/>
                  </a:lnTo>
                  <a:lnTo>
                    <a:pt x="300" y="71"/>
                  </a:lnTo>
                  <a:lnTo>
                    <a:pt x="292" y="80"/>
                  </a:lnTo>
                  <a:lnTo>
                    <a:pt x="292" y="62"/>
                  </a:lnTo>
                  <a:lnTo>
                    <a:pt x="284" y="62"/>
                  </a:lnTo>
                  <a:lnTo>
                    <a:pt x="268" y="62"/>
                  </a:lnTo>
                  <a:lnTo>
                    <a:pt x="268" y="80"/>
                  </a:lnTo>
                  <a:lnTo>
                    <a:pt x="259" y="71"/>
                  </a:lnTo>
                  <a:lnTo>
                    <a:pt x="259" y="80"/>
                  </a:lnTo>
                  <a:lnTo>
                    <a:pt x="259" y="62"/>
                  </a:lnTo>
                  <a:lnTo>
                    <a:pt x="276" y="44"/>
                  </a:lnTo>
                  <a:lnTo>
                    <a:pt x="276" y="44"/>
                  </a:lnTo>
                  <a:lnTo>
                    <a:pt x="268" y="44"/>
                  </a:lnTo>
                  <a:lnTo>
                    <a:pt x="259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5" name="Freeform 177"/>
            <p:cNvSpPr>
              <a:spLocks/>
            </p:cNvSpPr>
            <p:nvPr/>
          </p:nvSpPr>
          <p:spPr bwMode="blackWhite">
            <a:xfrm>
              <a:off x="3178176" y="3892550"/>
              <a:ext cx="50800" cy="6826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44"/>
                </a:cxn>
                <a:cxn ang="0">
                  <a:pos x="16" y="36"/>
                </a:cxn>
                <a:cxn ang="0">
                  <a:pos x="24" y="18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24" h="44">
                  <a:moveTo>
                    <a:pt x="0" y="36"/>
                  </a:moveTo>
                  <a:lnTo>
                    <a:pt x="8" y="44"/>
                  </a:lnTo>
                  <a:lnTo>
                    <a:pt x="16" y="36"/>
                  </a:lnTo>
                  <a:lnTo>
                    <a:pt x="24" y="18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6" name="Freeform 178"/>
            <p:cNvSpPr>
              <a:spLocks/>
            </p:cNvSpPr>
            <p:nvPr/>
          </p:nvSpPr>
          <p:spPr bwMode="blackWhite">
            <a:xfrm>
              <a:off x="3117851" y="3892550"/>
              <a:ext cx="49212" cy="68263"/>
            </a:xfrm>
            <a:custGeom>
              <a:avLst/>
              <a:gdLst/>
              <a:ahLst/>
              <a:cxnLst>
                <a:cxn ang="0">
                  <a:pos x="32" y="36"/>
                </a:cxn>
                <a:cxn ang="0">
                  <a:pos x="32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8" y="0"/>
                </a:cxn>
                <a:cxn ang="0">
                  <a:pos x="0" y="18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24" y="36"/>
                </a:cxn>
                <a:cxn ang="0">
                  <a:pos x="32" y="36"/>
                </a:cxn>
              </a:cxnLst>
              <a:rect l="0" t="0" r="r" b="b"/>
              <a:pathLst>
                <a:path w="32" h="44">
                  <a:moveTo>
                    <a:pt x="32" y="36"/>
                  </a:moveTo>
                  <a:lnTo>
                    <a:pt x="32" y="18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8" y="0"/>
                  </a:lnTo>
                  <a:lnTo>
                    <a:pt x="0" y="18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24" y="36"/>
                  </a:lnTo>
                  <a:lnTo>
                    <a:pt x="32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7" name="Freeform 179"/>
            <p:cNvSpPr>
              <a:spLocks/>
            </p:cNvSpPr>
            <p:nvPr/>
          </p:nvSpPr>
          <p:spPr bwMode="blackWhite">
            <a:xfrm>
              <a:off x="3054351" y="3836988"/>
              <a:ext cx="65087" cy="1365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4" y="9"/>
                </a:cxn>
                <a:cxn ang="0">
                  <a:pos x="24" y="18"/>
                </a:cxn>
                <a:cxn ang="0">
                  <a:pos x="32" y="18"/>
                </a:cxn>
                <a:cxn ang="0">
                  <a:pos x="49" y="36"/>
                </a:cxn>
                <a:cxn ang="0">
                  <a:pos x="32" y="54"/>
                </a:cxn>
                <a:cxn ang="0">
                  <a:pos x="49" y="80"/>
                </a:cxn>
                <a:cxn ang="0">
                  <a:pos x="24" y="89"/>
                </a:cxn>
                <a:cxn ang="0">
                  <a:pos x="24" y="89"/>
                </a:cxn>
                <a:cxn ang="0">
                  <a:pos x="16" y="72"/>
                </a:cxn>
                <a:cxn ang="0">
                  <a:pos x="16" y="54"/>
                </a:cxn>
                <a:cxn ang="0">
                  <a:pos x="16" y="45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18"/>
                </a:cxn>
                <a:cxn ang="0">
                  <a:pos x="8" y="18"/>
                </a:cxn>
                <a:cxn ang="0">
                  <a:pos x="8" y="9"/>
                </a:cxn>
                <a:cxn ang="0">
                  <a:pos x="16" y="0"/>
                </a:cxn>
              </a:cxnLst>
              <a:rect l="0" t="0" r="r" b="b"/>
              <a:pathLst>
                <a:path w="49" h="89">
                  <a:moveTo>
                    <a:pt x="16" y="0"/>
                  </a:moveTo>
                  <a:lnTo>
                    <a:pt x="24" y="9"/>
                  </a:lnTo>
                  <a:lnTo>
                    <a:pt x="24" y="18"/>
                  </a:lnTo>
                  <a:lnTo>
                    <a:pt x="32" y="18"/>
                  </a:lnTo>
                  <a:lnTo>
                    <a:pt x="49" y="36"/>
                  </a:lnTo>
                  <a:lnTo>
                    <a:pt x="32" y="54"/>
                  </a:lnTo>
                  <a:lnTo>
                    <a:pt x="49" y="80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16" y="72"/>
                  </a:lnTo>
                  <a:lnTo>
                    <a:pt x="16" y="54"/>
                  </a:lnTo>
                  <a:lnTo>
                    <a:pt x="16" y="45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8" y="9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8" name="Freeform 180"/>
            <p:cNvSpPr>
              <a:spLocks/>
            </p:cNvSpPr>
            <p:nvPr/>
          </p:nvSpPr>
          <p:spPr bwMode="blackWhite">
            <a:xfrm>
              <a:off x="2841626" y="3768725"/>
              <a:ext cx="223837" cy="219075"/>
            </a:xfrm>
            <a:custGeom>
              <a:avLst/>
              <a:gdLst/>
              <a:ahLst/>
              <a:cxnLst>
                <a:cxn ang="0">
                  <a:pos x="146" y="44"/>
                </a:cxn>
                <a:cxn ang="0">
                  <a:pos x="138" y="53"/>
                </a:cxn>
                <a:cxn ang="0">
                  <a:pos x="138" y="62"/>
                </a:cxn>
                <a:cxn ang="0">
                  <a:pos x="138" y="62"/>
                </a:cxn>
                <a:cxn ang="0">
                  <a:pos x="138" y="80"/>
                </a:cxn>
                <a:cxn ang="0">
                  <a:pos x="138" y="80"/>
                </a:cxn>
                <a:cxn ang="0">
                  <a:pos x="138" y="89"/>
                </a:cxn>
                <a:cxn ang="0">
                  <a:pos x="114" y="98"/>
                </a:cxn>
                <a:cxn ang="0">
                  <a:pos x="89" y="89"/>
                </a:cxn>
                <a:cxn ang="0">
                  <a:pos x="97" y="98"/>
                </a:cxn>
                <a:cxn ang="0">
                  <a:pos x="97" y="116"/>
                </a:cxn>
                <a:cxn ang="0">
                  <a:pos x="106" y="124"/>
                </a:cxn>
                <a:cxn ang="0">
                  <a:pos x="89" y="142"/>
                </a:cxn>
                <a:cxn ang="0">
                  <a:pos x="81" y="142"/>
                </a:cxn>
                <a:cxn ang="0">
                  <a:pos x="73" y="133"/>
                </a:cxn>
                <a:cxn ang="0">
                  <a:pos x="65" y="124"/>
                </a:cxn>
                <a:cxn ang="0">
                  <a:pos x="65" y="107"/>
                </a:cxn>
                <a:cxn ang="0">
                  <a:pos x="57" y="89"/>
                </a:cxn>
                <a:cxn ang="0">
                  <a:pos x="65" y="71"/>
                </a:cxn>
                <a:cxn ang="0">
                  <a:pos x="41" y="71"/>
                </a:cxn>
                <a:cxn ang="0">
                  <a:pos x="33" y="62"/>
                </a:cxn>
                <a:cxn ang="0">
                  <a:pos x="8" y="62"/>
                </a:cxn>
                <a:cxn ang="0">
                  <a:pos x="8" y="53"/>
                </a:cxn>
                <a:cxn ang="0">
                  <a:pos x="8" y="44"/>
                </a:cxn>
                <a:cxn ang="0">
                  <a:pos x="0" y="26"/>
                </a:cxn>
                <a:cxn ang="0">
                  <a:pos x="8" y="17"/>
                </a:cxn>
                <a:cxn ang="0">
                  <a:pos x="8" y="9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35"/>
                </a:cxn>
                <a:cxn ang="0">
                  <a:pos x="16" y="26"/>
                </a:cxn>
                <a:cxn ang="0">
                  <a:pos x="16" y="17"/>
                </a:cxn>
                <a:cxn ang="0">
                  <a:pos x="33" y="9"/>
                </a:cxn>
                <a:cxn ang="0">
                  <a:pos x="33" y="0"/>
                </a:cxn>
                <a:cxn ang="0">
                  <a:pos x="33" y="9"/>
                </a:cxn>
                <a:cxn ang="0">
                  <a:pos x="57" y="9"/>
                </a:cxn>
                <a:cxn ang="0">
                  <a:pos x="57" y="17"/>
                </a:cxn>
                <a:cxn ang="0">
                  <a:pos x="81" y="17"/>
                </a:cxn>
                <a:cxn ang="0">
                  <a:pos x="89" y="17"/>
                </a:cxn>
                <a:cxn ang="0">
                  <a:pos x="106" y="17"/>
                </a:cxn>
                <a:cxn ang="0">
                  <a:pos x="122" y="17"/>
                </a:cxn>
                <a:cxn ang="0">
                  <a:pos x="114" y="17"/>
                </a:cxn>
                <a:cxn ang="0">
                  <a:pos x="122" y="17"/>
                </a:cxn>
                <a:cxn ang="0">
                  <a:pos x="138" y="26"/>
                </a:cxn>
                <a:cxn ang="0">
                  <a:pos x="138" y="44"/>
                </a:cxn>
                <a:cxn ang="0">
                  <a:pos x="138" y="35"/>
                </a:cxn>
                <a:cxn ang="0">
                  <a:pos x="146" y="44"/>
                </a:cxn>
              </a:cxnLst>
              <a:rect l="0" t="0" r="r" b="b"/>
              <a:pathLst>
                <a:path w="146" h="142">
                  <a:moveTo>
                    <a:pt x="146" y="44"/>
                  </a:moveTo>
                  <a:lnTo>
                    <a:pt x="138" y="53"/>
                  </a:lnTo>
                  <a:lnTo>
                    <a:pt x="138" y="62"/>
                  </a:lnTo>
                  <a:lnTo>
                    <a:pt x="138" y="62"/>
                  </a:lnTo>
                  <a:lnTo>
                    <a:pt x="138" y="80"/>
                  </a:lnTo>
                  <a:lnTo>
                    <a:pt x="138" y="80"/>
                  </a:lnTo>
                  <a:lnTo>
                    <a:pt x="138" y="89"/>
                  </a:lnTo>
                  <a:lnTo>
                    <a:pt x="114" y="98"/>
                  </a:lnTo>
                  <a:lnTo>
                    <a:pt x="89" y="89"/>
                  </a:lnTo>
                  <a:lnTo>
                    <a:pt x="97" y="98"/>
                  </a:lnTo>
                  <a:lnTo>
                    <a:pt x="97" y="116"/>
                  </a:lnTo>
                  <a:lnTo>
                    <a:pt x="106" y="124"/>
                  </a:lnTo>
                  <a:lnTo>
                    <a:pt x="89" y="142"/>
                  </a:lnTo>
                  <a:lnTo>
                    <a:pt x="81" y="142"/>
                  </a:lnTo>
                  <a:lnTo>
                    <a:pt x="73" y="133"/>
                  </a:lnTo>
                  <a:lnTo>
                    <a:pt x="65" y="124"/>
                  </a:lnTo>
                  <a:lnTo>
                    <a:pt x="65" y="107"/>
                  </a:lnTo>
                  <a:lnTo>
                    <a:pt x="57" y="89"/>
                  </a:lnTo>
                  <a:lnTo>
                    <a:pt x="65" y="71"/>
                  </a:lnTo>
                  <a:lnTo>
                    <a:pt x="41" y="71"/>
                  </a:lnTo>
                  <a:lnTo>
                    <a:pt x="33" y="62"/>
                  </a:lnTo>
                  <a:lnTo>
                    <a:pt x="8" y="62"/>
                  </a:lnTo>
                  <a:lnTo>
                    <a:pt x="8" y="53"/>
                  </a:lnTo>
                  <a:lnTo>
                    <a:pt x="8" y="44"/>
                  </a:lnTo>
                  <a:lnTo>
                    <a:pt x="0" y="26"/>
                  </a:lnTo>
                  <a:lnTo>
                    <a:pt x="8" y="17"/>
                  </a:lnTo>
                  <a:lnTo>
                    <a:pt x="8" y="9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35"/>
                  </a:lnTo>
                  <a:lnTo>
                    <a:pt x="16" y="26"/>
                  </a:lnTo>
                  <a:lnTo>
                    <a:pt x="16" y="17"/>
                  </a:lnTo>
                  <a:lnTo>
                    <a:pt x="33" y="9"/>
                  </a:lnTo>
                  <a:lnTo>
                    <a:pt x="33" y="0"/>
                  </a:lnTo>
                  <a:lnTo>
                    <a:pt x="33" y="9"/>
                  </a:lnTo>
                  <a:lnTo>
                    <a:pt x="57" y="9"/>
                  </a:lnTo>
                  <a:lnTo>
                    <a:pt x="57" y="17"/>
                  </a:lnTo>
                  <a:lnTo>
                    <a:pt x="81" y="17"/>
                  </a:lnTo>
                  <a:lnTo>
                    <a:pt x="89" y="17"/>
                  </a:lnTo>
                  <a:lnTo>
                    <a:pt x="106" y="17"/>
                  </a:lnTo>
                  <a:lnTo>
                    <a:pt x="122" y="17"/>
                  </a:lnTo>
                  <a:lnTo>
                    <a:pt x="114" y="17"/>
                  </a:lnTo>
                  <a:lnTo>
                    <a:pt x="122" y="17"/>
                  </a:lnTo>
                  <a:lnTo>
                    <a:pt x="138" y="26"/>
                  </a:lnTo>
                  <a:lnTo>
                    <a:pt x="138" y="44"/>
                  </a:lnTo>
                  <a:lnTo>
                    <a:pt x="138" y="35"/>
                  </a:lnTo>
                  <a:lnTo>
                    <a:pt x="146" y="4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9" name="Freeform 181"/>
            <p:cNvSpPr>
              <a:spLocks/>
            </p:cNvSpPr>
            <p:nvPr/>
          </p:nvSpPr>
          <p:spPr bwMode="blackWhite">
            <a:xfrm>
              <a:off x="3854451" y="3425825"/>
              <a:ext cx="138112" cy="136525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80"/>
                </a:cxn>
                <a:cxn ang="0">
                  <a:pos x="40" y="80"/>
                </a:cxn>
                <a:cxn ang="0">
                  <a:pos x="40" y="71"/>
                </a:cxn>
                <a:cxn ang="0">
                  <a:pos x="56" y="62"/>
                </a:cxn>
                <a:cxn ang="0">
                  <a:pos x="56" y="18"/>
                </a:cxn>
                <a:cxn ang="0">
                  <a:pos x="89" y="18"/>
                </a:cxn>
                <a:cxn ang="0">
                  <a:pos x="89" y="9"/>
                </a:cxn>
                <a:cxn ang="0">
                  <a:pos x="40" y="0"/>
                </a:cxn>
                <a:cxn ang="0">
                  <a:pos x="40" y="18"/>
                </a:cxn>
                <a:cxn ang="0">
                  <a:pos x="32" y="18"/>
                </a:cxn>
                <a:cxn ang="0">
                  <a:pos x="24" y="44"/>
                </a:cxn>
                <a:cxn ang="0">
                  <a:pos x="0" y="71"/>
                </a:cxn>
                <a:cxn ang="0">
                  <a:pos x="0" y="89"/>
                </a:cxn>
              </a:cxnLst>
              <a:rect l="0" t="0" r="r" b="b"/>
              <a:pathLst>
                <a:path w="89" h="89">
                  <a:moveTo>
                    <a:pt x="0" y="89"/>
                  </a:moveTo>
                  <a:lnTo>
                    <a:pt x="8" y="80"/>
                  </a:lnTo>
                  <a:lnTo>
                    <a:pt x="40" y="80"/>
                  </a:lnTo>
                  <a:lnTo>
                    <a:pt x="40" y="71"/>
                  </a:lnTo>
                  <a:lnTo>
                    <a:pt x="56" y="62"/>
                  </a:lnTo>
                  <a:lnTo>
                    <a:pt x="56" y="18"/>
                  </a:lnTo>
                  <a:lnTo>
                    <a:pt x="89" y="18"/>
                  </a:lnTo>
                  <a:lnTo>
                    <a:pt x="89" y="9"/>
                  </a:lnTo>
                  <a:lnTo>
                    <a:pt x="40" y="0"/>
                  </a:lnTo>
                  <a:lnTo>
                    <a:pt x="40" y="18"/>
                  </a:lnTo>
                  <a:lnTo>
                    <a:pt x="32" y="18"/>
                  </a:lnTo>
                  <a:lnTo>
                    <a:pt x="24" y="44"/>
                  </a:lnTo>
                  <a:lnTo>
                    <a:pt x="0" y="71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0" name="Freeform 182"/>
            <p:cNvSpPr>
              <a:spLocks/>
            </p:cNvSpPr>
            <p:nvPr/>
          </p:nvSpPr>
          <p:spPr bwMode="blackWhite">
            <a:xfrm>
              <a:off x="3841751" y="3671888"/>
              <a:ext cx="112712" cy="69850"/>
            </a:xfrm>
            <a:custGeom>
              <a:avLst/>
              <a:gdLst/>
              <a:ahLst/>
              <a:cxnLst>
                <a:cxn ang="0">
                  <a:pos x="8" y="36"/>
                </a:cxn>
                <a:cxn ang="0">
                  <a:pos x="16" y="36"/>
                </a:cxn>
                <a:cxn ang="0">
                  <a:pos x="32" y="36"/>
                </a:cxn>
                <a:cxn ang="0">
                  <a:pos x="40" y="36"/>
                </a:cxn>
                <a:cxn ang="0">
                  <a:pos x="40" y="36"/>
                </a:cxn>
                <a:cxn ang="0">
                  <a:pos x="32" y="36"/>
                </a:cxn>
                <a:cxn ang="0">
                  <a:pos x="8" y="36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56" y="18"/>
                </a:cxn>
                <a:cxn ang="0">
                  <a:pos x="73" y="45"/>
                </a:cxn>
                <a:cxn ang="0">
                  <a:pos x="40" y="45"/>
                </a:cxn>
                <a:cxn ang="0">
                  <a:pos x="8" y="45"/>
                </a:cxn>
                <a:cxn ang="0">
                  <a:pos x="8" y="36"/>
                </a:cxn>
              </a:cxnLst>
              <a:rect l="0" t="0" r="r" b="b"/>
              <a:pathLst>
                <a:path w="73" h="45">
                  <a:moveTo>
                    <a:pt x="8" y="36"/>
                  </a:moveTo>
                  <a:lnTo>
                    <a:pt x="16" y="36"/>
                  </a:lnTo>
                  <a:lnTo>
                    <a:pt x="32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2" y="36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56" y="18"/>
                  </a:lnTo>
                  <a:lnTo>
                    <a:pt x="73" y="45"/>
                  </a:lnTo>
                  <a:lnTo>
                    <a:pt x="40" y="45"/>
                  </a:lnTo>
                  <a:lnTo>
                    <a:pt x="8" y="45"/>
                  </a:lnTo>
                  <a:lnTo>
                    <a:pt x="8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1" name="Freeform 183"/>
            <p:cNvSpPr>
              <a:spLocks/>
            </p:cNvSpPr>
            <p:nvPr/>
          </p:nvSpPr>
          <p:spPr bwMode="blackWhite">
            <a:xfrm>
              <a:off x="3854451" y="3727450"/>
              <a:ext cx="49212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32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2" name="Freeform 184"/>
            <p:cNvSpPr>
              <a:spLocks/>
            </p:cNvSpPr>
            <p:nvPr/>
          </p:nvSpPr>
          <p:spPr bwMode="blackWhite">
            <a:xfrm>
              <a:off x="3854451" y="3754438"/>
              <a:ext cx="49212" cy="46037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16" y="9"/>
                </a:cxn>
                <a:cxn ang="0">
                  <a:pos x="16" y="9"/>
                </a:cxn>
                <a:cxn ang="0">
                  <a:pos x="16" y="18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lnTo>
                    <a:pt x="32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6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3" name="Freeform 185"/>
            <p:cNvSpPr>
              <a:spLocks/>
            </p:cNvSpPr>
            <p:nvPr/>
          </p:nvSpPr>
          <p:spPr bwMode="blackWhite">
            <a:xfrm>
              <a:off x="3929063" y="3808413"/>
              <a:ext cx="9525" cy="460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  <a:cxn ang="0">
                  <a:pos x="17" y="18"/>
                </a:cxn>
                <a:cxn ang="0">
                  <a:pos x="8" y="27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0"/>
                </a:cxn>
              </a:cxnLst>
              <a:rect l="0" t="0" r="r" b="b"/>
              <a:pathLst>
                <a:path w="17" h="2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7" y="9"/>
                  </a:lnTo>
                  <a:lnTo>
                    <a:pt x="17" y="18"/>
                  </a:lnTo>
                  <a:lnTo>
                    <a:pt x="8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4" name="Freeform 186"/>
            <p:cNvSpPr>
              <a:spLocks/>
            </p:cNvSpPr>
            <p:nvPr/>
          </p:nvSpPr>
          <p:spPr bwMode="blackWhite">
            <a:xfrm>
              <a:off x="2816226" y="4921250"/>
              <a:ext cx="25400" cy="508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18"/>
                </a:cxn>
                <a:cxn ang="0">
                  <a:pos x="8" y="27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lnTo>
                    <a:pt x="0" y="18"/>
                  </a:lnTo>
                  <a:lnTo>
                    <a:pt x="8" y="27"/>
                  </a:lnTo>
                  <a:lnTo>
                    <a:pt x="16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5" name="Freeform 187"/>
            <p:cNvSpPr>
              <a:spLocks/>
            </p:cNvSpPr>
            <p:nvPr/>
          </p:nvSpPr>
          <p:spPr bwMode="blackWhite">
            <a:xfrm>
              <a:off x="2740026" y="3632200"/>
              <a:ext cx="52387" cy="95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7" y="17"/>
                </a:cxn>
                <a:cxn ang="0">
                  <a:pos x="25" y="8"/>
                </a:cxn>
                <a:cxn ang="0">
                  <a:pos x="9" y="0"/>
                </a:cxn>
                <a:cxn ang="0">
                  <a:pos x="0" y="8"/>
                </a:cxn>
              </a:cxnLst>
              <a:rect l="0" t="0" r="r" b="b"/>
              <a:pathLst>
                <a:path w="25" h="17">
                  <a:moveTo>
                    <a:pt x="0" y="8"/>
                  </a:moveTo>
                  <a:lnTo>
                    <a:pt x="17" y="17"/>
                  </a:lnTo>
                  <a:lnTo>
                    <a:pt x="25" y="8"/>
                  </a:lnTo>
                  <a:lnTo>
                    <a:pt x="9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6" name="Freeform 188"/>
            <p:cNvSpPr>
              <a:spLocks/>
            </p:cNvSpPr>
            <p:nvPr/>
          </p:nvSpPr>
          <p:spPr bwMode="blackWhite">
            <a:xfrm>
              <a:off x="2628901" y="3521075"/>
              <a:ext cx="163512" cy="66675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9" y="27"/>
                </a:cxn>
                <a:cxn ang="0">
                  <a:pos x="25" y="9"/>
                </a:cxn>
                <a:cxn ang="0">
                  <a:pos x="41" y="18"/>
                </a:cxn>
                <a:cxn ang="0">
                  <a:pos x="33" y="18"/>
                </a:cxn>
                <a:cxn ang="0">
                  <a:pos x="41" y="18"/>
                </a:cxn>
                <a:cxn ang="0">
                  <a:pos x="65" y="27"/>
                </a:cxn>
                <a:cxn ang="0">
                  <a:pos x="73" y="36"/>
                </a:cxn>
                <a:cxn ang="0">
                  <a:pos x="90" y="36"/>
                </a:cxn>
                <a:cxn ang="0">
                  <a:pos x="82" y="45"/>
                </a:cxn>
                <a:cxn ang="0">
                  <a:pos x="114" y="45"/>
                </a:cxn>
                <a:cxn ang="0">
                  <a:pos x="106" y="36"/>
                </a:cxn>
                <a:cxn ang="0">
                  <a:pos x="106" y="36"/>
                </a:cxn>
                <a:cxn ang="0">
                  <a:pos x="106" y="27"/>
                </a:cxn>
                <a:cxn ang="0">
                  <a:pos x="73" y="18"/>
                </a:cxn>
                <a:cxn ang="0">
                  <a:pos x="41" y="0"/>
                </a:cxn>
                <a:cxn ang="0">
                  <a:pos x="17" y="9"/>
                </a:cxn>
                <a:cxn ang="0">
                  <a:pos x="0" y="27"/>
                </a:cxn>
              </a:cxnLst>
              <a:rect l="0" t="0" r="r" b="b"/>
              <a:pathLst>
                <a:path w="114" h="45">
                  <a:moveTo>
                    <a:pt x="0" y="27"/>
                  </a:moveTo>
                  <a:lnTo>
                    <a:pt x="9" y="27"/>
                  </a:lnTo>
                  <a:lnTo>
                    <a:pt x="25" y="9"/>
                  </a:lnTo>
                  <a:lnTo>
                    <a:pt x="41" y="18"/>
                  </a:lnTo>
                  <a:lnTo>
                    <a:pt x="33" y="18"/>
                  </a:lnTo>
                  <a:lnTo>
                    <a:pt x="41" y="18"/>
                  </a:lnTo>
                  <a:lnTo>
                    <a:pt x="65" y="27"/>
                  </a:lnTo>
                  <a:lnTo>
                    <a:pt x="73" y="36"/>
                  </a:lnTo>
                  <a:lnTo>
                    <a:pt x="90" y="36"/>
                  </a:lnTo>
                  <a:lnTo>
                    <a:pt x="82" y="45"/>
                  </a:lnTo>
                  <a:lnTo>
                    <a:pt x="114" y="4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27"/>
                  </a:lnTo>
                  <a:lnTo>
                    <a:pt x="73" y="18"/>
                  </a:lnTo>
                  <a:lnTo>
                    <a:pt x="41" y="0"/>
                  </a:lnTo>
                  <a:lnTo>
                    <a:pt x="17" y="9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7" name="Freeform 189"/>
            <p:cNvSpPr>
              <a:spLocks/>
            </p:cNvSpPr>
            <p:nvPr/>
          </p:nvSpPr>
          <p:spPr bwMode="blackWhite">
            <a:xfrm>
              <a:off x="2740026" y="3479800"/>
              <a:ext cx="52387" cy="41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"/>
                </a:cxn>
                <a:cxn ang="0">
                  <a:pos x="25" y="27"/>
                </a:cxn>
                <a:cxn ang="0">
                  <a:pos x="25" y="9"/>
                </a:cxn>
                <a:cxn ang="0">
                  <a:pos x="0" y="0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9"/>
                  </a:lnTo>
                  <a:lnTo>
                    <a:pt x="25" y="27"/>
                  </a:lnTo>
                  <a:lnTo>
                    <a:pt x="25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8" name="Freeform 190"/>
            <p:cNvSpPr>
              <a:spLocks/>
            </p:cNvSpPr>
            <p:nvPr/>
          </p:nvSpPr>
          <p:spPr bwMode="blackWhite">
            <a:xfrm>
              <a:off x="2590801" y="2228850"/>
              <a:ext cx="112712" cy="125413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72"/>
                </a:cxn>
                <a:cxn ang="0">
                  <a:pos x="8" y="81"/>
                </a:cxn>
                <a:cxn ang="0">
                  <a:pos x="24" y="81"/>
                </a:cxn>
                <a:cxn ang="0">
                  <a:pos x="41" y="63"/>
                </a:cxn>
                <a:cxn ang="0">
                  <a:pos x="49" y="63"/>
                </a:cxn>
                <a:cxn ang="0">
                  <a:pos x="57" y="72"/>
                </a:cxn>
                <a:cxn ang="0">
                  <a:pos x="73" y="63"/>
                </a:cxn>
                <a:cxn ang="0">
                  <a:pos x="57" y="63"/>
                </a:cxn>
                <a:cxn ang="0">
                  <a:pos x="49" y="36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8" y="63"/>
                </a:cxn>
                <a:cxn ang="0">
                  <a:pos x="0" y="72"/>
                </a:cxn>
              </a:cxnLst>
              <a:rect l="0" t="0" r="r" b="b"/>
              <a:pathLst>
                <a:path w="73" h="81">
                  <a:moveTo>
                    <a:pt x="0" y="72"/>
                  </a:moveTo>
                  <a:lnTo>
                    <a:pt x="8" y="72"/>
                  </a:lnTo>
                  <a:lnTo>
                    <a:pt x="8" y="81"/>
                  </a:lnTo>
                  <a:lnTo>
                    <a:pt x="24" y="81"/>
                  </a:lnTo>
                  <a:lnTo>
                    <a:pt x="41" y="63"/>
                  </a:lnTo>
                  <a:lnTo>
                    <a:pt x="49" y="63"/>
                  </a:lnTo>
                  <a:lnTo>
                    <a:pt x="57" y="72"/>
                  </a:lnTo>
                  <a:lnTo>
                    <a:pt x="73" y="63"/>
                  </a:lnTo>
                  <a:lnTo>
                    <a:pt x="57" y="63"/>
                  </a:lnTo>
                  <a:lnTo>
                    <a:pt x="49" y="36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9"/>
                  </a:lnTo>
                  <a:lnTo>
                    <a:pt x="8" y="18"/>
                  </a:lnTo>
                  <a:lnTo>
                    <a:pt x="8" y="63"/>
                  </a:lnTo>
                  <a:lnTo>
                    <a:pt x="0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9" name="Freeform 191"/>
            <p:cNvSpPr>
              <a:spLocks/>
            </p:cNvSpPr>
            <p:nvPr/>
          </p:nvSpPr>
          <p:spPr bwMode="blackWhite">
            <a:xfrm>
              <a:off x="2767013" y="2105025"/>
              <a:ext cx="25400" cy="5556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36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27"/>
                </a:cxn>
              </a:cxnLst>
              <a:rect l="0" t="0" r="r" b="b"/>
              <a:pathLst>
                <a:path w="16" h="36">
                  <a:moveTo>
                    <a:pt x="0" y="27"/>
                  </a:moveTo>
                  <a:lnTo>
                    <a:pt x="0" y="36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0" name="Freeform 192"/>
            <p:cNvSpPr>
              <a:spLocks/>
            </p:cNvSpPr>
            <p:nvPr/>
          </p:nvSpPr>
          <p:spPr bwMode="blackWhite">
            <a:xfrm>
              <a:off x="1128713" y="2476500"/>
              <a:ext cx="36513" cy="4603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24" h="18">
                  <a:moveTo>
                    <a:pt x="0" y="9"/>
                  </a:moveTo>
                  <a:lnTo>
                    <a:pt x="16" y="18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1" name="Freeform 193"/>
            <p:cNvSpPr>
              <a:spLocks/>
            </p:cNvSpPr>
            <p:nvPr/>
          </p:nvSpPr>
          <p:spPr bwMode="blackWhite">
            <a:xfrm>
              <a:off x="1366838" y="2559050"/>
              <a:ext cx="36513" cy="5556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8" y="36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16" y="9"/>
                </a:cxn>
                <a:cxn ang="0">
                  <a:pos x="24" y="9"/>
                </a:cxn>
                <a:cxn ang="0">
                  <a:pos x="24" y="0"/>
                </a:cxn>
                <a:cxn ang="0">
                  <a:pos x="0" y="27"/>
                </a:cxn>
              </a:cxnLst>
              <a:rect l="0" t="0" r="r" b="b"/>
              <a:pathLst>
                <a:path w="24" h="36">
                  <a:moveTo>
                    <a:pt x="0" y="27"/>
                  </a:moveTo>
                  <a:lnTo>
                    <a:pt x="8" y="36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16" y="9"/>
                  </a:lnTo>
                  <a:lnTo>
                    <a:pt x="24" y="9"/>
                  </a:lnTo>
                  <a:lnTo>
                    <a:pt x="24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2" name="Freeform 194"/>
            <p:cNvSpPr>
              <a:spLocks/>
            </p:cNvSpPr>
            <p:nvPr/>
          </p:nvSpPr>
          <p:spPr bwMode="blackWhite">
            <a:xfrm>
              <a:off x="1765301" y="2709863"/>
              <a:ext cx="25400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16" y="45"/>
                </a:cxn>
                <a:cxn ang="0">
                  <a:pos x="0" y="27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16" y="45"/>
                  </a:lnTo>
                  <a:lnTo>
                    <a:pt x="0" y="27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3" name="Freeform 195"/>
            <p:cNvSpPr>
              <a:spLocks/>
            </p:cNvSpPr>
            <p:nvPr/>
          </p:nvSpPr>
          <p:spPr bwMode="blackWhite">
            <a:xfrm>
              <a:off x="1841501" y="2820988"/>
              <a:ext cx="87312" cy="68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8"/>
                </a:cxn>
                <a:cxn ang="0">
                  <a:pos x="24" y="26"/>
                </a:cxn>
                <a:cxn ang="0">
                  <a:pos x="32" y="35"/>
                </a:cxn>
                <a:cxn ang="0">
                  <a:pos x="32" y="35"/>
                </a:cxn>
                <a:cxn ang="0">
                  <a:pos x="49" y="44"/>
                </a:cxn>
                <a:cxn ang="0">
                  <a:pos x="57" y="44"/>
                </a:cxn>
                <a:cxn ang="0">
                  <a:pos x="32" y="9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57" h="44">
                  <a:moveTo>
                    <a:pt x="0" y="0"/>
                  </a:moveTo>
                  <a:lnTo>
                    <a:pt x="8" y="18"/>
                  </a:lnTo>
                  <a:lnTo>
                    <a:pt x="24" y="26"/>
                  </a:lnTo>
                  <a:lnTo>
                    <a:pt x="32" y="35"/>
                  </a:lnTo>
                  <a:lnTo>
                    <a:pt x="32" y="35"/>
                  </a:lnTo>
                  <a:lnTo>
                    <a:pt x="49" y="44"/>
                  </a:lnTo>
                  <a:lnTo>
                    <a:pt x="57" y="44"/>
                  </a:lnTo>
                  <a:lnTo>
                    <a:pt x="32" y="9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4" name="Freeform 196"/>
            <p:cNvSpPr>
              <a:spLocks/>
            </p:cNvSpPr>
            <p:nvPr/>
          </p:nvSpPr>
          <p:spPr bwMode="blackWhite">
            <a:xfrm>
              <a:off x="3717926" y="2203450"/>
              <a:ext cx="165100" cy="160338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8" y="35"/>
                </a:cxn>
                <a:cxn ang="0">
                  <a:pos x="24" y="26"/>
                </a:cxn>
                <a:cxn ang="0">
                  <a:pos x="32" y="35"/>
                </a:cxn>
                <a:cxn ang="0">
                  <a:pos x="8" y="53"/>
                </a:cxn>
                <a:cxn ang="0">
                  <a:pos x="24" y="53"/>
                </a:cxn>
                <a:cxn ang="0">
                  <a:pos x="32" y="71"/>
                </a:cxn>
                <a:cxn ang="0">
                  <a:pos x="24" y="80"/>
                </a:cxn>
                <a:cxn ang="0">
                  <a:pos x="40" y="80"/>
                </a:cxn>
                <a:cxn ang="0">
                  <a:pos x="64" y="89"/>
                </a:cxn>
                <a:cxn ang="0">
                  <a:pos x="113" y="62"/>
                </a:cxn>
                <a:cxn ang="0">
                  <a:pos x="121" y="53"/>
                </a:cxn>
                <a:cxn ang="0">
                  <a:pos x="121" y="26"/>
                </a:cxn>
                <a:cxn ang="0">
                  <a:pos x="105" y="17"/>
                </a:cxn>
                <a:cxn ang="0">
                  <a:pos x="105" y="9"/>
                </a:cxn>
                <a:cxn ang="0">
                  <a:pos x="105" y="9"/>
                </a:cxn>
                <a:cxn ang="0">
                  <a:pos x="97" y="0"/>
                </a:cxn>
                <a:cxn ang="0">
                  <a:pos x="81" y="17"/>
                </a:cxn>
                <a:cxn ang="0">
                  <a:pos x="72" y="17"/>
                </a:cxn>
                <a:cxn ang="0">
                  <a:pos x="56" y="17"/>
                </a:cxn>
                <a:cxn ang="0">
                  <a:pos x="48" y="17"/>
                </a:cxn>
                <a:cxn ang="0">
                  <a:pos x="48" y="17"/>
                </a:cxn>
                <a:cxn ang="0">
                  <a:pos x="48" y="26"/>
                </a:cxn>
                <a:cxn ang="0">
                  <a:pos x="40" y="35"/>
                </a:cxn>
                <a:cxn ang="0">
                  <a:pos x="40" y="17"/>
                </a:cxn>
                <a:cxn ang="0">
                  <a:pos x="24" y="9"/>
                </a:cxn>
                <a:cxn ang="0">
                  <a:pos x="16" y="9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17"/>
                </a:cxn>
                <a:cxn ang="0">
                  <a:pos x="0" y="26"/>
                </a:cxn>
              </a:cxnLst>
              <a:rect l="0" t="0" r="r" b="b"/>
              <a:pathLst>
                <a:path w="121" h="89">
                  <a:moveTo>
                    <a:pt x="0" y="26"/>
                  </a:moveTo>
                  <a:lnTo>
                    <a:pt x="8" y="35"/>
                  </a:lnTo>
                  <a:lnTo>
                    <a:pt x="24" y="26"/>
                  </a:lnTo>
                  <a:lnTo>
                    <a:pt x="32" y="35"/>
                  </a:lnTo>
                  <a:lnTo>
                    <a:pt x="8" y="53"/>
                  </a:lnTo>
                  <a:lnTo>
                    <a:pt x="24" y="53"/>
                  </a:lnTo>
                  <a:lnTo>
                    <a:pt x="32" y="71"/>
                  </a:lnTo>
                  <a:lnTo>
                    <a:pt x="24" y="80"/>
                  </a:lnTo>
                  <a:lnTo>
                    <a:pt x="40" y="80"/>
                  </a:lnTo>
                  <a:lnTo>
                    <a:pt x="64" y="89"/>
                  </a:lnTo>
                  <a:lnTo>
                    <a:pt x="113" y="62"/>
                  </a:lnTo>
                  <a:lnTo>
                    <a:pt x="121" y="53"/>
                  </a:lnTo>
                  <a:lnTo>
                    <a:pt x="121" y="26"/>
                  </a:lnTo>
                  <a:lnTo>
                    <a:pt x="105" y="17"/>
                  </a:lnTo>
                  <a:lnTo>
                    <a:pt x="105" y="9"/>
                  </a:lnTo>
                  <a:lnTo>
                    <a:pt x="105" y="9"/>
                  </a:lnTo>
                  <a:lnTo>
                    <a:pt x="97" y="0"/>
                  </a:lnTo>
                  <a:lnTo>
                    <a:pt x="81" y="17"/>
                  </a:lnTo>
                  <a:lnTo>
                    <a:pt x="72" y="17"/>
                  </a:lnTo>
                  <a:lnTo>
                    <a:pt x="5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26"/>
                  </a:lnTo>
                  <a:lnTo>
                    <a:pt x="40" y="35"/>
                  </a:lnTo>
                  <a:lnTo>
                    <a:pt x="40" y="17"/>
                  </a:lnTo>
                  <a:lnTo>
                    <a:pt x="24" y="9"/>
                  </a:lnTo>
                  <a:lnTo>
                    <a:pt x="16" y="9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5" name="Freeform 198"/>
            <p:cNvSpPr>
              <a:spLocks/>
            </p:cNvSpPr>
            <p:nvPr/>
          </p:nvSpPr>
          <p:spPr bwMode="blackWhite">
            <a:xfrm>
              <a:off x="1265238" y="3548063"/>
              <a:ext cx="53975" cy="3968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24" y="0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6" name="Freeform 199"/>
            <p:cNvSpPr>
              <a:spLocks/>
            </p:cNvSpPr>
            <p:nvPr/>
          </p:nvSpPr>
          <p:spPr bwMode="blackWhite">
            <a:xfrm>
              <a:off x="1341438" y="3589338"/>
              <a:ext cx="25400" cy="5238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8" y="18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0" y="9"/>
                  </a:lnTo>
                  <a:lnTo>
                    <a:pt x="8" y="18"/>
                  </a:lnTo>
                  <a:lnTo>
                    <a:pt x="16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7" name="Freeform 200"/>
            <p:cNvSpPr>
              <a:spLocks/>
            </p:cNvSpPr>
            <p:nvPr/>
          </p:nvSpPr>
          <p:spPr bwMode="blackWhite">
            <a:xfrm>
              <a:off x="1917701" y="2228850"/>
              <a:ext cx="111125" cy="82550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24" y="45"/>
                </a:cxn>
                <a:cxn ang="0">
                  <a:pos x="16" y="54"/>
                </a:cxn>
                <a:cxn ang="0">
                  <a:pos x="32" y="54"/>
                </a:cxn>
                <a:cxn ang="0">
                  <a:pos x="32" y="45"/>
                </a:cxn>
                <a:cxn ang="0">
                  <a:pos x="40" y="36"/>
                </a:cxn>
                <a:cxn ang="0">
                  <a:pos x="40" y="45"/>
                </a:cxn>
                <a:cxn ang="0">
                  <a:pos x="40" y="54"/>
                </a:cxn>
                <a:cxn ang="0">
                  <a:pos x="56" y="45"/>
                </a:cxn>
                <a:cxn ang="0">
                  <a:pos x="48" y="36"/>
                </a:cxn>
                <a:cxn ang="0">
                  <a:pos x="64" y="36"/>
                </a:cxn>
                <a:cxn ang="0">
                  <a:pos x="72" y="18"/>
                </a:cxn>
                <a:cxn ang="0">
                  <a:pos x="40" y="18"/>
                </a:cxn>
                <a:cxn ang="0">
                  <a:pos x="56" y="9"/>
                </a:cxn>
                <a:cxn ang="0">
                  <a:pos x="48" y="0"/>
                </a:cxn>
                <a:cxn ang="0">
                  <a:pos x="0" y="27"/>
                </a:cxn>
              </a:cxnLst>
              <a:rect l="0" t="0" r="r" b="b"/>
              <a:pathLst>
                <a:path w="72" h="54">
                  <a:moveTo>
                    <a:pt x="0" y="27"/>
                  </a:moveTo>
                  <a:lnTo>
                    <a:pt x="32" y="27"/>
                  </a:lnTo>
                  <a:lnTo>
                    <a:pt x="40" y="27"/>
                  </a:lnTo>
                  <a:lnTo>
                    <a:pt x="24" y="45"/>
                  </a:lnTo>
                  <a:lnTo>
                    <a:pt x="16" y="54"/>
                  </a:lnTo>
                  <a:lnTo>
                    <a:pt x="32" y="54"/>
                  </a:lnTo>
                  <a:lnTo>
                    <a:pt x="32" y="45"/>
                  </a:lnTo>
                  <a:lnTo>
                    <a:pt x="40" y="36"/>
                  </a:lnTo>
                  <a:lnTo>
                    <a:pt x="40" y="45"/>
                  </a:lnTo>
                  <a:lnTo>
                    <a:pt x="40" y="54"/>
                  </a:lnTo>
                  <a:lnTo>
                    <a:pt x="56" y="45"/>
                  </a:lnTo>
                  <a:lnTo>
                    <a:pt x="48" y="36"/>
                  </a:lnTo>
                  <a:lnTo>
                    <a:pt x="64" y="36"/>
                  </a:lnTo>
                  <a:lnTo>
                    <a:pt x="72" y="18"/>
                  </a:lnTo>
                  <a:lnTo>
                    <a:pt x="40" y="18"/>
                  </a:lnTo>
                  <a:lnTo>
                    <a:pt x="56" y="9"/>
                  </a:lnTo>
                  <a:lnTo>
                    <a:pt x="48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8" name="Freeform 201"/>
            <p:cNvSpPr>
              <a:spLocks/>
            </p:cNvSpPr>
            <p:nvPr/>
          </p:nvSpPr>
          <p:spPr bwMode="blackWhite">
            <a:xfrm>
              <a:off x="2041526" y="2408238"/>
              <a:ext cx="125412" cy="6191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6" y="45"/>
                </a:cxn>
                <a:cxn ang="0">
                  <a:pos x="32" y="45"/>
                </a:cxn>
                <a:cxn ang="0">
                  <a:pos x="32" y="36"/>
                </a:cxn>
                <a:cxn ang="0">
                  <a:pos x="48" y="27"/>
                </a:cxn>
                <a:cxn ang="0">
                  <a:pos x="56" y="18"/>
                </a:cxn>
                <a:cxn ang="0">
                  <a:pos x="73" y="9"/>
                </a:cxn>
                <a:cxn ang="0">
                  <a:pos x="73" y="9"/>
                </a:cxn>
                <a:cxn ang="0">
                  <a:pos x="81" y="9"/>
                </a:cxn>
                <a:cxn ang="0">
                  <a:pos x="64" y="0"/>
                </a:cxn>
                <a:cxn ang="0">
                  <a:pos x="56" y="9"/>
                </a:cxn>
                <a:cxn ang="0">
                  <a:pos x="48" y="18"/>
                </a:cxn>
                <a:cxn ang="0">
                  <a:pos x="40" y="18"/>
                </a:cxn>
                <a:cxn ang="0">
                  <a:pos x="32" y="9"/>
                </a:cxn>
                <a:cxn ang="0">
                  <a:pos x="24" y="9"/>
                </a:cxn>
                <a:cxn ang="0">
                  <a:pos x="24" y="27"/>
                </a:cxn>
                <a:cxn ang="0">
                  <a:pos x="24" y="27"/>
                </a:cxn>
                <a:cxn ang="0">
                  <a:pos x="16" y="36"/>
                </a:cxn>
                <a:cxn ang="0">
                  <a:pos x="0" y="36"/>
                </a:cxn>
              </a:cxnLst>
              <a:rect l="0" t="0" r="r" b="b"/>
              <a:pathLst>
                <a:path w="81" h="45">
                  <a:moveTo>
                    <a:pt x="0" y="36"/>
                  </a:moveTo>
                  <a:lnTo>
                    <a:pt x="16" y="45"/>
                  </a:lnTo>
                  <a:lnTo>
                    <a:pt x="32" y="45"/>
                  </a:lnTo>
                  <a:lnTo>
                    <a:pt x="32" y="36"/>
                  </a:lnTo>
                  <a:lnTo>
                    <a:pt x="48" y="27"/>
                  </a:lnTo>
                  <a:lnTo>
                    <a:pt x="56" y="18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81" y="9"/>
                  </a:lnTo>
                  <a:lnTo>
                    <a:pt x="64" y="0"/>
                  </a:lnTo>
                  <a:lnTo>
                    <a:pt x="56" y="9"/>
                  </a:lnTo>
                  <a:lnTo>
                    <a:pt x="48" y="18"/>
                  </a:lnTo>
                  <a:lnTo>
                    <a:pt x="40" y="18"/>
                  </a:lnTo>
                  <a:lnTo>
                    <a:pt x="32" y="9"/>
                  </a:lnTo>
                  <a:lnTo>
                    <a:pt x="24" y="9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16" y="36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9" name="Freeform 202"/>
            <p:cNvSpPr>
              <a:spLocks/>
            </p:cNvSpPr>
            <p:nvPr/>
          </p:nvSpPr>
          <p:spPr bwMode="blackWhite">
            <a:xfrm>
              <a:off x="2139951" y="2532063"/>
              <a:ext cx="52387" cy="4445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9" y="17"/>
                </a:cxn>
                <a:cxn ang="0">
                  <a:pos x="9" y="8"/>
                </a:cxn>
                <a:cxn ang="0">
                  <a:pos x="33" y="8"/>
                </a:cxn>
                <a:cxn ang="0">
                  <a:pos x="17" y="0"/>
                </a:cxn>
                <a:cxn ang="0">
                  <a:pos x="0" y="17"/>
                </a:cxn>
              </a:cxnLst>
              <a:rect l="0" t="0" r="r" b="b"/>
              <a:pathLst>
                <a:path w="33" h="17">
                  <a:moveTo>
                    <a:pt x="0" y="17"/>
                  </a:moveTo>
                  <a:lnTo>
                    <a:pt x="9" y="17"/>
                  </a:lnTo>
                  <a:lnTo>
                    <a:pt x="9" y="8"/>
                  </a:lnTo>
                  <a:lnTo>
                    <a:pt x="33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0" name="Freeform 203"/>
            <p:cNvSpPr>
              <a:spLocks/>
            </p:cNvSpPr>
            <p:nvPr/>
          </p:nvSpPr>
          <p:spPr bwMode="blackWhite">
            <a:xfrm>
              <a:off x="2265363" y="2586038"/>
              <a:ext cx="38100" cy="42862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7" y="27"/>
                </a:cxn>
                <a:cxn ang="0">
                  <a:pos x="17" y="9"/>
                </a:cxn>
                <a:cxn ang="0">
                  <a:pos x="25" y="9"/>
                </a:cxn>
                <a:cxn ang="0">
                  <a:pos x="17" y="0"/>
                </a:cxn>
                <a:cxn ang="0">
                  <a:pos x="9" y="9"/>
                </a:cxn>
                <a:cxn ang="0">
                  <a:pos x="9" y="18"/>
                </a:cxn>
                <a:cxn ang="0">
                  <a:pos x="0" y="2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17" y="27"/>
                  </a:lnTo>
                  <a:lnTo>
                    <a:pt x="17" y="9"/>
                  </a:lnTo>
                  <a:lnTo>
                    <a:pt x="25" y="9"/>
                  </a:lnTo>
                  <a:lnTo>
                    <a:pt x="17" y="0"/>
                  </a:lnTo>
                  <a:lnTo>
                    <a:pt x="9" y="9"/>
                  </a:lnTo>
                  <a:lnTo>
                    <a:pt x="9" y="18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1" name="Freeform 204"/>
            <p:cNvSpPr>
              <a:spLocks/>
            </p:cNvSpPr>
            <p:nvPr/>
          </p:nvSpPr>
          <p:spPr bwMode="blackWhite">
            <a:xfrm>
              <a:off x="2328863" y="2724150"/>
              <a:ext cx="49213" cy="9683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24" y="63"/>
                </a:cxn>
                <a:cxn ang="0">
                  <a:pos x="24" y="54"/>
                </a:cxn>
                <a:cxn ang="0">
                  <a:pos x="32" y="45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32" h="63">
                  <a:moveTo>
                    <a:pt x="0" y="9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24" y="63"/>
                  </a:lnTo>
                  <a:lnTo>
                    <a:pt x="24" y="54"/>
                  </a:lnTo>
                  <a:lnTo>
                    <a:pt x="32" y="45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2" name="Freeform 205"/>
            <p:cNvSpPr>
              <a:spLocks/>
            </p:cNvSpPr>
            <p:nvPr/>
          </p:nvSpPr>
          <p:spPr bwMode="blackWhite">
            <a:xfrm>
              <a:off x="2303463" y="2751138"/>
              <a:ext cx="52388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18"/>
                </a:cxn>
                <a:cxn ang="0">
                  <a:pos x="16" y="27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18"/>
                  </a:lnTo>
                  <a:lnTo>
                    <a:pt x="16" y="2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3" name="Freeform 206"/>
            <p:cNvSpPr>
              <a:spLocks/>
            </p:cNvSpPr>
            <p:nvPr/>
          </p:nvSpPr>
          <p:spPr bwMode="blackWhite">
            <a:xfrm>
              <a:off x="2303463" y="2751138"/>
              <a:ext cx="52388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18"/>
                </a:cxn>
                <a:cxn ang="0">
                  <a:pos x="16" y="27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18"/>
                  </a:lnTo>
                  <a:lnTo>
                    <a:pt x="16" y="2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grpSp>
          <p:nvGrpSpPr>
            <p:cNvPr id="3" name="Group 207"/>
            <p:cNvGrpSpPr>
              <a:grpSpLocks/>
            </p:cNvGrpSpPr>
            <p:nvPr/>
          </p:nvGrpSpPr>
          <p:grpSpPr bwMode="auto">
            <a:xfrm>
              <a:off x="4929188" y="2532063"/>
              <a:ext cx="2376488" cy="2101850"/>
              <a:chOff x="9157" y="1676"/>
              <a:chExt cx="1540" cy="1363"/>
            </a:xfrm>
          </p:grpSpPr>
          <p:sp>
            <p:nvSpPr>
              <p:cNvPr id="280" name="Freeform 208"/>
              <p:cNvSpPr>
                <a:spLocks/>
              </p:cNvSpPr>
              <p:nvPr/>
            </p:nvSpPr>
            <p:spPr bwMode="blackWhite">
              <a:xfrm>
                <a:off x="9157" y="2032"/>
                <a:ext cx="275" cy="232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243" y="0"/>
                  </a:cxn>
                  <a:cxn ang="0">
                    <a:pos x="243" y="18"/>
                  </a:cxn>
                  <a:cxn ang="0">
                    <a:pos x="259" y="18"/>
                  </a:cxn>
                  <a:cxn ang="0">
                    <a:pos x="259" y="36"/>
                  </a:cxn>
                  <a:cxn ang="0">
                    <a:pos x="251" y="36"/>
                  </a:cxn>
                  <a:cxn ang="0">
                    <a:pos x="235" y="36"/>
                  </a:cxn>
                  <a:cxn ang="0">
                    <a:pos x="210" y="36"/>
                  </a:cxn>
                  <a:cxn ang="0">
                    <a:pos x="218" y="54"/>
                  </a:cxn>
                  <a:cxn ang="0">
                    <a:pos x="218" y="62"/>
                  </a:cxn>
                  <a:cxn ang="0">
                    <a:pos x="210" y="71"/>
                  </a:cxn>
                  <a:cxn ang="0">
                    <a:pos x="227" y="71"/>
                  </a:cxn>
                  <a:cxn ang="0">
                    <a:pos x="235" y="80"/>
                  </a:cxn>
                  <a:cxn ang="0">
                    <a:pos x="227" y="89"/>
                  </a:cxn>
                  <a:cxn ang="0">
                    <a:pos x="218" y="98"/>
                  </a:cxn>
                  <a:cxn ang="0">
                    <a:pos x="218" y="107"/>
                  </a:cxn>
                  <a:cxn ang="0">
                    <a:pos x="210" y="125"/>
                  </a:cxn>
                  <a:cxn ang="0">
                    <a:pos x="194" y="143"/>
                  </a:cxn>
                  <a:cxn ang="0">
                    <a:pos x="178" y="160"/>
                  </a:cxn>
                  <a:cxn ang="0">
                    <a:pos x="162" y="160"/>
                  </a:cxn>
                  <a:cxn ang="0">
                    <a:pos x="154" y="160"/>
                  </a:cxn>
                  <a:cxn ang="0">
                    <a:pos x="137" y="178"/>
                  </a:cxn>
                  <a:cxn ang="0">
                    <a:pos x="146" y="187"/>
                  </a:cxn>
                  <a:cxn ang="0">
                    <a:pos x="154" y="196"/>
                  </a:cxn>
                  <a:cxn ang="0">
                    <a:pos x="162" y="205"/>
                  </a:cxn>
                  <a:cxn ang="0">
                    <a:pos x="162" y="223"/>
                  </a:cxn>
                  <a:cxn ang="0">
                    <a:pos x="146" y="223"/>
                  </a:cxn>
                  <a:cxn ang="0">
                    <a:pos x="129" y="223"/>
                  </a:cxn>
                  <a:cxn ang="0">
                    <a:pos x="113" y="232"/>
                  </a:cxn>
                  <a:cxn ang="0">
                    <a:pos x="97" y="214"/>
                  </a:cxn>
                  <a:cxn ang="0">
                    <a:pos x="81" y="205"/>
                  </a:cxn>
                  <a:cxn ang="0">
                    <a:pos x="48" y="205"/>
                  </a:cxn>
                  <a:cxn ang="0">
                    <a:pos x="16" y="205"/>
                  </a:cxn>
                  <a:cxn ang="0">
                    <a:pos x="16" y="196"/>
                  </a:cxn>
                  <a:cxn ang="0">
                    <a:pos x="32" y="178"/>
                  </a:cxn>
                  <a:cxn ang="0">
                    <a:pos x="32" y="169"/>
                  </a:cxn>
                  <a:cxn ang="0">
                    <a:pos x="24" y="152"/>
                  </a:cxn>
                  <a:cxn ang="0">
                    <a:pos x="8" y="143"/>
                  </a:cxn>
                  <a:cxn ang="0">
                    <a:pos x="0" y="134"/>
                  </a:cxn>
                  <a:cxn ang="0">
                    <a:pos x="24" y="134"/>
                  </a:cxn>
                  <a:cxn ang="0">
                    <a:pos x="48" y="134"/>
                  </a:cxn>
                  <a:cxn ang="0">
                    <a:pos x="73" y="134"/>
                  </a:cxn>
                  <a:cxn ang="0">
                    <a:pos x="89" y="107"/>
                  </a:cxn>
                  <a:cxn ang="0">
                    <a:pos x="105" y="98"/>
                  </a:cxn>
                  <a:cxn ang="0">
                    <a:pos x="113" y="98"/>
                  </a:cxn>
                  <a:cxn ang="0">
                    <a:pos x="129" y="89"/>
                  </a:cxn>
                  <a:cxn ang="0">
                    <a:pos x="137" y="89"/>
                  </a:cxn>
                  <a:cxn ang="0">
                    <a:pos x="137" y="80"/>
                  </a:cxn>
                  <a:cxn ang="0">
                    <a:pos x="146" y="71"/>
                  </a:cxn>
                  <a:cxn ang="0">
                    <a:pos x="154" y="62"/>
                  </a:cxn>
                  <a:cxn ang="0">
                    <a:pos x="154" y="54"/>
                  </a:cxn>
                  <a:cxn ang="0">
                    <a:pos x="170" y="45"/>
                  </a:cxn>
                  <a:cxn ang="0">
                    <a:pos x="170" y="36"/>
                  </a:cxn>
                  <a:cxn ang="0">
                    <a:pos x="170" y="18"/>
                  </a:cxn>
                  <a:cxn ang="0">
                    <a:pos x="170" y="9"/>
                  </a:cxn>
                  <a:cxn ang="0">
                    <a:pos x="194" y="0"/>
                  </a:cxn>
                  <a:cxn ang="0">
                    <a:pos x="210" y="0"/>
                  </a:cxn>
                </a:cxnLst>
                <a:rect l="0" t="0" r="r" b="b"/>
                <a:pathLst>
                  <a:path w="275" h="232">
                    <a:moveTo>
                      <a:pt x="218" y="0"/>
                    </a:moveTo>
                    <a:lnTo>
                      <a:pt x="235" y="0"/>
                    </a:lnTo>
                    <a:lnTo>
                      <a:pt x="235" y="0"/>
                    </a:lnTo>
                    <a:lnTo>
                      <a:pt x="243" y="0"/>
                    </a:lnTo>
                    <a:lnTo>
                      <a:pt x="243" y="9"/>
                    </a:lnTo>
                    <a:lnTo>
                      <a:pt x="243" y="18"/>
                    </a:lnTo>
                    <a:lnTo>
                      <a:pt x="251" y="18"/>
                    </a:lnTo>
                    <a:lnTo>
                      <a:pt x="259" y="18"/>
                    </a:lnTo>
                    <a:lnTo>
                      <a:pt x="275" y="27"/>
                    </a:lnTo>
                    <a:lnTo>
                      <a:pt x="259" y="36"/>
                    </a:lnTo>
                    <a:lnTo>
                      <a:pt x="259" y="36"/>
                    </a:lnTo>
                    <a:lnTo>
                      <a:pt x="251" y="36"/>
                    </a:lnTo>
                    <a:lnTo>
                      <a:pt x="243" y="45"/>
                    </a:lnTo>
                    <a:lnTo>
                      <a:pt x="235" y="36"/>
                    </a:lnTo>
                    <a:lnTo>
                      <a:pt x="218" y="36"/>
                    </a:lnTo>
                    <a:lnTo>
                      <a:pt x="210" y="36"/>
                    </a:lnTo>
                    <a:lnTo>
                      <a:pt x="210" y="45"/>
                    </a:lnTo>
                    <a:lnTo>
                      <a:pt x="218" y="54"/>
                    </a:lnTo>
                    <a:lnTo>
                      <a:pt x="210" y="54"/>
                    </a:lnTo>
                    <a:lnTo>
                      <a:pt x="218" y="62"/>
                    </a:lnTo>
                    <a:lnTo>
                      <a:pt x="210" y="62"/>
                    </a:lnTo>
                    <a:lnTo>
                      <a:pt x="210" y="71"/>
                    </a:lnTo>
                    <a:lnTo>
                      <a:pt x="218" y="71"/>
                    </a:lnTo>
                    <a:lnTo>
                      <a:pt x="227" y="71"/>
                    </a:lnTo>
                    <a:lnTo>
                      <a:pt x="227" y="80"/>
                    </a:lnTo>
                    <a:lnTo>
                      <a:pt x="235" y="80"/>
                    </a:lnTo>
                    <a:lnTo>
                      <a:pt x="235" y="89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18" y="98"/>
                    </a:lnTo>
                    <a:lnTo>
                      <a:pt x="227" y="107"/>
                    </a:lnTo>
                    <a:lnTo>
                      <a:pt x="218" y="107"/>
                    </a:lnTo>
                    <a:lnTo>
                      <a:pt x="210" y="116"/>
                    </a:lnTo>
                    <a:lnTo>
                      <a:pt x="210" y="125"/>
                    </a:lnTo>
                    <a:lnTo>
                      <a:pt x="202" y="125"/>
                    </a:lnTo>
                    <a:lnTo>
                      <a:pt x="194" y="143"/>
                    </a:lnTo>
                    <a:lnTo>
                      <a:pt x="186" y="143"/>
                    </a:lnTo>
                    <a:lnTo>
                      <a:pt x="178" y="160"/>
                    </a:lnTo>
                    <a:lnTo>
                      <a:pt x="170" y="160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54" y="160"/>
                    </a:lnTo>
                    <a:lnTo>
                      <a:pt x="137" y="169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6" y="187"/>
                    </a:lnTo>
                    <a:lnTo>
                      <a:pt x="146" y="196"/>
                    </a:lnTo>
                    <a:lnTo>
                      <a:pt x="154" y="196"/>
                    </a:lnTo>
                    <a:lnTo>
                      <a:pt x="154" y="196"/>
                    </a:lnTo>
                    <a:lnTo>
                      <a:pt x="162" y="205"/>
                    </a:lnTo>
                    <a:lnTo>
                      <a:pt x="162" y="214"/>
                    </a:lnTo>
                    <a:lnTo>
                      <a:pt x="162" y="223"/>
                    </a:lnTo>
                    <a:lnTo>
                      <a:pt x="154" y="223"/>
                    </a:lnTo>
                    <a:lnTo>
                      <a:pt x="146" y="223"/>
                    </a:lnTo>
                    <a:lnTo>
                      <a:pt x="129" y="223"/>
                    </a:lnTo>
                    <a:lnTo>
                      <a:pt x="129" y="223"/>
                    </a:lnTo>
                    <a:lnTo>
                      <a:pt x="121" y="232"/>
                    </a:lnTo>
                    <a:lnTo>
                      <a:pt x="113" y="232"/>
                    </a:lnTo>
                    <a:lnTo>
                      <a:pt x="105" y="232"/>
                    </a:lnTo>
                    <a:lnTo>
                      <a:pt x="97" y="214"/>
                    </a:lnTo>
                    <a:lnTo>
                      <a:pt x="89" y="205"/>
                    </a:lnTo>
                    <a:lnTo>
                      <a:pt x="81" y="205"/>
                    </a:lnTo>
                    <a:lnTo>
                      <a:pt x="56" y="205"/>
                    </a:lnTo>
                    <a:lnTo>
                      <a:pt x="48" y="205"/>
                    </a:lnTo>
                    <a:lnTo>
                      <a:pt x="40" y="205"/>
                    </a:lnTo>
                    <a:lnTo>
                      <a:pt x="16" y="205"/>
                    </a:lnTo>
                    <a:lnTo>
                      <a:pt x="8" y="205"/>
                    </a:lnTo>
                    <a:lnTo>
                      <a:pt x="16" y="196"/>
                    </a:lnTo>
                    <a:lnTo>
                      <a:pt x="24" y="187"/>
                    </a:lnTo>
                    <a:lnTo>
                      <a:pt x="32" y="178"/>
                    </a:lnTo>
                    <a:lnTo>
                      <a:pt x="40" y="169"/>
                    </a:lnTo>
                    <a:lnTo>
                      <a:pt x="32" y="169"/>
                    </a:lnTo>
                    <a:lnTo>
                      <a:pt x="32" y="169"/>
                    </a:lnTo>
                    <a:lnTo>
                      <a:pt x="24" y="152"/>
                    </a:lnTo>
                    <a:lnTo>
                      <a:pt x="16" y="152"/>
                    </a:lnTo>
                    <a:lnTo>
                      <a:pt x="8" y="143"/>
                    </a:lnTo>
                    <a:lnTo>
                      <a:pt x="8" y="134"/>
                    </a:lnTo>
                    <a:lnTo>
                      <a:pt x="0" y="134"/>
                    </a:lnTo>
                    <a:lnTo>
                      <a:pt x="0" y="125"/>
                    </a:lnTo>
                    <a:lnTo>
                      <a:pt x="24" y="134"/>
                    </a:lnTo>
                    <a:lnTo>
                      <a:pt x="40" y="134"/>
                    </a:lnTo>
                    <a:lnTo>
                      <a:pt x="48" y="134"/>
                    </a:lnTo>
                    <a:lnTo>
                      <a:pt x="56" y="134"/>
                    </a:lnTo>
                    <a:lnTo>
                      <a:pt x="73" y="134"/>
                    </a:lnTo>
                    <a:lnTo>
                      <a:pt x="89" y="125"/>
                    </a:lnTo>
                    <a:lnTo>
                      <a:pt x="89" y="107"/>
                    </a:lnTo>
                    <a:lnTo>
                      <a:pt x="97" y="98"/>
                    </a:lnTo>
                    <a:lnTo>
                      <a:pt x="105" y="98"/>
                    </a:lnTo>
                    <a:lnTo>
                      <a:pt x="105" y="98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29" y="89"/>
                    </a:lnTo>
                    <a:lnTo>
                      <a:pt x="129" y="98"/>
                    </a:lnTo>
                    <a:lnTo>
                      <a:pt x="137" y="89"/>
                    </a:lnTo>
                    <a:lnTo>
                      <a:pt x="137" y="89"/>
                    </a:lnTo>
                    <a:lnTo>
                      <a:pt x="137" y="80"/>
                    </a:lnTo>
                    <a:lnTo>
                      <a:pt x="137" y="71"/>
                    </a:lnTo>
                    <a:lnTo>
                      <a:pt x="146" y="71"/>
                    </a:lnTo>
                    <a:lnTo>
                      <a:pt x="146" y="62"/>
                    </a:lnTo>
                    <a:lnTo>
                      <a:pt x="154" y="62"/>
                    </a:lnTo>
                    <a:lnTo>
                      <a:pt x="146" y="54"/>
                    </a:lnTo>
                    <a:lnTo>
                      <a:pt x="154" y="54"/>
                    </a:lnTo>
                    <a:lnTo>
                      <a:pt x="162" y="54"/>
                    </a:lnTo>
                    <a:lnTo>
                      <a:pt x="170" y="45"/>
                    </a:lnTo>
                    <a:lnTo>
                      <a:pt x="162" y="45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70" y="18"/>
                    </a:lnTo>
                    <a:lnTo>
                      <a:pt x="170" y="18"/>
                    </a:lnTo>
                    <a:lnTo>
                      <a:pt x="170" y="9"/>
                    </a:lnTo>
                    <a:lnTo>
                      <a:pt x="170" y="9"/>
                    </a:lnTo>
                    <a:lnTo>
                      <a:pt x="194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1" name="Freeform 209"/>
              <p:cNvSpPr>
                <a:spLocks/>
              </p:cNvSpPr>
              <p:nvPr/>
            </p:nvSpPr>
            <p:spPr bwMode="blackWhite">
              <a:xfrm>
                <a:off x="9157" y="2032"/>
                <a:ext cx="275" cy="232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243" y="0"/>
                  </a:cxn>
                  <a:cxn ang="0">
                    <a:pos x="243" y="18"/>
                  </a:cxn>
                  <a:cxn ang="0">
                    <a:pos x="259" y="18"/>
                  </a:cxn>
                  <a:cxn ang="0">
                    <a:pos x="259" y="36"/>
                  </a:cxn>
                  <a:cxn ang="0">
                    <a:pos x="251" y="36"/>
                  </a:cxn>
                  <a:cxn ang="0">
                    <a:pos x="235" y="36"/>
                  </a:cxn>
                  <a:cxn ang="0">
                    <a:pos x="210" y="36"/>
                  </a:cxn>
                  <a:cxn ang="0">
                    <a:pos x="218" y="54"/>
                  </a:cxn>
                  <a:cxn ang="0">
                    <a:pos x="218" y="62"/>
                  </a:cxn>
                  <a:cxn ang="0">
                    <a:pos x="210" y="71"/>
                  </a:cxn>
                  <a:cxn ang="0">
                    <a:pos x="227" y="71"/>
                  </a:cxn>
                  <a:cxn ang="0">
                    <a:pos x="235" y="80"/>
                  </a:cxn>
                  <a:cxn ang="0">
                    <a:pos x="227" y="89"/>
                  </a:cxn>
                  <a:cxn ang="0">
                    <a:pos x="218" y="98"/>
                  </a:cxn>
                  <a:cxn ang="0">
                    <a:pos x="218" y="107"/>
                  </a:cxn>
                  <a:cxn ang="0">
                    <a:pos x="210" y="125"/>
                  </a:cxn>
                  <a:cxn ang="0">
                    <a:pos x="194" y="143"/>
                  </a:cxn>
                  <a:cxn ang="0">
                    <a:pos x="178" y="160"/>
                  </a:cxn>
                  <a:cxn ang="0">
                    <a:pos x="162" y="160"/>
                  </a:cxn>
                  <a:cxn ang="0">
                    <a:pos x="154" y="160"/>
                  </a:cxn>
                  <a:cxn ang="0">
                    <a:pos x="137" y="178"/>
                  </a:cxn>
                  <a:cxn ang="0">
                    <a:pos x="146" y="187"/>
                  </a:cxn>
                  <a:cxn ang="0">
                    <a:pos x="154" y="196"/>
                  </a:cxn>
                  <a:cxn ang="0">
                    <a:pos x="162" y="205"/>
                  </a:cxn>
                  <a:cxn ang="0">
                    <a:pos x="162" y="223"/>
                  </a:cxn>
                  <a:cxn ang="0">
                    <a:pos x="146" y="223"/>
                  </a:cxn>
                  <a:cxn ang="0">
                    <a:pos x="129" y="223"/>
                  </a:cxn>
                  <a:cxn ang="0">
                    <a:pos x="113" y="232"/>
                  </a:cxn>
                  <a:cxn ang="0">
                    <a:pos x="97" y="214"/>
                  </a:cxn>
                  <a:cxn ang="0">
                    <a:pos x="81" y="205"/>
                  </a:cxn>
                  <a:cxn ang="0">
                    <a:pos x="48" y="205"/>
                  </a:cxn>
                  <a:cxn ang="0">
                    <a:pos x="16" y="205"/>
                  </a:cxn>
                  <a:cxn ang="0">
                    <a:pos x="16" y="196"/>
                  </a:cxn>
                  <a:cxn ang="0">
                    <a:pos x="32" y="178"/>
                  </a:cxn>
                  <a:cxn ang="0">
                    <a:pos x="32" y="169"/>
                  </a:cxn>
                  <a:cxn ang="0">
                    <a:pos x="24" y="152"/>
                  </a:cxn>
                  <a:cxn ang="0">
                    <a:pos x="8" y="143"/>
                  </a:cxn>
                  <a:cxn ang="0">
                    <a:pos x="0" y="134"/>
                  </a:cxn>
                  <a:cxn ang="0">
                    <a:pos x="24" y="134"/>
                  </a:cxn>
                  <a:cxn ang="0">
                    <a:pos x="48" y="134"/>
                  </a:cxn>
                  <a:cxn ang="0">
                    <a:pos x="73" y="134"/>
                  </a:cxn>
                  <a:cxn ang="0">
                    <a:pos x="89" y="107"/>
                  </a:cxn>
                  <a:cxn ang="0">
                    <a:pos x="105" y="98"/>
                  </a:cxn>
                  <a:cxn ang="0">
                    <a:pos x="113" y="98"/>
                  </a:cxn>
                  <a:cxn ang="0">
                    <a:pos x="129" y="89"/>
                  </a:cxn>
                  <a:cxn ang="0">
                    <a:pos x="137" y="89"/>
                  </a:cxn>
                  <a:cxn ang="0">
                    <a:pos x="137" y="80"/>
                  </a:cxn>
                  <a:cxn ang="0">
                    <a:pos x="146" y="71"/>
                  </a:cxn>
                  <a:cxn ang="0">
                    <a:pos x="154" y="62"/>
                  </a:cxn>
                  <a:cxn ang="0">
                    <a:pos x="154" y="54"/>
                  </a:cxn>
                  <a:cxn ang="0">
                    <a:pos x="170" y="45"/>
                  </a:cxn>
                  <a:cxn ang="0">
                    <a:pos x="170" y="36"/>
                  </a:cxn>
                  <a:cxn ang="0">
                    <a:pos x="170" y="18"/>
                  </a:cxn>
                  <a:cxn ang="0">
                    <a:pos x="170" y="9"/>
                  </a:cxn>
                  <a:cxn ang="0">
                    <a:pos x="194" y="0"/>
                  </a:cxn>
                  <a:cxn ang="0">
                    <a:pos x="210" y="0"/>
                  </a:cxn>
                </a:cxnLst>
                <a:rect l="0" t="0" r="r" b="b"/>
                <a:pathLst>
                  <a:path w="275" h="232">
                    <a:moveTo>
                      <a:pt x="218" y="0"/>
                    </a:moveTo>
                    <a:lnTo>
                      <a:pt x="235" y="0"/>
                    </a:lnTo>
                    <a:lnTo>
                      <a:pt x="235" y="0"/>
                    </a:lnTo>
                    <a:lnTo>
                      <a:pt x="243" y="0"/>
                    </a:lnTo>
                    <a:lnTo>
                      <a:pt x="243" y="9"/>
                    </a:lnTo>
                    <a:lnTo>
                      <a:pt x="243" y="18"/>
                    </a:lnTo>
                    <a:lnTo>
                      <a:pt x="251" y="18"/>
                    </a:lnTo>
                    <a:lnTo>
                      <a:pt x="259" y="18"/>
                    </a:lnTo>
                    <a:lnTo>
                      <a:pt x="275" y="27"/>
                    </a:lnTo>
                    <a:lnTo>
                      <a:pt x="259" y="36"/>
                    </a:lnTo>
                    <a:lnTo>
                      <a:pt x="259" y="36"/>
                    </a:lnTo>
                    <a:lnTo>
                      <a:pt x="251" y="36"/>
                    </a:lnTo>
                    <a:lnTo>
                      <a:pt x="243" y="45"/>
                    </a:lnTo>
                    <a:lnTo>
                      <a:pt x="235" y="36"/>
                    </a:lnTo>
                    <a:lnTo>
                      <a:pt x="218" y="36"/>
                    </a:lnTo>
                    <a:lnTo>
                      <a:pt x="210" y="36"/>
                    </a:lnTo>
                    <a:lnTo>
                      <a:pt x="210" y="45"/>
                    </a:lnTo>
                    <a:lnTo>
                      <a:pt x="218" y="54"/>
                    </a:lnTo>
                    <a:lnTo>
                      <a:pt x="210" y="54"/>
                    </a:lnTo>
                    <a:lnTo>
                      <a:pt x="218" y="62"/>
                    </a:lnTo>
                    <a:lnTo>
                      <a:pt x="210" y="62"/>
                    </a:lnTo>
                    <a:lnTo>
                      <a:pt x="210" y="71"/>
                    </a:lnTo>
                    <a:lnTo>
                      <a:pt x="218" y="71"/>
                    </a:lnTo>
                    <a:lnTo>
                      <a:pt x="227" y="71"/>
                    </a:lnTo>
                    <a:lnTo>
                      <a:pt x="227" y="80"/>
                    </a:lnTo>
                    <a:lnTo>
                      <a:pt x="235" y="80"/>
                    </a:lnTo>
                    <a:lnTo>
                      <a:pt x="235" y="89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18" y="98"/>
                    </a:lnTo>
                    <a:lnTo>
                      <a:pt x="227" y="107"/>
                    </a:lnTo>
                    <a:lnTo>
                      <a:pt x="218" y="107"/>
                    </a:lnTo>
                    <a:lnTo>
                      <a:pt x="210" y="116"/>
                    </a:lnTo>
                    <a:lnTo>
                      <a:pt x="210" y="125"/>
                    </a:lnTo>
                    <a:lnTo>
                      <a:pt x="202" y="125"/>
                    </a:lnTo>
                    <a:lnTo>
                      <a:pt x="194" y="143"/>
                    </a:lnTo>
                    <a:lnTo>
                      <a:pt x="186" y="143"/>
                    </a:lnTo>
                    <a:lnTo>
                      <a:pt x="178" y="160"/>
                    </a:lnTo>
                    <a:lnTo>
                      <a:pt x="170" y="160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54" y="160"/>
                    </a:lnTo>
                    <a:lnTo>
                      <a:pt x="137" y="169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6" y="187"/>
                    </a:lnTo>
                    <a:lnTo>
                      <a:pt x="146" y="196"/>
                    </a:lnTo>
                    <a:lnTo>
                      <a:pt x="154" y="196"/>
                    </a:lnTo>
                    <a:lnTo>
                      <a:pt x="154" y="196"/>
                    </a:lnTo>
                    <a:lnTo>
                      <a:pt x="162" y="205"/>
                    </a:lnTo>
                    <a:lnTo>
                      <a:pt x="162" y="214"/>
                    </a:lnTo>
                    <a:lnTo>
                      <a:pt x="162" y="223"/>
                    </a:lnTo>
                    <a:lnTo>
                      <a:pt x="154" y="223"/>
                    </a:lnTo>
                    <a:lnTo>
                      <a:pt x="146" y="223"/>
                    </a:lnTo>
                    <a:lnTo>
                      <a:pt x="129" y="223"/>
                    </a:lnTo>
                    <a:lnTo>
                      <a:pt x="129" y="223"/>
                    </a:lnTo>
                    <a:lnTo>
                      <a:pt x="121" y="232"/>
                    </a:lnTo>
                    <a:lnTo>
                      <a:pt x="113" y="232"/>
                    </a:lnTo>
                    <a:lnTo>
                      <a:pt x="105" y="232"/>
                    </a:lnTo>
                    <a:lnTo>
                      <a:pt x="97" y="214"/>
                    </a:lnTo>
                    <a:lnTo>
                      <a:pt x="89" y="205"/>
                    </a:lnTo>
                    <a:lnTo>
                      <a:pt x="81" y="205"/>
                    </a:lnTo>
                    <a:lnTo>
                      <a:pt x="56" y="205"/>
                    </a:lnTo>
                    <a:lnTo>
                      <a:pt x="48" y="205"/>
                    </a:lnTo>
                    <a:lnTo>
                      <a:pt x="40" y="205"/>
                    </a:lnTo>
                    <a:lnTo>
                      <a:pt x="16" y="205"/>
                    </a:lnTo>
                    <a:lnTo>
                      <a:pt x="8" y="205"/>
                    </a:lnTo>
                    <a:lnTo>
                      <a:pt x="16" y="196"/>
                    </a:lnTo>
                    <a:lnTo>
                      <a:pt x="24" y="187"/>
                    </a:lnTo>
                    <a:lnTo>
                      <a:pt x="32" y="178"/>
                    </a:lnTo>
                    <a:lnTo>
                      <a:pt x="40" y="169"/>
                    </a:lnTo>
                    <a:lnTo>
                      <a:pt x="32" y="169"/>
                    </a:lnTo>
                    <a:lnTo>
                      <a:pt x="32" y="169"/>
                    </a:lnTo>
                    <a:lnTo>
                      <a:pt x="24" y="152"/>
                    </a:lnTo>
                    <a:lnTo>
                      <a:pt x="16" y="152"/>
                    </a:lnTo>
                    <a:lnTo>
                      <a:pt x="8" y="143"/>
                    </a:lnTo>
                    <a:lnTo>
                      <a:pt x="8" y="134"/>
                    </a:lnTo>
                    <a:lnTo>
                      <a:pt x="0" y="134"/>
                    </a:lnTo>
                    <a:lnTo>
                      <a:pt x="0" y="125"/>
                    </a:lnTo>
                    <a:lnTo>
                      <a:pt x="24" y="134"/>
                    </a:lnTo>
                    <a:lnTo>
                      <a:pt x="40" y="134"/>
                    </a:lnTo>
                    <a:lnTo>
                      <a:pt x="48" y="134"/>
                    </a:lnTo>
                    <a:lnTo>
                      <a:pt x="56" y="134"/>
                    </a:lnTo>
                    <a:lnTo>
                      <a:pt x="73" y="134"/>
                    </a:lnTo>
                    <a:lnTo>
                      <a:pt x="89" y="125"/>
                    </a:lnTo>
                    <a:lnTo>
                      <a:pt x="89" y="107"/>
                    </a:lnTo>
                    <a:lnTo>
                      <a:pt x="97" y="98"/>
                    </a:lnTo>
                    <a:lnTo>
                      <a:pt x="105" y="98"/>
                    </a:lnTo>
                    <a:lnTo>
                      <a:pt x="105" y="98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29" y="89"/>
                    </a:lnTo>
                    <a:lnTo>
                      <a:pt x="129" y="98"/>
                    </a:lnTo>
                    <a:lnTo>
                      <a:pt x="137" y="89"/>
                    </a:lnTo>
                    <a:lnTo>
                      <a:pt x="137" y="89"/>
                    </a:lnTo>
                    <a:lnTo>
                      <a:pt x="137" y="80"/>
                    </a:lnTo>
                    <a:lnTo>
                      <a:pt x="137" y="71"/>
                    </a:lnTo>
                    <a:lnTo>
                      <a:pt x="146" y="71"/>
                    </a:lnTo>
                    <a:lnTo>
                      <a:pt x="146" y="62"/>
                    </a:lnTo>
                    <a:lnTo>
                      <a:pt x="154" y="62"/>
                    </a:lnTo>
                    <a:lnTo>
                      <a:pt x="146" y="54"/>
                    </a:lnTo>
                    <a:lnTo>
                      <a:pt x="154" y="54"/>
                    </a:lnTo>
                    <a:lnTo>
                      <a:pt x="162" y="54"/>
                    </a:lnTo>
                    <a:lnTo>
                      <a:pt x="170" y="45"/>
                    </a:lnTo>
                    <a:lnTo>
                      <a:pt x="162" y="45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70" y="18"/>
                    </a:lnTo>
                    <a:lnTo>
                      <a:pt x="170" y="18"/>
                    </a:lnTo>
                    <a:lnTo>
                      <a:pt x="170" y="9"/>
                    </a:lnTo>
                    <a:lnTo>
                      <a:pt x="170" y="9"/>
                    </a:lnTo>
                    <a:lnTo>
                      <a:pt x="194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2" name="Freeform 210"/>
              <p:cNvSpPr>
                <a:spLocks/>
              </p:cNvSpPr>
              <p:nvPr/>
            </p:nvSpPr>
            <p:spPr bwMode="blackWhite">
              <a:xfrm>
                <a:off x="9270" y="2050"/>
                <a:ext cx="477" cy="483"/>
              </a:xfrm>
              <a:custGeom>
                <a:avLst/>
                <a:gdLst/>
                <a:ahLst/>
                <a:cxnLst>
                  <a:cxn ang="0">
                    <a:pos x="24" y="232"/>
                  </a:cxn>
                  <a:cxn ang="0">
                    <a:pos x="33" y="240"/>
                  </a:cxn>
                  <a:cxn ang="0">
                    <a:pos x="33" y="258"/>
                  </a:cxn>
                  <a:cxn ang="0">
                    <a:pos x="65" y="258"/>
                  </a:cxn>
                  <a:cxn ang="0">
                    <a:pos x="73" y="258"/>
                  </a:cxn>
                  <a:cxn ang="0">
                    <a:pos x="81" y="303"/>
                  </a:cxn>
                  <a:cxn ang="0">
                    <a:pos x="105" y="365"/>
                  </a:cxn>
                  <a:cxn ang="0">
                    <a:pos x="154" y="472"/>
                  </a:cxn>
                  <a:cxn ang="0">
                    <a:pos x="170" y="454"/>
                  </a:cxn>
                  <a:cxn ang="0">
                    <a:pos x="195" y="437"/>
                  </a:cxn>
                  <a:cxn ang="0">
                    <a:pos x="203" y="356"/>
                  </a:cxn>
                  <a:cxn ang="0">
                    <a:pos x="219" y="339"/>
                  </a:cxn>
                  <a:cxn ang="0">
                    <a:pos x="251" y="321"/>
                  </a:cxn>
                  <a:cxn ang="0">
                    <a:pos x="284" y="285"/>
                  </a:cxn>
                  <a:cxn ang="0">
                    <a:pos x="308" y="258"/>
                  </a:cxn>
                  <a:cxn ang="0">
                    <a:pos x="332" y="249"/>
                  </a:cxn>
                  <a:cxn ang="0">
                    <a:pos x="332" y="196"/>
                  </a:cxn>
                  <a:cxn ang="0">
                    <a:pos x="332" y="178"/>
                  </a:cxn>
                  <a:cxn ang="0">
                    <a:pos x="340" y="169"/>
                  </a:cxn>
                  <a:cxn ang="0">
                    <a:pos x="357" y="187"/>
                  </a:cxn>
                  <a:cxn ang="0">
                    <a:pos x="389" y="205"/>
                  </a:cxn>
                  <a:cxn ang="0">
                    <a:pos x="389" y="223"/>
                  </a:cxn>
                  <a:cxn ang="0">
                    <a:pos x="405" y="249"/>
                  </a:cxn>
                  <a:cxn ang="0">
                    <a:pos x="413" y="232"/>
                  </a:cxn>
                  <a:cxn ang="0">
                    <a:pos x="438" y="187"/>
                  </a:cxn>
                  <a:cxn ang="0">
                    <a:pos x="454" y="160"/>
                  </a:cxn>
                  <a:cxn ang="0">
                    <a:pos x="478" y="151"/>
                  </a:cxn>
                  <a:cxn ang="0">
                    <a:pos x="470" y="134"/>
                  </a:cxn>
                  <a:cxn ang="0">
                    <a:pos x="446" y="116"/>
                  </a:cxn>
                  <a:cxn ang="0">
                    <a:pos x="389" y="142"/>
                  </a:cxn>
                  <a:cxn ang="0">
                    <a:pos x="397" y="160"/>
                  </a:cxn>
                  <a:cxn ang="0">
                    <a:pos x="357" y="160"/>
                  </a:cxn>
                  <a:cxn ang="0">
                    <a:pos x="332" y="160"/>
                  </a:cxn>
                  <a:cxn ang="0">
                    <a:pos x="292" y="169"/>
                  </a:cxn>
                  <a:cxn ang="0">
                    <a:pos x="243" y="151"/>
                  </a:cxn>
                  <a:cxn ang="0">
                    <a:pos x="203" y="125"/>
                  </a:cxn>
                  <a:cxn ang="0">
                    <a:pos x="211" y="98"/>
                  </a:cxn>
                  <a:cxn ang="0">
                    <a:pos x="178" y="89"/>
                  </a:cxn>
                  <a:cxn ang="0">
                    <a:pos x="170" y="62"/>
                  </a:cxn>
                  <a:cxn ang="0">
                    <a:pos x="187" y="53"/>
                  </a:cxn>
                  <a:cxn ang="0">
                    <a:pos x="187" y="36"/>
                  </a:cxn>
                  <a:cxn ang="0">
                    <a:pos x="203" y="9"/>
                  </a:cxn>
                  <a:cxn ang="0">
                    <a:pos x="162" y="9"/>
                  </a:cxn>
                  <a:cxn ang="0">
                    <a:pos x="138" y="18"/>
                  </a:cxn>
                  <a:cxn ang="0">
                    <a:pos x="97" y="18"/>
                  </a:cxn>
                  <a:cxn ang="0">
                    <a:pos x="105" y="44"/>
                  </a:cxn>
                  <a:cxn ang="0">
                    <a:pos x="114" y="53"/>
                  </a:cxn>
                  <a:cxn ang="0">
                    <a:pos x="114" y="71"/>
                  </a:cxn>
                  <a:cxn ang="0">
                    <a:pos x="105" y="89"/>
                  </a:cxn>
                  <a:cxn ang="0">
                    <a:pos x="81" y="125"/>
                  </a:cxn>
                  <a:cxn ang="0">
                    <a:pos x="49" y="142"/>
                  </a:cxn>
                  <a:cxn ang="0">
                    <a:pos x="24" y="160"/>
                  </a:cxn>
                  <a:cxn ang="0">
                    <a:pos x="41" y="178"/>
                  </a:cxn>
                  <a:cxn ang="0">
                    <a:pos x="49" y="205"/>
                  </a:cxn>
                  <a:cxn ang="0">
                    <a:pos x="16" y="214"/>
                  </a:cxn>
                </a:cxnLst>
                <a:rect l="0" t="0" r="r" b="b"/>
                <a:pathLst>
                  <a:path w="478" h="472">
                    <a:moveTo>
                      <a:pt x="0" y="214"/>
                    </a:moveTo>
                    <a:lnTo>
                      <a:pt x="8" y="214"/>
                    </a:lnTo>
                    <a:lnTo>
                      <a:pt x="16" y="223"/>
                    </a:lnTo>
                    <a:lnTo>
                      <a:pt x="24" y="232"/>
                    </a:lnTo>
                    <a:lnTo>
                      <a:pt x="33" y="232"/>
                    </a:lnTo>
                    <a:lnTo>
                      <a:pt x="41" y="232"/>
                    </a:lnTo>
                    <a:lnTo>
                      <a:pt x="41" y="240"/>
                    </a:lnTo>
                    <a:lnTo>
                      <a:pt x="33" y="240"/>
                    </a:lnTo>
                    <a:lnTo>
                      <a:pt x="16" y="240"/>
                    </a:lnTo>
                    <a:lnTo>
                      <a:pt x="24" y="249"/>
                    </a:lnTo>
                    <a:lnTo>
                      <a:pt x="33" y="258"/>
                    </a:lnTo>
                    <a:lnTo>
                      <a:pt x="33" y="258"/>
                    </a:lnTo>
                    <a:lnTo>
                      <a:pt x="41" y="267"/>
                    </a:lnTo>
                    <a:lnTo>
                      <a:pt x="57" y="267"/>
                    </a:lnTo>
                    <a:lnTo>
                      <a:pt x="57" y="258"/>
                    </a:lnTo>
                    <a:lnTo>
                      <a:pt x="65" y="258"/>
                    </a:lnTo>
                    <a:lnTo>
                      <a:pt x="73" y="240"/>
                    </a:lnTo>
                    <a:lnTo>
                      <a:pt x="73" y="240"/>
                    </a:lnTo>
                    <a:lnTo>
                      <a:pt x="73" y="249"/>
                    </a:lnTo>
                    <a:lnTo>
                      <a:pt x="73" y="258"/>
                    </a:lnTo>
                    <a:lnTo>
                      <a:pt x="81" y="267"/>
                    </a:lnTo>
                    <a:lnTo>
                      <a:pt x="81" y="285"/>
                    </a:lnTo>
                    <a:lnTo>
                      <a:pt x="81" y="294"/>
                    </a:lnTo>
                    <a:lnTo>
                      <a:pt x="81" y="303"/>
                    </a:lnTo>
                    <a:lnTo>
                      <a:pt x="89" y="321"/>
                    </a:lnTo>
                    <a:lnTo>
                      <a:pt x="89" y="339"/>
                    </a:lnTo>
                    <a:lnTo>
                      <a:pt x="97" y="356"/>
                    </a:lnTo>
                    <a:lnTo>
                      <a:pt x="105" y="365"/>
                    </a:lnTo>
                    <a:lnTo>
                      <a:pt x="114" y="401"/>
                    </a:lnTo>
                    <a:lnTo>
                      <a:pt x="130" y="428"/>
                    </a:lnTo>
                    <a:lnTo>
                      <a:pt x="138" y="463"/>
                    </a:lnTo>
                    <a:lnTo>
                      <a:pt x="154" y="472"/>
                    </a:lnTo>
                    <a:lnTo>
                      <a:pt x="162" y="472"/>
                    </a:lnTo>
                    <a:lnTo>
                      <a:pt x="162" y="472"/>
                    </a:lnTo>
                    <a:lnTo>
                      <a:pt x="170" y="463"/>
                    </a:lnTo>
                    <a:lnTo>
                      <a:pt x="170" y="454"/>
                    </a:lnTo>
                    <a:lnTo>
                      <a:pt x="178" y="454"/>
                    </a:lnTo>
                    <a:lnTo>
                      <a:pt x="178" y="445"/>
                    </a:lnTo>
                    <a:lnTo>
                      <a:pt x="187" y="437"/>
                    </a:lnTo>
                    <a:lnTo>
                      <a:pt x="195" y="437"/>
                    </a:lnTo>
                    <a:lnTo>
                      <a:pt x="195" y="410"/>
                    </a:lnTo>
                    <a:lnTo>
                      <a:pt x="203" y="401"/>
                    </a:lnTo>
                    <a:lnTo>
                      <a:pt x="203" y="392"/>
                    </a:lnTo>
                    <a:lnTo>
                      <a:pt x="203" y="356"/>
                    </a:lnTo>
                    <a:lnTo>
                      <a:pt x="203" y="356"/>
                    </a:lnTo>
                    <a:lnTo>
                      <a:pt x="203" y="347"/>
                    </a:lnTo>
                    <a:lnTo>
                      <a:pt x="211" y="347"/>
                    </a:lnTo>
                    <a:lnTo>
                      <a:pt x="219" y="339"/>
                    </a:lnTo>
                    <a:lnTo>
                      <a:pt x="227" y="339"/>
                    </a:lnTo>
                    <a:lnTo>
                      <a:pt x="235" y="339"/>
                    </a:lnTo>
                    <a:lnTo>
                      <a:pt x="235" y="330"/>
                    </a:lnTo>
                    <a:lnTo>
                      <a:pt x="251" y="321"/>
                    </a:lnTo>
                    <a:lnTo>
                      <a:pt x="259" y="312"/>
                    </a:lnTo>
                    <a:lnTo>
                      <a:pt x="268" y="303"/>
                    </a:lnTo>
                    <a:lnTo>
                      <a:pt x="268" y="303"/>
                    </a:lnTo>
                    <a:lnTo>
                      <a:pt x="284" y="285"/>
                    </a:lnTo>
                    <a:lnTo>
                      <a:pt x="292" y="285"/>
                    </a:lnTo>
                    <a:lnTo>
                      <a:pt x="300" y="276"/>
                    </a:lnTo>
                    <a:lnTo>
                      <a:pt x="316" y="267"/>
                    </a:lnTo>
                    <a:lnTo>
                      <a:pt x="308" y="258"/>
                    </a:lnTo>
                    <a:lnTo>
                      <a:pt x="316" y="258"/>
                    </a:lnTo>
                    <a:lnTo>
                      <a:pt x="332" y="249"/>
                    </a:lnTo>
                    <a:lnTo>
                      <a:pt x="332" y="240"/>
                    </a:lnTo>
                    <a:lnTo>
                      <a:pt x="332" y="249"/>
                    </a:lnTo>
                    <a:lnTo>
                      <a:pt x="340" y="249"/>
                    </a:lnTo>
                    <a:lnTo>
                      <a:pt x="332" y="214"/>
                    </a:lnTo>
                    <a:lnTo>
                      <a:pt x="332" y="205"/>
                    </a:lnTo>
                    <a:lnTo>
                      <a:pt x="332" y="196"/>
                    </a:lnTo>
                    <a:lnTo>
                      <a:pt x="324" y="196"/>
                    </a:lnTo>
                    <a:lnTo>
                      <a:pt x="324" y="187"/>
                    </a:lnTo>
                    <a:lnTo>
                      <a:pt x="332" y="187"/>
                    </a:lnTo>
                    <a:lnTo>
                      <a:pt x="332" y="178"/>
                    </a:lnTo>
                    <a:lnTo>
                      <a:pt x="332" y="178"/>
                    </a:lnTo>
                    <a:lnTo>
                      <a:pt x="340" y="169"/>
                    </a:lnTo>
                    <a:lnTo>
                      <a:pt x="340" y="178"/>
                    </a:lnTo>
                    <a:lnTo>
                      <a:pt x="340" y="169"/>
                    </a:lnTo>
                    <a:lnTo>
                      <a:pt x="349" y="178"/>
                    </a:lnTo>
                    <a:lnTo>
                      <a:pt x="357" y="169"/>
                    </a:lnTo>
                    <a:lnTo>
                      <a:pt x="357" y="187"/>
                    </a:lnTo>
                    <a:lnTo>
                      <a:pt x="357" y="187"/>
                    </a:lnTo>
                    <a:lnTo>
                      <a:pt x="389" y="187"/>
                    </a:lnTo>
                    <a:lnTo>
                      <a:pt x="397" y="187"/>
                    </a:lnTo>
                    <a:lnTo>
                      <a:pt x="397" y="196"/>
                    </a:lnTo>
                    <a:lnTo>
                      <a:pt x="389" y="205"/>
                    </a:lnTo>
                    <a:lnTo>
                      <a:pt x="381" y="205"/>
                    </a:lnTo>
                    <a:lnTo>
                      <a:pt x="381" y="214"/>
                    </a:lnTo>
                    <a:lnTo>
                      <a:pt x="381" y="223"/>
                    </a:lnTo>
                    <a:lnTo>
                      <a:pt x="389" y="223"/>
                    </a:lnTo>
                    <a:lnTo>
                      <a:pt x="397" y="214"/>
                    </a:lnTo>
                    <a:lnTo>
                      <a:pt x="397" y="214"/>
                    </a:lnTo>
                    <a:lnTo>
                      <a:pt x="397" y="232"/>
                    </a:lnTo>
                    <a:lnTo>
                      <a:pt x="405" y="249"/>
                    </a:lnTo>
                    <a:lnTo>
                      <a:pt x="413" y="240"/>
                    </a:lnTo>
                    <a:lnTo>
                      <a:pt x="413" y="240"/>
                    </a:lnTo>
                    <a:lnTo>
                      <a:pt x="413" y="232"/>
                    </a:lnTo>
                    <a:lnTo>
                      <a:pt x="413" y="232"/>
                    </a:lnTo>
                    <a:lnTo>
                      <a:pt x="413" y="214"/>
                    </a:lnTo>
                    <a:lnTo>
                      <a:pt x="422" y="214"/>
                    </a:lnTo>
                    <a:lnTo>
                      <a:pt x="430" y="214"/>
                    </a:lnTo>
                    <a:lnTo>
                      <a:pt x="438" y="187"/>
                    </a:lnTo>
                    <a:lnTo>
                      <a:pt x="446" y="178"/>
                    </a:lnTo>
                    <a:lnTo>
                      <a:pt x="446" y="169"/>
                    </a:lnTo>
                    <a:lnTo>
                      <a:pt x="446" y="169"/>
                    </a:lnTo>
                    <a:lnTo>
                      <a:pt x="454" y="160"/>
                    </a:lnTo>
                    <a:lnTo>
                      <a:pt x="462" y="160"/>
                    </a:lnTo>
                    <a:lnTo>
                      <a:pt x="470" y="151"/>
                    </a:lnTo>
                    <a:lnTo>
                      <a:pt x="478" y="151"/>
                    </a:lnTo>
                    <a:lnTo>
                      <a:pt x="478" y="151"/>
                    </a:lnTo>
                    <a:lnTo>
                      <a:pt x="478" y="142"/>
                    </a:lnTo>
                    <a:lnTo>
                      <a:pt x="478" y="134"/>
                    </a:lnTo>
                    <a:lnTo>
                      <a:pt x="478" y="134"/>
                    </a:lnTo>
                    <a:lnTo>
                      <a:pt x="470" y="134"/>
                    </a:lnTo>
                    <a:lnTo>
                      <a:pt x="462" y="125"/>
                    </a:lnTo>
                    <a:lnTo>
                      <a:pt x="462" y="116"/>
                    </a:lnTo>
                    <a:lnTo>
                      <a:pt x="454" y="116"/>
                    </a:lnTo>
                    <a:lnTo>
                      <a:pt x="446" y="116"/>
                    </a:lnTo>
                    <a:lnTo>
                      <a:pt x="438" y="116"/>
                    </a:lnTo>
                    <a:lnTo>
                      <a:pt x="413" y="134"/>
                    </a:lnTo>
                    <a:lnTo>
                      <a:pt x="405" y="142"/>
                    </a:lnTo>
                    <a:lnTo>
                      <a:pt x="389" y="142"/>
                    </a:lnTo>
                    <a:lnTo>
                      <a:pt x="389" y="151"/>
                    </a:lnTo>
                    <a:lnTo>
                      <a:pt x="397" y="151"/>
                    </a:lnTo>
                    <a:lnTo>
                      <a:pt x="397" y="151"/>
                    </a:lnTo>
                    <a:lnTo>
                      <a:pt x="397" y="160"/>
                    </a:lnTo>
                    <a:lnTo>
                      <a:pt x="389" y="160"/>
                    </a:lnTo>
                    <a:lnTo>
                      <a:pt x="381" y="160"/>
                    </a:lnTo>
                    <a:lnTo>
                      <a:pt x="365" y="160"/>
                    </a:lnTo>
                    <a:lnTo>
                      <a:pt x="357" y="160"/>
                    </a:lnTo>
                    <a:lnTo>
                      <a:pt x="349" y="160"/>
                    </a:lnTo>
                    <a:lnTo>
                      <a:pt x="340" y="160"/>
                    </a:lnTo>
                    <a:lnTo>
                      <a:pt x="340" y="160"/>
                    </a:lnTo>
                    <a:lnTo>
                      <a:pt x="332" y="160"/>
                    </a:lnTo>
                    <a:lnTo>
                      <a:pt x="332" y="160"/>
                    </a:lnTo>
                    <a:lnTo>
                      <a:pt x="332" y="169"/>
                    </a:lnTo>
                    <a:lnTo>
                      <a:pt x="316" y="169"/>
                    </a:lnTo>
                    <a:lnTo>
                      <a:pt x="292" y="169"/>
                    </a:lnTo>
                    <a:lnTo>
                      <a:pt x="292" y="160"/>
                    </a:lnTo>
                    <a:lnTo>
                      <a:pt x="276" y="160"/>
                    </a:lnTo>
                    <a:lnTo>
                      <a:pt x="268" y="151"/>
                    </a:lnTo>
                    <a:lnTo>
                      <a:pt x="243" y="151"/>
                    </a:lnTo>
                    <a:lnTo>
                      <a:pt x="243" y="151"/>
                    </a:lnTo>
                    <a:lnTo>
                      <a:pt x="227" y="142"/>
                    </a:lnTo>
                    <a:lnTo>
                      <a:pt x="211" y="134"/>
                    </a:lnTo>
                    <a:lnTo>
                      <a:pt x="203" y="125"/>
                    </a:lnTo>
                    <a:lnTo>
                      <a:pt x="211" y="107"/>
                    </a:lnTo>
                    <a:lnTo>
                      <a:pt x="219" y="98"/>
                    </a:lnTo>
                    <a:lnTo>
                      <a:pt x="219" y="98"/>
                    </a:lnTo>
                    <a:lnTo>
                      <a:pt x="211" y="98"/>
                    </a:lnTo>
                    <a:lnTo>
                      <a:pt x="203" y="98"/>
                    </a:lnTo>
                    <a:lnTo>
                      <a:pt x="195" y="89"/>
                    </a:lnTo>
                    <a:lnTo>
                      <a:pt x="187" y="89"/>
                    </a:lnTo>
                    <a:lnTo>
                      <a:pt x="178" y="89"/>
                    </a:lnTo>
                    <a:lnTo>
                      <a:pt x="178" y="80"/>
                    </a:lnTo>
                    <a:lnTo>
                      <a:pt x="178" y="71"/>
                    </a:lnTo>
                    <a:lnTo>
                      <a:pt x="170" y="62"/>
                    </a:lnTo>
                    <a:lnTo>
                      <a:pt x="170" y="62"/>
                    </a:lnTo>
                    <a:lnTo>
                      <a:pt x="178" y="62"/>
                    </a:lnTo>
                    <a:lnTo>
                      <a:pt x="187" y="62"/>
                    </a:lnTo>
                    <a:lnTo>
                      <a:pt x="187" y="53"/>
                    </a:lnTo>
                    <a:lnTo>
                      <a:pt x="187" y="53"/>
                    </a:lnTo>
                    <a:lnTo>
                      <a:pt x="187" y="44"/>
                    </a:lnTo>
                    <a:lnTo>
                      <a:pt x="178" y="44"/>
                    </a:lnTo>
                    <a:lnTo>
                      <a:pt x="178" y="36"/>
                    </a:lnTo>
                    <a:lnTo>
                      <a:pt x="187" y="36"/>
                    </a:lnTo>
                    <a:lnTo>
                      <a:pt x="187" y="36"/>
                    </a:lnTo>
                    <a:lnTo>
                      <a:pt x="195" y="18"/>
                    </a:lnTo>
                    <a:lnTo>
                      <a:pt x="203" y="18"/>
                    </a:lnTo>
                    <a:lnTo>
                      <a:pt x="203" y="9"/>
                    </a:lnTo>
                    <a:lnTo>
                      <a:pt x="195" y="9"/>
                    </a:lnTo>
                    <a:lnTo>
                      <a:pt x="187" y="0"/>
                    </a:lnTo>
                    <a:lnTo>
                      <a:pt x="178" y="0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54" y="18"/>
                    </a:lnTo>
                    <a:lnTo>
                      <a:pt x="146" y="18"/>
                    </a:lnTo>
                    <a:lnTo>
                      <a:pt x="138" y="18"/>
                    </a:lnTo>
                    <a:lnTo>
                      <a:pt x="130" y="27"/>
                    </a:lnTo>
                    <a:lnTo>
                      <a:pt x="122" y="18"/>
                    </a:lnTo>
                    <a:lnTo>
                      <a:pt x="105" y="18"/>
                    </a:lnTo>
                    <a:lnTo>
                      <a:pt x="97" y="18"/>
                    </a:lnTo>
                    <a:lnTo>
                      <a:pt x="97" y="27"/>
                    </a:lnTo>
                    <a:lnTo>
                      <a:pt x="105" y="36"/>
                    </a:lnTo>
                    <a:lnTo>
                      <a:pt x="97" y="36"/>
                    </a:lnTo>
                    <a:lnTo>
                      <a:pt x="105" y="44"/>
                    </a:lnTo>
                    <a:lnTo>
                      <a:pt x="97" y="44"/>
                    </a:lnTo>
                    <a:lnTo>
                      <a:pt x="97" y="53"/>
                    </a:lnTo>
                    <a:lnTo>
                      <a:pt x="105" y="53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22" y="62"/>
                    </a:lnTo>
                    <a:lnTo>
                      <a:pt x="122" y="71"/>
                    </a:lnTo>
                    <a:lnTo>
                      <a:pt x="114" y="71"/>
                    </a:lnTo>
                    <a:lnTo>
                      <a:pt x="114" y="71"/>
                    </a:lnTo>
                    <a:lnTo>
                      <a:pt x="105" y="80"/>
                    </a:lnTo>
                    <a:lnTo>
                      <a:pt x="114" y="89"/>
                    </a:lnTo>
                    <a:lnTo>
                      <a:pt x="105" y="89"/>
                    </a:lnTo>
                    <a:lnTo>
                      <a:pt x="97" y="98"/>
                    </a:lnTo>
                    <a:lnTo>
                      <a:pt x="97" y="107"/>
                    </a:lnTo>
                    <a:lnTo>
                      <a:pt x="89" y="107"/>
                    </a:lnTo>
                    <a:lnTo>
                      <a:pt x="81" y="125"/>
                    </a:lnTo>
                    <a:lnTo>
                      <a:pt x="73" y="125"/>
                    </a:lnTo>
                    <a:lnTo>
                      <a:pt x="65" y="142"/>
                    </a:lnTo>
                    <a:lnTo>
                      <a:pt x="57" y="142"/>
                    </a:lnTo>
                    <a:lnTo>
                      <a:pt x="49" y="142"/>
                    </a:lnTo>
                    <a:lnTo>
                      <a:pt x="49" y="142"/>
                    </a:lnTo>
                    <a:lnTo>
                      <a:pt x="41" y="142"/>
                    </a:lnTo>
                    <a:lnTo>
                      <a:pt x="24" y="151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33" y="169"/>
                    </a:lnTo>
                    <a:lnTo>
                      <a:pt x="33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9" y="187"/>
                    </a:lnTo>
                    <a:lnTo>
                      <a:pt x="49" y="196"/>
                    </a:lnTo>
                    <a:lnTo>
                      <a:pt x="49" y="205"/>
                    </a:lnTo>
                    <a:lnTo>
                      <a:pt x="41" y="205"/>
                    </a:lnTo>
                    <a:lnTo>
                      <a:pt x="33" y="205"/>
                    </a:lnTo>
                    <a:lnTo>
                      <a:pt x="16" y="205"/>
                    </a:lnTo>
                    <a:lnTo>
                      <a:pt x="16" y="214"/>
                    </a:lnTo>
                    <a:lnTo>
                      <a:pt x="8" y="214"/>
                    </a:lnTo>
                    <a:lnTo>
                      <a:pt x="0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3" name="Freeform 211"/>
              <p:cNvSpPr>
                <a:spLocks/>
              </p:cNvSpPr>
              <p:nvPr/>
            </p:nvSpPr>
            <p:spPr bwMode="blackWhite">
              <a:xfrm>
                <a:off x="9270" y="2050"/>
                <a:ext cx="477" cy="483"/>
              </a:xfrm>
              <a:custGeom>
                <a:avLst/>
                <a:gdLst/>
                <a:ahLst/>
                <a:cxnLst>
                  <a:cxn ang="0">
                    <a:pos x="24" y="232"/>
                  </a:cxn>
                  <a:cxn ang="0">
                    <a:pos x="33" y="240"/>
                  </a:cxn>
                  <a:cxn ang="0">
                    <a:pos x="33" y="258"/>
                  </a:cxn>
                  <a:cxn ang="0">
                    <a:pos x="65" y="258"/>
                  </a:cxn>
                  <a:cxn ang="0">
                    <a:pos x="73" y="258"/>
                  </a:cxn>
                  <a:cxn ang="0">
                    <a:pos x="81" y="303"/>
                  </a:cxn>
                  <a:cxn ang="0">
                    <a:pos x="105" y="365"/>
                  </a:cxn>
                  <a:cxn ang="0">
                    <a:pos x="154" y="472"/>
                  </a:cxn>
                  <a:cxn ang="0">
                    <a:pos x="170" y="454"/>
                  </a:cxn>
                  <a:cxn ang="0">
                    <a:pos x="195" y="437"/>
                  </a:cxn>
                  <a:cxn ang="0">
                    <a:pos x="203" y="356"/>
                  </a:cxn>
                  <a:cxn ang="0">
                    <a:pos x="219" y="339"/>
                  </a:cxn>
                  <a:cxn ang="0">
                    <a:pos x="251" y="321"/>
                  </a:cxn>
                  <a:cxn ang="0">
                    <a:pos x="284" y="285"/>
                  </a:cxn>
                  <a:cxn ang="0">
                    <a:pos x="308" y="258"/>
                  </a:cxn>
                  <a:cxn ang="0">
                    <a:pos x="332" y="249"/>
                  </a:cxn>
                  <a:cxn ang="0">
                    <a:pos x="332" y="196"/>
                  </a:cxn>
                  <a:cxn ang="0">
                    <a:pos x="332" y="178"/>
                  </a:cxn>
                  <a:cxn ang="0">
                    <a:pos x="340" y="169"/>
                  </a:cxn>
                  <a:cxn ang="0">
                    <a:pos x="357" y="187"/>
                  </a:cxn>
                  <a:cxn ang="0">
                    <a:pos x="389" y="205"/>
                  </a:cxn>
                  <a:cxn ang="0">
                    <a:pos x="389" y="223"/>
                  </a:cxn>
                  <a:cxn ang="0">
                    <a:pos x="405" y="249"/>
                  </a:cxn>
                  <a:cxn ang="0">
                    <a:pos x="413" y="232"/>
                  </a:cxn>
                  <a:cxn ang="0">
                    <a:pos x="438" y="187"/>
                  </a:cxn>
                  <a:cxn ang="0">
                    <a:pos x="454" y="160"/>
                  </a:cxn>
                  <a:cxn ang="0">
                    <a:pos x="478" y="151"/>
                  </a:cxn>
                  <a:cxn ang="0">
                    <a:pos x="470" y="134"/>
                  </a:cxn>
                  <a:cxn ang="0">
                    <a:pos x="446" y="116"/>
                  </a:cxn>
                  <a:cxn ang="0">
                    <a:pos x="389" y="142"/>
                  </a:cxn>
                  <a:cxn ang="0">
                    <a:pos x="397" y="160"/>
                  </a:cxn>
                  <a:cxn ang="0">
                    <a:pos x="357" y="160"/>
                  </a:cxn>
                  <a:cxn ang="0">
                    <a:pos x="332" y="160"/>
                  </a:cxn>
                  <a:cxn ang="0">
                    <a:pos x="292" y="169"/>
                  </a:cxn>
                  <a:cxn ang="0">
                    <a:pos x="243" y="151"/>
                  </a:cxn>
                  <a:cxn ang="0">
                    <a:pos x="203" y="125"/>
                  </a:cxn>
                  <a:cxn ang="0">
                    <a:pos x="211" y="98"/>
                  </a:cxn>
                  <a:cxn ang="0">
                    <a:pos x="178" y="89"/>
                  </a:cxn>
                  <a:cxn ang="0">
                    <a:pos x="170" y="62"/>
                  </a:cxn>
                  <a:cxn ang="0">
                    <a:pos x="187" y="53"/>
                  </a:cxn>
                  <a:cxn ang="0">
                    <a:pos x="187" y="36"/>
                  </a:cxn>
                  <a:cxn ang="0">
                    <a:pos x="203" y="9"/>
                  </a:cxn>
                  <a:cxn ang="0">
                    <a:pos x="162" y="9"/>
                  </a:cxn>
                  <a:cxn ang="0">
                    <a:pos x="138" y="18"/>
                  </a:cxn>
                  <a:cxn ang="0">
                    <a:pos x="97" y="18"/>
                  </a:cxn>
                  <a:cxn ang="0">
                    <a:pos x="105" y="44"/>
                  </a:cxn>
                  <a:cxn ang="0">
                    <a:pos x="114" y="53"/>
                  </a:cxn>
                  <a:cxn ang="0">
                    <a:pos x="114" y="71"/>
                  </a:cxn>
                  <a:cxn ang="0">
                    <a:pos x="105" y="89"/>
                  </a:cxn>
                  <a:cxn ang="0">
                    <a:pos x="81" y="125"/>
                  </a:cxn>
                  <a:cxn ang="0">
                    <a:pos x="49" y="142"/>
                  </a:cxn>
                  <a:cxn ang="0">
                    <a:pos x="24" y="160"/>
                  </a:cxn>
                  <a:cxn ang="0">
                    <a:pos x="41" y="178"/>
                  </a:cxn>
                  <a:cxn ang="0">
                    <a:pos x="49" y="205"/>
                  </a:cxn>
                  <a:cxn ang="0">
                    <a:pos x="16" y="214"/>
                  </a:cxn>
                </a:cxnLst>
                <a:rect l="0" t="0" r="r" b="b"/>
                <a:pathLst>
                  <a:path w="478" h="472">
                    <a:moveTo>
                      <a:pt x="0" y="214"/>
                    </a:moveTo>
                    <a:lnTo>
                      <a:pt x="8" y="214"/>
                    </a:lnTo>
                    <a:lnTo>
                      <a:pt x="16" y="223"/>
                    </a:lnTo>
                    <a:lnTo>
                      <a:pt x="24" y="232"/>
                    </a:lnTo>
                    <a:lnTo>
                      <a:pt x="33" y="232"/>
                    </a:lnTo>
                    <a:lnTo>
                      <a:pt x="41" y="232"/>
                    </a:lnTo>
                    <a:lnTo>
                      <a:pt x="41" y="240"/>
                    </a:lnTo>
                    <a:lnTo>
                      <a:pt x="33" y="240"/>
                    </a:lnTo>
                    <a:lnTo>
                      <a:pt x="16" y="240"/>
                    </a:lnTo>
                    <a:lnTo>
                      <a:pt x="24" y="249"/>
                    </a:lnTo>
                    <a:lnTo>
                      <a:pt x="33" y="258"/>
                    </a:lnTo>
                    <a:lnTo>
                      <a:pt x="33" y="258"/>
                    </a:lnTo>
                    <a:lnTo>
                      <a:pt x="41" y="267"/>
                    </a:lnTo>
                    <a:lnTo>
                      <a:pt x="57" y="267"/>
                    </a:lnTo>
                    <a:lnTo>
                      <a:pt x="57" y="258"/>
                    </a:lnTo>
                    <a:lnTo>
                      <a:pt x="65" y="258"/>
                    </a:lnTo>
                    <a:lnTo>
                      <a:pt x="73" y="240"/>
                    </a:lnTo>
                    <a:lnTo>
                      <a:pt x="73" y="240"/>
                    </a:lnTo>
                    <a:lnTo>
                      <a:pt x="73" y="249"/>
                    </a:lnTo>
                    <a:lnTo>
                      <a:pt x="73" y="258"/>
                    </a:lnTo>
                    <a:lnTo>
                      <a:pt x="81" y="267"/>
                    </a:lnTo>
                    <a:lnTo>
                      <a:pt x="81" y="285"/>
                    </a:lnTo>
                    <a:lnTo>
                      <a:pt x="81" y="294"/>
                    </a:lnTo>
                    <a:lnTo>
                      <a:pt x="81" y="303"/>
                    </a:lnTo>
                    <a:lnTo>
                      <a:pt x="89" y="321"/>
                    </a:lnTo>
                    <a:lnTo>
                      <a:pt x="89" y="339"/>
                    </a:lnTo>
                    <a:lnTo>
                      <a:pt x="97" y="356"/>
                    </a:lnTo>
                    <a:lnTo>
                      <a:pt x="105" y="365"/>
                    </a:lnTo>
                    <a:lnTo>
                      <a:pt x="114" y="401"/>
                    </a:lnTo>
                    <a:lnTo>
                      <a:pt x="130" y="428"/>
                    </a:lnTo>
                    <a:lnTo>
                      <a:pt x="138" y="463"/>
                    </a:lnTo>
                    <a:lnTo>
                      <a:pt x="154" y="472"/>
                    </a:lnTo>
                    <a:lnTo>
                      <a:pt x="162" y="472"/>
                    </a:lnTo>
                    <a:lnTo>
                      <a:pt x="162" y="472"/>
                    </a:lnTo>
                    <a:lnTo>
                      <a:pt x="170" y="463"/>
                    </a:lnTo>
                    <a:lnTo>
                      <a:pt x="170" y="454"/>
                    </a:lnTo>
                    <a:lnTo>
                      <a:pt x="178" y="454"/>
                    </a:lnTo>
                    <a:lnTo>
                      <a:pt x="178" y="445"/>
                    </a:lnTo>
                    <a:lnTo>
                      <a:pt x="187" y="437"/>
                    </a:lnTo>
                    <a:lnTo>
                      <a:pt x="195" y="437"/>
                    </a:lnTo>
                    <a:lnTo>
                      <a:pt x="195" y="410"/>
                    </a:lnTo>
                    <a:lnTo>
                      <a:pt x="203" y="401"/>
                    </a:lnTo>
                    <a:lnTo>
                      <a:pt x="203" y="392"/>
                    </a:lnTo>
                    <a:lnTo>
                      <a:pt x="203" y="356"/>
                    </a:lnTo>
                    <a:lnTo>
                      <a:pt x="203" y="356"/>
                    </a:lnTo>
                    <a:lnTo>
                      <a:pt x="203" y="347"/>
                    </a:lnTo>
                    <a:lnTo>
                      <a:pt x="211" y="347"/>
                    </a:lnTo>
                    <a:lnTo>
                      <a:pt x="219" y="339"/>
                    </a:lnTo>
                    <a:lnTo>
                      <a:pt x="227" y="339"/>
                    </a:lnTo>
                    <a:lnTo>
                      <a:pt x="235" y="339"/>
                    </a:lnTo>
                    <a:lnTo>
                      <a:pt x="235" y="330"/>
                    </a:lnTo>
                    <a:lnTo>
                      <a:pt x="251" y="321"/>
                    </a:lnTo>
                    <a:lnTo>
                      <a:pt x="259" y="312"/>
                    </a:lnTo>
                    <a:lnTo>
                      <a:pt x="268" y="303"/>
                    </a:lnTo>
                    <a:lnTo>
                      <a:pt x="268" y="303"/>
                    </a:lnTo>
                    <a:lnTo>
                      <a:pt x="284" y="285"/>
                    </a:lnTo>
                    <a:lnTo>
                      <a:pt x="292" y="285"/>
                    </a:lnTo>
                    <a:lnTo>
                      <a:pt x="300" y="276"/>
                    </a:lnTo>
                    <a:lnTo>
                      <a:pt x="316" y="267"/>
                    </a:lnTo>
                    <a:lnTo>
                      <a:pt x="308" y="258"/>
                    </a:lnTo>
                    <a:lnTo>
                      <a:pt x="316" y="258"/>
                    </a:lnTo>
                    <a:lnTo>
                      <a:pt x="332" y="249"/>
                    </a:lnTo>
                    <a:lnTo>
                      <a:pt x="332" y="240"/>
                    </a:lnTo>
                    <a:lnTo>
                      <a:pt x="332" y="249"/>
                    </a:lnTo>
                    <a:lnTo>
                      <a:pt x="340" y="249"/>
                    </a:lnTo>
                    <a:lnTo>
                      <a:pt x="332" y="214"/>
                    </a:lnTo>
                    <a:lnTo>
                      <a:pt x="332" y="205"/>
                    </a:lnTo>
                    <a:lnTo>
                      <a:pt x="332" y="196"/>
                    </a:lnTo>
                    <a:lnTo>
                      <a:pt x="324" y="196"/>
                    </a:lnTo>
                    <a:lnTo>
                      <a:pt x="324" y="187"/>
                    </a:lnTo>
                    <a:lnTo>
                      <a:pt x="332" y="187"/>
                    </a:lnTo>
                    <a:lnTo>
                      <a:pt x="332" y="178"/>
                    </a:lnTo>
                    <a:lnTo>
                      <a:pt x="332" y="178"/>
                    </a:lnTo>
                    <a:lnTo>
                      <a:pt x="340" y="169"/>
                    </a:lnTo>
                    <a:lnTo>
                      <a:pt x="340" y="178"/>
                    </a:lnTo>
                    <a:lnTo>
                      <a:pt x="340" y="169"/>
                    </a:lnTo>
                    <a:lnTo>
                      <a:pt x="349" y="178"/>
                    </a:lnTo>
                    <a:lnTo>
                      <a:pt x="357" y="169"/>
                    </a:lnTo>
                    <a:lnTo>
                      <a:pt x="357" y="187"/>
                    </a:lnTo>
                    <a:lnTo>
                      <a:pt x="357" y="187"/>
                    </a:lnTo>
                    <a:lnTo>
                      <a:pt x="389" y="187"/>
                    </a:lnTo>
                    <a:lnTo>
                      <a:pt x="397" y="187"/>
                    </a:lnTo>
                    <a:lnTo>
                      <a:pt x="397" y="196"/>
                    </a:lnTo>
                    <a:lnTo>
                      <a:pt x="389" y="205"/>
                    </a:lnTo>
                    <a:lnTo>
                      <a:pt x="381" y="205"/>
                    </a:lnTo>
                    <a:lnTo>
                      <a:pt x="381" y="214"/>
                    </a:lnTo>
                    <a:lnTo>
                      <a:pt x="381" y="223"/>
                    </a:lnTo>
                    <a:lnTo>
                      <a:pt x="389" y="223"/>
                    </a:lnTo>
                    <a:lnTo>
                      <a:pt x="397" y="214"/>
                    </a:lnTo>
                    <a:lnTo>
                      <a:pt x="397" y="214"/>
                    </a:lnTo>
                    <a:lnTo>
                      <a:pt x="397" y="232"/>
                    </a:lnTo>
                    <a:lnTo>
                      <a:pt x="405" y="249"/>
                    </a:lnTo>
                    <a:lnTo>
                      <a:pt x="413" y="240"/>
                    </a:lnTo>
                    <a:lnTo>
                      <a:pt x="413" y="240"/>
                    </a:lnTo>
                    <a:lnTo>
                      <a:pt x="413" y="232"/>
                    </a:lnTo>
                    <a:lnTo>
                      <a:pt x="413" y="232"/>
                    </a:lnTo>
                    <a:lnTo>
                      <a:pt x="413" y="214"/>
                    </a:lnTo>
                    <a:lnTo>
                      <a:pt x="422" y="214"/>
                    </a:lnTo>
                    <a:lnTo>
                      <a:pt x="430" y="214"/>
                    </a:lnTo>
                    <a:lnTo>
                      <a:pt x="438" y="187"/>
                    </a:lnTo>
                    <a:lnTo>
                      <a:pt x="446" y="178"/>
                    </a:lnTo>
                    <a:lnTo>
                      <a:pt x="446" y="169"/>
                    </a:lnTo>
                    <a:lnTo>
                      <a:pt x="446" y="169"/>
                    </a:lnTo>
                    <a:lnTo>
                      <a:pt x="454" y="160"/>
                    </a:lnTo>
                    <a:lnTo>
                      <a:pt x="462" y="160"/>
                    </a:lnTo>
                    <a:lnTo>
                      <a:pt x="470" y="151"/>
                    </a:lnTo>
                    <a:lnTo>
                      <a:pt x="478" y="151"/>
                    </a:lnTo>
                    <a:lnTo>
                      <a:pt x="478" y="151"/>
                    </a:lnTo>
                    <a:lnTo>
                      <a:pt x="478" y="142"/>
                    </a:lnTo>
                    <a:lnTo>
                      <a:pt x="478" y="134"/>
                    </a:lnTo>
                    <a:lnTo>
                      <a:pt x="478" y="134"/>
                    </a:lnTo>
                    <a:lnTo>
                      <a:pt x="470" y="134"/>
                    </a:lnTo>
                    <a:lnTo>
                      <a:pt x="462" y="125"/>
                    </a:lnTo>
                    <a:lnTo>
                      <a:pt x="462" y="116"/>
                    </a:lnTo>
                    <a:lnTo>
                      <a:pt x="454" y="116"/>
                    </a:lnTo>
                    <a:lnTo>
                      <a:pt x="446" y="116"/>
                    </a:lnTo>
                    <a:lnTo>
                      <a:pt x="438" y="116"/>
                    </a:lnTo>
                    <a:lnTo>
                      <a:pt x="413" y="134"/>
                    </a:lnTo>
                    <a:lnTo>
                      <a:pt x="405" y="142"/>
                    </a:lnTo>
                    <a:lnTo>
                      <a:pt x="389" y="142"/>
                    </a:lnTo>
                    <a:lnTo>
                      <a:pt x="389" y="151"/>
                    </a:lnTo>
                    <a:lnTo>
                      <a:pt x="397" y="151"/>
                    </a:lnTo>
                    <a:lnTo>
                      <a:pt x="397" y="151"/>
                    </a:lnTo>
                    <a:lnTo>
                      <a:pt x="397" y="160"/>
                    </a:lnTo>
                    <a:lnTo>
                      <a:pt x="389" y="160"/>
                    </a:lnTo>
                    <a:lnTo>
                      <a:pt x="381" y="160"/>
                    </a:lnTo>
                    <a:lnTo>
                      <a:pt x="365" y="160"/>
                    </a:lnTo>
                    <a:lnTo>
                      <a:pt x="357" y="160"/>
                    </a:lnTo>
                    <a:lnTo>
                      <a:pt x="349" y="160"/>
                    </a:lnTo>
                    <a:lnTo>
                      <a:pt x="340" y="160"/>
                    </a:lnTo>
                    <a:lnTo>
                      <a:pt x="340" y="160"/>
                    </a:lnTo>
                    <a:lnTo>
                      <a:pt x="332" y="160"/>
                    </a:lnTo>
                    <a:lnTo>
                      <a:pt x="332" y="160"/>
                    </a:lnTo>
                    <a:lnTo>
                      <a:pt x="332" y="169"/>
                    </a:lnTo>
                    <a:lnTo>
                      <a:pt x="316" y="169"/>
                    </a:lnTo>
                    <a:lnTo>
                      <a:pt x="292" y="169"/>
                    </a:lnTo>
                    <a:lnTo>
                      <a:pt x="292" y="160"/>
                    </a:lnTo>
                    <a:lnTo>
                      <a:pt x="276" y="160"/>
                    </a:lnTo>
                    <a:lnTo>
                      <a:pt x="268" y="151"/>
                    </a:lnTo>
                    <a:lnTo>
                      <a:pt x="243" y="151"/>
                    </a:lnTo>
                    <a:lnTo>
                      <a:pt x="243" y="151"/>
                    </a:lnTo>
                    <a:lnTo>
                      <a:pt x="227" y="142"/>
                    </a:lnTo>
                    <a:lnTo>
                      <a:pt x="211" y="134"/>
                    </a:lnTo>
                    <a:lnTo>
                      <a:pt x="203" y="125"/>
                    </a:lnTo>
                    <a:lnTo>
                      <a:pt x="211" y="107"/>
                    </a:lnTo>
                    <a:lnTo>
                      <a:pt x="219" y="98"/>
                    </a:lnTo>
                    <a:lnTo>
                      <a:pt x="219" y="98"/>
                    </a:lnTo>
                    <a:lnTo>
                      <a:pt x="211" y="98"/>
                    </a:lnTo>
                    <a:lnTo>
                      <a:pt x="203" y="98"/>
                    </a:lnTo>
                    <a:lnTo>
                      <a:pt x="195" y="89"/>
                    </a:lnTo>
                    <a:lnTo>
                      <a:pt x="187" y="89"/>
                    </a:lnTo>
                    <a:lnTo>
                      <a:pt x="178" y="89"/>
                    </a:lnTo>
                    <a:lnTo>
                      <a:pt x="178" y="80"/>
                    </a:lnTo>
                    <a:lnTo>
                      <a:pt x="178" y="71"/>
                    </a:lnTo>
                    <a:lnTo>
                      <a:pt x="170" y="62"/>
                    </a:lnTo>
                    <a:lnTo>
                      <a:pt x="170" y="62"/>
                    </a:lnTo>
                    <a:lnTo>
                      <a:pt x="178" y="62"/>
                    </a:lnTo>
                    <a:lnTo>
                      <a:pt x="187" y="62"/>
                    </a:lnTo>
                    <a:lnTo>
                      <a:pt x="187" y="53"/>
                    </a:lnTo>
                    <a:lnTo>
                      <a:pt x="187" y="53"/>
                    </a:lnTo>
                    <a:lnTo>
                      <a:pt x="187" y="44"/>
                    </a:lnTo>
                    <a:lnTo>
                      <a:pt x="178" y="44"/>
                    </a:lnTo>
                    <a:lnTo>
                      <a:pt x="178" y="36"/>
                    </a:lnTo>
                    <a:lnTo>
                      <a:pt x="187" y="36"/>
                    </a:lnTo>
                    <a:lnTo>
                      <a:pt x="187" y="36"/>
                    </a:lnTo>
                    <a:lnTo>
                      <a:pt x="195" y="18"/>
                    </a:lnTo>
                    <a:lnTo>
                      <a:pt x="203" y="18"/>
                    </a:lnTo>
                    <a:lnTo>
                      <a:pt x="203" y="9"/>
                    </a:lnTo>
                    <a:lnTo>
                      <a:pt x="195" y="9"/>
                    </a:lnTo>
                    <a:lnTo>
                      <a:pt x="187" y="0"/>
                    </a:lnTo>
                    <a:lnTo>
                      <a:pt x="178" y="0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54" y="18"/>
                    </a:lnTo>
                    <a:lnTo>
                      <a:pt x="146" y="18"/>
                    </a:lnTo>
                    <a:lnTo>
                      <a:pt x="138" y="18"/>
                    </a:lnTo>
                    <a:lnTo>
                      <a:pt x="130" y="27"/>
                    </a:lnTo>
                    <a:lnTo>
                      <a:pt x="122" y="18"/>
                    </a:lnTo>
                    <a:lnTo>
                      <a:pt x="105" y="18"/>
                    </a:lnTo>
                    <a:lnTo>
                      <a:pt x="97" y="18"/>
                    </a:lnTo>
                    <a:lnTo>
                      <a:pt x="97" y="27"/>
                    </a:lnTo>
                    <a:lnTo>
                      <a:pt x="105" y="36"/>
                    </a:lnTo>
                    <a:lnTo>
                      <a:pt x="97" y="36"/>
                    </a:lnTo>
                    <a:lnTo>
                      <a:pt x="105" y="44"/>
                    </a:lnTo>
                    <a:lnTo>
                      <a:pt x="97" y="44"/>
                    </a:lnTo>
                    <a:lnTo>
                      <a:pt x="97" y="53"/>
                    </a:lnTo>
                    <a:lnTo>
                      <a:pt x="105" y="53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22" y="62"/>
                    </a:lnTo>
                    <a:lnTo>
                      <a:pt x="122" y="71"/>
                    </a:lnTo>
                    <a:lnTo>
                      <a:pt x="114" y="71"/>
                    </a:lnTo>
                    <a:lnTo>
                      <a:pt x="114" y="71"/>
                    </a:lnTo>
                    <a:lnTo>
                      <a:pt x="105" y="80"/>
                    </a:lnTo>
                    <a:lnTo>
                      <a:pt x="114" y="89"/>
                    </a:lnTo>
                    <a:lnTo>
                      <a:pt x="105" y="89"/>
                    </a:lnTo>
                    <a:lnTo>
                      <a:pt x="97" y="98"/>
                    </a:lnTo>
                    <a:lnTo>
                      <a:pt x="97" y="107"/>
                    </a:lnTo>
                    <a:lnTo>
                      <a:pt x="89" y="107"/>
                    </a:lnTo>
                    <a:lnTo>
                      <a:pt x="81" y="125"/>
                    </a:lnTo>
                    <a:lnTo>
                      <a:pt x="73" y="125"/>
                    </a:lnTo>
                    <a:lnTo>
                      <a:pt x="65" y="142"/>
                    </a:lnTo>
                    <a:lnTo>
                      <a:pt x="57" y="142"/>
                    </a:lnTo>
                    <a:lnTo>
                      <a:pt x="49" y="142"/>
                    </a:lnTo>
                    <a:lnTo>
                      <a:pt x="49" y="142"/>
                    </a:lnTo>
                    <a:lnTo>
                      <a:pt x="41" y="142"/>
                    </a:lnTo>
                    <a:lnTo>
                      <a:pt x="24" y="151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33" y="169"/>
                    </a:lnTo>
                    <a:lnTo>
                      <a:pt x="33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9" y="187"/>
                    </a:lnTo>
                    <a:lnTo>
                      <a:pt x="49" y="196"/>
                    </a:lnTo>
                    <a:lnTo>
                      <a:pt x="49" y="205"/>
                    </a:lnTo>
                    <a:lnTo>
                      <a:pt x="41" y="205"/>
                    </a:lnTo>
                    <a:lnTo>
                      <a:pt x="33" y="205"/>
                    </a:lnTo>
                    <a:lnTo>
                      <a:pt x="16" y="205"/>
                    </a:lnTo>
                    <a:lnTo>
                      <a:pt x="16" y="214"/>
                    </a:lnTo>
                    <a:lnTo>
                      <a:pt x="8" y="214"/>
                    </a:lnTo>
                    <a:lnTo>
                      <a:pt x="0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4" name="Freeform 212"/>
              <p:cNvSpPr>
                <a:spLocks/>
              </p:cNvSpPr>
              <p:nvPr/>
            </p:nvSpPr>
            <p:spPr bwMode="blackWhite">
              <a:xfrm>
                <a:off x="9473" y="2147"/>
                <a:ext cx="132" cy="70"/>
              </a:xfrm>
              <a:custGeom>
                <a:avLst/>
                <a:gdLst/>
                <a:ahLst/>
                <a:cxnLst>
                  <a:cxn ang="0">
                    <a:pos x="129" y="44"/>
                  </a:cxn>
                  <a:cxn ang="0">
                    <a:pos x="129" y="53"/>
                  </a:cxn>
                  <a:cxn ang="0">
                    <a:pos x="129" y="62"/>
                  </a:cxn>
                  <a:cxn ang="0">
                    <a:pos x="129" y="71"/>
                  </a:cxn>
                  <a:cxn ang="0">
                    <a:pos x="113" y="71"/>
                  </a:cxn>
                  <a:cxn ang="0">
                    <a:pos x="89" y="71"/>
                  </a:cxn>
                  <a:cxn ang="0">
                    <a:pos x="89" y="62"/>
                  </a:cxn>
                  <a:cxn ang="0">
                    <a:pos x="73" y="62"/>
                  </a:cxn>
                  <a:cxn ang="0">
                    <a:pos x="65" y="53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24" y="44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32" y="9"/>
                  </a:cxn>
                  <a:cxn ang="0">
                    <a:pos x="48" y="9"/>
                  </a:cxn>
                  <a:cxn ang="0">
                    <a:pos x="48" y="18"/>
                  </a:cxn>
                  <a:cxn ang="0">
                    <a:pos x="48" y="27"/>
                  </a:cxn>
                  <a:cxn ang="0">
                    <a:pos x="56" y="27"/>
                  </a:cxn>
                  <a:cxn ang="0">
                    <a:pos x="56" y="18"/>
                  </a:cxn>
                  <a:cxn ang="0">
                    <a:pos x="65" y="27"/>
                  </a:cxn>
                  <a:cxn ang="0">
                    <a:pos x="73" y="27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89" y="36"/>
                  </a:cxn>
                  <a:cxn ang="0">
                    <a:pos x="89" y="44"/>
                  </a:cxn>
                  <a:cxn ang="0">
                    <a:pos x="105" y="44"/>
                  </a:cxn>
                  <a:cxn ang="0">
                    <a:pos x="105" y="44"/>
                  </a:cxn>
                  <a:cxn ang="0">
                    <a:pos x="113" y="44"/>
                  </a:cxn>
                  <a:cxn ang="0">
                    <a:pos x="121" y="44"/>
                  </a:cxn>
                  <a:cxn ang="0">
                    <a:pos x="129" y="44"/>
                  </a:cxn>
                </a:cxnLst>
                <a:rect l="0" t="0" r="r" b="b"/>
                <a:pathLst>
                  <a:path w="129" h="71">
                    <a:moveTo>
                      <a:pt x="129" y="44"/>
                    </a:moveTo>
                    <a:lnTo>
                      <a:pt x="129" y="53"/>
                    </a:lnTo>
                    <a:lnTo>
                      <a:pt x="129" y="62"/>
                    </a:lnTo>
                    <a:lnTo>
                      <a:pt x="129" y="71"/>
                    </a:lnTo>
                    <a:lnTo>
                      <a:pt x="113" y="71"/>
                    </a:lnTo>
                    <a:lnTo>
                      <a:pt x="89" y="71"/>
                    </a:lnTo>
                    <a:lnTo>
                      <a:pt x="89" y="62"/>
                    </a:lnTo>
                    <a:lnTo>
                      <a:pt x="73" y="62"/>
                    </a:lnTo>
                    <a:lnTo>
                      <a:pt x="65" y="53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24" y="44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48" y="18"/>
                    </a:lnTo>
                    <a:lnTo>
                      <a:pt x="48" y="27"/>
                    </a:lnTo>
                    <a:lnTo>
                      <a:pt x="56" y="27"/>
                    </a:lnTo>
                    <a:lnTo>
                      <a:pt x="56" y="18"/>
                    </a:lnTo>
                    <a:lnTo>
                      <a:pt x="65" y="27"/>
                    </a:lnTo>
                    <a:lnTo>
                      <a:pt x="73" y="27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89" y="36"/>
                    </a:lnTo>
                    <a:lnTo>
                      <a:pt x="89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13" y="44"/>
                    </a:lnTo>
                    <a:lnTo>
                      <a:pt x="121" y="44"/>
                    </a:lnTo>
                    <a:lnTo>
                      <a:pt x="129" y="4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5" name="Freeform 213"/>
              <p:cNvSpPr>
                <a:spLocks/>
              </p:cNvSpPr>
              <p:nvPr/>
            </p:nvSpPr>
            <p:spPr bwMode="blackWhite">
              <a:xfrm>
                <a:off x="9473" y="2147"/>
                <a:ext cx="132" cy="70"/>
              </a:xfrm>
              <a:custGeom>
                <a:avLst/>
                <a:gdLst/>
                <a:ahLst/>
                <a:cxnLst>
                  <a:cxn ang="0">
                    <a:pos x="129" y="44"/>
                  </a:cxn>
                  <a:cxn ang="0">
                    <a:pos x="129" y="53"/>
                  </a:cxn>
                  <a:cxn ang="0">
                    <a:pos x="129" y="62"/>
                  </a:cxn>
                  <a:cxn ang="0">
                    <a:pos x="129" y="71"/>
                  </a:cxn>
                  <a:cxn ang="0">
                    <a:pos x="113" y="71"/>
                  </a:cxn>
                  <a:cxn ang="0">
                    <a:pos x="89" y="71"/>
                  </a:cxn>
                  <a:cxn ang="0">
                    <a:pos x="89" y="62"/>
                  </a:cxn>
                  <a:cxn ang="0">
                    <a:pos x="73" y="62"/>
                  </a:cxn>
                  <a:cxn ang="0">
                    <a:pos x="65" y="53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24" y="44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32" y="9"/>
                  </a:cxn>
                  <a:cxn ang="0">
                    <a:pos x="48" y="9"/>
                  </a:cxn>
                  <a:cxn ang="0">
                    <a:pos x="48" y="18"/>
                  </a:cxn>
                  <a:cxn ang="0">
                    <a:pos x="48" y="27"/>
                  </a:cxn>
                  <a:cxn ang="0">
                    <a:pos x="56" y="27"/>
                  </a:cxn>
                  <a:cxn ang="0">
                    <a:pos x="56" y="18"/>
                  </a:cxn>
                  <a:cxn ang="0">
                    <a:pos x="65" y="27"/>
                  </a:cxn>
                  <a:cxn ang="0">
                    <a:pos x="73" y="27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89" y="36"/>
                  </a:cxn>
                  <a:cxn ang="0">
                    <a:pos x="89" y="44"/>
                  </a:cxn>
                  <a:cxn ang="0">
                    <a:pos x="105" y="44"/>
                  </a:cxn>
                  <a:cxn ang="0">
                    <a:pos x="105" y="44"/>
                  </a:cxn>
                  <a:cxn ang="0">
                    <a:pos x="113" y="44"/>
                  </a:cxn>
                  <a:cxn ang="0">
                    <a:pos x="121" y="44"/>
                  </a:cxn>
                  <a:cxn ang="0">
                    <a:pos x="129" y="44"/>
                  </a:cxn>
                </a:cxnLst>
                <a:rect l="0" t="0" r="r" b="b"/>
                <a:pathLst>
                  <a:path w="129" h="71">
                    <a:moveTo>
                      <a:pt x="129" y="44"/>
                    </a:moveTo>
                    <a:lnTo>
                      <a:pt x="129" y="53"/>
                    </a:lnTo>
                    <a:lnTo>
                      <a:pt x="129" y="62"/>
                    </a:lnTo>
                    <a:lnTo>
                      <a:pt x="129" y="71"/>
                    </a:lnTo>
                    <a:lnTo>
                      <a:pt x="113" y="71"/>
                    </a:lnTo>
                    <a:lnTo>
                      <a:pt x="89" y="71"/>
                    </a:lnTo>
                    <a:lnTo>
                      <a:pt x="89" y="62"/>
                    </a:lnTo>
                    <a:lnTo>
                      <a:pt x="73" y="62"/>
                    </a:lnTo>
                    <a:lnTo>
                      <a:pt x="65" y="53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24" y="44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48" y="18"/>
                    </a:lnTo>
                    <a:lnTo>
                      <a:pt x="48" y="27"/>
                    </a:lnTo>
                    <a:lnTo>
                      <a:pt x="56" y="27"/>
                    </a:lnTo>
                    <a:lnTo>
                      <a:pt x="56" y="18"/>
                    </a:lnTo>
                    <a:lnTo>
                      <a:pt x="65" y="27"/>
                    </a:lnTo>
                    <a:lnTo>
                      <a:pt x="73" y="27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89" y="36"/>
                    </a:lnTo>
                    <a:lnTo>
                      <a:pt x="89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13" y="44"/>
                    </a:lnTo>
                    <a:lnTo>
                      <a:pt x="121" y="44"/>
                    </a:lnTo>
                    <a:lnTo>
                      <a:pt x="129" y="4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6" name="Freeform 214"/>
              <p:cNvSpPr>
                <a:spLocks/>
              </p:cNvSpPr>
              <p:nvPr/>
            </p:nvSpPr>
            <p:spPr bwMode="blackWhite">
              <a:xfrm>
                <a:off x="9594" y="2192"/>
                <a:ext cx="10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7" name="Freeform 215"/>
              <p:cNvSpPr>
                <a:spLocks/>
              </p:cNvSpPr>
              <p:nvPr/>
            </p:nvSpPr>
            <p:spPr bwMode="blackWhite">
              <a:xfrm>
                <a:off x="9594" y="2192"/>
                <a:ext cx="10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8" name="Freeform 216"/>
              <p:cNvSpPr>
                <a:spLocks/>
              </p:cNvSpPr>
              <p:nvPr/>
            </p:nvSpPr>
            <p:spPr bwMode="blackWhite">
              <a:xfrm>
                <a:off x="9610" y="2184"/>
                <a:ext cx="67" cy="34"/>
              </a:xfrm>
              <a:custGeom>
                <a:avLst/>
                <a:gdLst/>
                <a:ahLst/>
                <a:cxnLst>
                  <a:cxn ang="0">
                    <a:pos x="49" y="8"/>
                  </a:cxn>
                  <a:cxn ang="0">
                    <a:pos x="49" y="8"/>
                  </a:cxn>
                  <a:cxn ang="0">
                    <a:pos x="33" y="8"/>
                  </a:cxn>
                  <a:cxn ang="0">
                    <a:pos x="25" y="0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9" y="26"/>
                  </a:cxn>
                  <a:cxn ang="0">
                    <a:pos x="17" y="26"/>
                  </a:cxn>
                  <a:cxn ang="0">
                    <a:pos x="25" y="26"/>
                  </a:cxn>
                  <a:cxn ang="0">
                    <a:pos x="41" y="26"/>
                  </a:cxn>
                  <a:cxn ang="0">
                    <a:pos x="49" y="26"/>
                  </a:cxn>
                  <a:cxn ang="0">
                    <a:pos x="57" y="26"/>
                  </a:cxn>
                  <a:cxn ang="0">
                    <a:pos x="57" y="17"/>
                  </a:cxn>
                  <a:cxn ang="0">
                    <a:pos x="57" y="17"/>
                  </a:cxn>
                  <a:cxn ang="0">
                    <a:pos x="49" y="17"/>
                  </a:cxn>
                  <a:cxn ang="0">
                    <a:pos x="49" y="8"/>
                  </a:cxn>
                </a:cxnLst>
                <a:rect l="0" t="0" r="r" b="b"/>
                <a:pathLst>
                  <a:path w="57" h="26">
                    <a:moveTo>
                      <a:pt x="49" y="8"/>
                    </a:moveTo>
                    <a:lnTo>
                      <a:pt x="49" y="8"/>
                    </a:lnTo>
                    <a:lnTo>
                      <a:pt x="33" y="8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5" y="26"/>
                    </a:lnTo>
                    <a:lnTo>
                      <a:pt x="41" y="26"/>
                    </a:lnTo>
                    <a:lnTo>
                      <a:pt x="49" y="26"/>
                    </a:lnTo>
                    <a:lnTo>
                      <a:pt x="57" y="26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7"/>
                    </a:lnTo>
                    <a:lnTo>
                      <a:pt x="49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9" name="Freeform 217"/>
              <p:cNvSpPr>
                <a:spLocks/>
              </p:cNvSpPr>
              <p:nvPr/>
            </p:nvSpPr>
            <p:spPr bwMode="blackWhite">
              <a:xfrm>
                <a:off x="9594" y="2219"/>
                <a:ext cx="81" cy="104"/>
              </a:xfrm>
              <a:custGeom>
                <a:avLst/>
                <a:gdLst/>
                <a:ahLst/>
                <a:cxnLst>
                  <a:cxn ang="0">
                    <a:pos x="81" y="71"/>
                  </a:cxn>
                  <a:cxn ang="0">
                    <a:pos x="73" y="63"/>
                  </a:cxn>
                  <a:cxn ang="0">
                    <a:pos x="73" y="45"/>
                  </a:cxn>
                  <a:cxn ang="0">
                    <a:pos x="65" y="45"/>
                  </a:cxn>
                  <a:cxn ang="0">
                    <a:pos x="65" y="54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57" y="36"/>
                  </a:cxn>
                  <a:cxn ang="0">
                    <a:pos x="65" y="36"/>
                  </a:cxn>
                  <a:cxn ang="0">
                    <a:pos x="73" y="27"/>
                  </a:cxn>
                  <a:cxn ang="0">
                    <a:pos x="65" y="18"/>
                  </a:cxn>
                  <a:cxn ang="0">
                    <a:pos x="65" y="18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16" y="80"/>
                  </a:cxn>
                  <a:cxn ang="0">
                    <a:pos x="41" y="80"/>
                  </a:cxn>
                  <a:cxn ang="0">
                    <a:pos x="57" y="63"/>
                  </a:cxn>
                  <a:cxn ang="0">
                    <a:pos x="65" y="71"/>
                  </a:cxn>
                  <a:cxn ang="0">
                    <a:pos x="73" y="89"/>
                  </a:cxn>
                  <a:cxn ang="0">
                    <a:pos x="73" y="98"/>
                  </a:cxn>
                  <a:cxn ang="0">
                    <a:pos x="73" y="98"/>
                  </a:cxn>
                  <a:cxn ang="0">
                    <a:pos x="73" y="89"/>
                  </a:cxn>
                  <a:cxn ang="0">
                    <a:pos x="81" y="80"/>
                  </a:cxn>
                  <a:cxn ang="0">
                    <a:pos x="81" y="71"/>
                  </a:cxn>
                </a:cxnLst>
                <a:rect l="0" t="0" r="r" b="b"/>
                <a:pathLst>
                  <a:path w="81" h="98">
                    <a:moveTo>
                      <a:pt x="81" y="71"/>
                    </a:moveTo>
                    <a:lnTo>
                      <a:pt x="73" y="63"/>
                    </a:lnTo>
                    <a:lnTo>
                      <a:pt x="73" y="45"/>
                    </a:lnTo>
                    <a:lnTo>
                      <a:pt x="65" y="45"/>
                    </a:lnTo>
                    <a:lnTo>
                      <a:pt x="65" y="54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57" y="36"/>
                    </a:lnTo>
                    <a:lnTo>
                      <a:pt x="65" y="36"/>
                    </a:lnTo>
                    <a:lnTo>
                      <a:pt x="73" y="27"/>
                    </a:lnTo>
                    <a:lnTo>
                      <a:pt x="65" y="18"/>
                    </a:lnTo>
                    <a:lnTo>
                      <a:pt x="65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16" y="80"/>
                    </a:lnTo>
                    <a:lnTo>
                      <a:pt x="41" y="80"/>
                    </a:lnTo>
                    <a:lnTo>
                      <a:pt x="57" y="63"/>
                    </a:lnTo>
                    <a:lnTo>
                      <a:pt x="65" y="71"/>
                    </a:lnTo>
                    <a:lnTo>
                      <a:pt x="73" y="89"/>
                    </a:lnTo>
                    <a:lnTo>
                      <a:pt x="73" y="98"/>
                    </a:lnTo>
                    <a:lnTo>
                      <a:pt x="73" y="98"/>
                    </a:lnTo>
                    <a:lnTo>
                      <a:pt x="73" y="89"/>
                    </a:lnTo>
                    <a:lnTo>
                      <a:pt x="81" y="80"/>
                    </a:lnTo>
                    <a:lnTo>
                      <a:pt x="81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0" name="Freeform 218"/>
              <p:cNvSpPr>
                <a:spLocks/>
              </p:cNvSpPr>
              <p:nvPr/>
            </p:nvSpPr>
            <p:spPr bwMode="blackWhite">
              <a:xfrm>
                <a:off x="9667" y="2184"/>
                <a:ext cx="146" cy="314"/>
              </a:xfrm>
              <a:custGeom>
                <a:avLst/>
                <a:gdLst/>
                <a:ahLst/>
                <a:cxnLst>
                  <a:cxn ang="0">
                    <a:pos x="106" y="151"/>
                  </a:cxn>
                  <a:cxn ang="0">
                    <a:pos x="97" y="151"/>
                  </a:cxn>
                  <a:cxn ang="0">
                    <a:pos x="97" y="187"/>
                  </a:cxn>
                  <a:cxn ang="0">
                    <a:pos x="106" y="196"/>
                  </a:cxn>
                  <a:cxn ang="0">
                    <a:pos x="106" y="205"/>
                  </a:cxn>
                  <a:cxn ang="0">
                    <a:pos x="106" y="213"/>
                  </a:cxn>
                  <a:cxn ang="0">
                    <a:pos x="97" y="231"/>
                  </a:cxn>
                  <a:cxn ang="0">
                    <a:pos x="114" y="240"/>
                  </a:cxn>
                  <a:cxn ang="0">
                    <a:pos x="114" y="258"/>
                  </a:cxn>
                  <a:cxn ang="0">
                    <a:pos x="114" y="285"/>
                  </a:cxn>
                  <a:cxn ang="0">
                    <a:pos x="106" y="303"/>
                  </a:cxn>
                  <a:cxn ang="0">
                    <a:pos x="106" y="294"/>
                  </a:cxn>
                  <a:cxn ang="0">
                    <a:pos x="106" y="276"/>
                  </a:cxn>
                  <a:cxn ang="0">
                    <a:pos x="106" y="258"/>
                  </a:cxn>
                  <a:cxn ang="0">
                    <a:pos x="97" y="231"/>
                  </a:cxn>
                  <a:cxn ang="0">
                    <a:pos x="81" y="196"/>
                  </a:cxn>
                  <a:cxn ang="0">
                    <a:pos x="73" y="205"/>
                  </a:cxn>
                  <a:cxn ang="0">
                    <a:pos x="57" y="213"/>
                  </a:cxn>
                  <a:cxn ang="0">
                    <a:pos x="33" y="205"/>
                  </a:cxn>
                  <a:cxn ang="0">
                    <a:pos x="33" y="160"/>
                  </a:cxn>
                  <a:cxn ang="0">
                    <a:pos x="25" y="160"/>
                  </a:cxn>
                  <a:cxn ang="0">
                    <a:pos x="25" y="14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8" y="106"/>
                  </a:cxn>
                  <a:cxn ang="0">
                    <a:pos x="16" y="106"/>
                  </a:cxn>
                  <a:cxn ang="0">
                    <a:pos x="16" y="89"/>
                  </a:cxn>
                  <a:cxn ang="0">
                    <a:pos x="25" y="80"/>
                  </a:cxn>
                  <a:cxn ang="0">
                    <a:pos x="41" y="53"/>
                  </a:cxn>
                  <a:cxn ang="0">
                    <a:pos x="49" y="35"/>
                  </a:cxn>
                  <a:cxn ang="0">
                    <a:pos x="57" y="26"/>
                  </a:cxn>
                  <a:cxn ang="0">
                    <a:pos x="73" y="17"/>
                  </a:cxn>
                  <a:cxn ang="0">
                    <a:pos x="81" y="17"/>
                  </a:cxn>
                  <a:cxn ang="0">
                    <a:pos x="81" y="0"/>
                  </a:cxn>
                  <a:cxn ang="0">
                    <a:pos x="97" y="8"/>
                  </a:cxn>
                  <a:cxn ang="0">
                    <a:pos x="106" y="17"/>
                  </a:cxn>
                  <a:cxn ang="0">
                    <a:pos x="106" y="26"/>
                  </a:cxn>
                  <a:cxn ang="0">
                    <a:pos x="97" y="53"/>
                  </a:cxn>
                  <a:cxn ang="0">
                    <a:pos x="89" y="80"/>
                  </a:cxn>
                  <a:cxn ang="0">
                    <a:pos x="106" y="71"/>
                  </a:cxn>
                  <a:cxn ang="0">
                    <a:pos x="122" y="89"/>
                  </a:cxn>
                  <a:cxn ang="0">
                    <a:pos x="130" y="106"/>
                  </a:cxn>
                  <a:cxn ang="0">
                    <a:pos x="138" y="115"/>
                  </a:cxn>
                  <a:cxn ang="0">
                    <a:pos x="146" y="115"/>
                  </a:cxn>
                  <a:cxn ang="0">
                    <a:pos x="130" y="133"/>
                  </a:cxn>
                </a:cxnLst>
                <a:rect l="0" t="0" r="r" b="b"/>
                <a:pathLst>
                  <a:path w="146" h="303">
                    <a:moveTo>
                      <a:pt x="130" y="133"/>
                    </a:moveTo>
                    <a:lnTo>
                      <a:pt x="106" y="151"/>
                    </a:lnTo>
                    <a:lnTo>
                      <a:pt x="97" y="151"/>
                    </a:lnTo>
                    <a:lnTo>
                      <a:pt x="97" y="151"/>
                    </a:lnTo>
                    <a:lnTo>
                      <a:pt x="89" y="169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6" y="196"/>
                    </a:lnTo>
                    <a:lnTo>
                      <a:pt x="106" y="205"/>
                    </a:lnTo>
                    <a:lnTo>
                      <a:pt x="106" y="205"/>
                    </a:lnTo>
                    <a:lnTo>
                      <a:pt x="106" y="213"/>
                    </a:lnTo>
                    <a:lnTo>
                      <a:pt x="106" y="213"/>
                    </a:lnTo>
                    <a:lnTo>
                      <a:pt x="97" y="222"/>
                    </a:lnTo>
                    <a:lnTo>
                      <a:pt x="97" y="231"/>
                    </a:lnTo>
                    <a:lnTo>
                      <a:pt x="97" y="231"/>
                    </a:lnTo>
                    <a:lnTo>
                      <a:pt x="114" y="240"/>
                    </a:lnTo>
                    <a:lnTo>
                      <a:pt x="114" y="249"/>
                    </a:lnTo>
                    <a:lnTo>
                      <a:pt x="114" y="258"/>
                    </a:lnTo>
                    <a:lnTo>
                      <a:pt x="122" y="276"/>
                    </a:lnTo>
                    <a:lnTo>
                      <a:pt x="114" y="285"/>
                    </a:lnTo>
                    <a:lnTo>
                      <a:pt x="114" y="294"/>
                    </a:lnTo>
                    <a:lnTo>
                      <a:pt x="106" y="303"/>
                    </a:lnTo>
                    <a:lnTo>
                      <a:pt x="106" y="294"/>
                    </a:lnTo>
                    <a:lnTo>
                      <a:pt x="106" y="294"/>
                    </a:lnTo>
                    <a:lnTo>
                      <a:pt x="106" y="285"/>
                    </a:lnTo>
                    <a:lnTo>
                      <a:pt x="106" y="276"/>
                    </a:lnTo>
                    <a:lnTo>
                      <a:pt x="106" y="267"/>
                    </a:lnTo>
                    <a:lnTo>
                      <a:pt x="106" y="258"/>
                    </a:lnTo>
                    <a:lnTo>
                      <a:pt x="97" y="249"/>
                    </a:lnTo>
                    <a:lnTo>
                      <a:pt x="97" y="231"/>
                    </a:lnTo>
                    <a:lnTo>
                      <a:pt x="89" y="205"/>
                    </a:lnTo>
                    <a:lnTo>
                      <a:pt x="81" y="196"/>
                    </a:lnTo>
                    <a:lnTo>
                      <a:pt x="73" y="196"/>
                    </a:lnTo>
                    <a:lnTo>
                      <a:pt x="73" y="205"/>
                    </a:lnTo>
                    <a:lnTo>
                      <a:pt x="57" y="205"/>
                    </a:lnTo>
                    <a:lnTo>
                      <a:pt x="57" y="213"/>
                    </a:lnTo>
                    <a:lnTo>
                      <a:pt x="41" y="213"/>
                    </a:lnTo>
                    <a:lnTo>
                      <a:pt x="33" y="205"/>
                    </a:lnTo>
                    <a:lnTo>
                      <a:pt x="41" y="187"/>
                    </a:lnTo>
                    <a:lnTo>
                      <a:pt x="33" y="160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5" y="151"/>
                    </a:lnTo>
                    <a:lnTo>
                      <a:pt x="25" y="142"/>
                    </a:lnTo>
                    <a:lnTo>
                      <a:pt x="16" y="14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8" y="115"/>
                    </a:lnTo>
                    <a:lnTo>
                      <a:pt x="8" y="106"/>
                    </a:lnTo>
                    <a:lnTo>
                      <a:pt x="16" y="106"/>
                    </a:lnTo>
                    <a:lnTo>
                      <a:pt x="16" y="106"/>
                    </a:lnTo>
                    <a:lnTo>
                      <a:pt x="16" y="98"/>
                    </a:lnTo>
                    <a:lnTo>
                      <a:pt x="16" y="89"/>
                    </a:lnTo>
                    <a:lnTo>
                      <a:pt x="16" y="80"/>
                    </a:lnTo>
                    <a:lnTo>
                      <a:pt x="25" y="80"/>
                    </a:lnTo>
                    <a:lnTo>
                      <a:pt x="33" y="80"/>
                    </a:lnTo>
                    <a:lnTo>
                      <a:pt x="41" y="53"/>
                    </a:lnTo>
                    <a:lnTo>
                      <a:pt x="49" y="44"/>
                    </a:lnTo>
                    <a:lnTo>
                      <a:pt x="49" y="35"/>
                    </a:lnTo>
                    <a:lnTo>
                      <a:pt x="49" y="35"/>
                    </a:lnTo>
                    <a:lnTo>
                      <a:pt x="57" y="26"/>
                    </a:lnTo>
                    <a:lnTo>
                      <a:pt x="65" y="17"/>
                    </a:lnTo>
                    <a:lnTo>
                      <a:pt x="73" y="17"/>
                    </a:lnTo>
                    <a:lnTo>
                      <a:pt x="81" y="17"/>
                    </a:lnTo>
                    <a:lnTo>
                      <a:pt x="81" y="17"/>
                    </a:lnTo>
                    <a:lnTo>
                      <a:pt x="81" y="8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97" y="8"/>
                    </a:lnTo>
                    <a:lnTo>
                      <a:pt x="97" y="8"/>
                    </a:lnTo>
                    <a:lnTo>
                      <a:pt x="106" y="17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6" y="44"/>
                    </a:lnTo>
                    <a:lnTo>
                      <a:pt x="97" y="53"/>
                    </a:lnTo>
                    <a:lnTo>
                      <a:pt x="89" y="71"/>
                    </a:lnTo>
                    <a:lnTo>
                      <a:pt x="89" y="80"/>
                    </a:lnTo>
                    <a:lnTo>
                      <a:pt x="106" y="71"/>
                    </a:lnTo>
                    <a:lnTo>
                      <a:pt x="106" y="71"/>
                    </a:lnTo>
                    <a:lnTo>
                      <a:pt x="114" y="89"/>
                    </a:lnTo>
                    <a:lnTo>
                      <a:pt x="122" y="89"/>
                    </a:lnTo>
                    <a:lnTo>
                      <a:pt x="114" y="106"/>
                    </a:lnTo>
                    <a:lnTo>
                      <a:pt x="130" y="106"/>
                    </a:lnTo>
                    <a:lnTo>
                      <a:pt x="130" y="115"/>
                    </a:lnTo>
                    <a:lnTo>
                      <a:pt x="138" y="115"/>
                    </a:lnTo>
                    <a:lnTo>
                      <a:pt x="146" y="115"/>
                    </a:lnTo>
                    <a:lnTo>
                      <a:pt x="146" y="115"/>
                    </a:lnTo>
                    <a:lnTo>
                      <a:pt x="138" y="124"/>
                    </a:lnTo>
                    <a:lnTo>
                      <a:pt x="130" y="13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1" name="Freeform 219"/>
              <p:cNvSpPr>
                <a:spLocks/>
              </p:cNvSpPr>
              <p:nvPr/>
            </p:nvSpPr>
            <p:spPr bwMode="blackWhite">
              <a:xfrm>
                <a:off x="9756" y="2317"/>
                <a:ext cx="136" cy="241"/>
              </a:xfrm>
              <a:custGeom>
                <a:avLst/>
                <a:gdLst/>
                <a:ahLst/>
                <a:cxnLst>
                  <a:cxn ang="0">
                    <a:pos x="81" y="143"/>
                  </a:cxn>
                  <a:cxn ang="0">
                    <a:pos x="65" y="134"/>
                  </a:cxn>
                  <a:cxn ang="0">
                    <a:pos x="57" y="125"/>
                  </a:cxn>
                  <a:cxn ang="0">
                    <a:pos x="41" y="125"/>
                  </a:cxn>
                  <a:cxn ang="0">
                    <a:pos x="33" y="152"/>
                  </a:cxn>
                  <a:cxn ang="0">
                    <a:pos x="25" y="170"/>
                  </a:cxn>
                  <a:cxn ang="0">
                    <a:pos x="25" y="187"/>
                  </a:cxn>
                  <a:cxn ang="0">
                    <a:pos x="41" y="196"/>
                  </a:cxn>
                  <a:cxn ang="0">
                    <a:pos x="49" y="223"/>
                  </a:cxn>
                  <a:cxn ang="0">
                    <a:pos x="65" y="223"/>
                  </a:cxn>
                  <a:cxn ang="0">
                    <a:pos x="73" y="241"/>
                  </a:cxn>
                  <a:cxn ang="0">
                    <a:pos x="65" y="241"/>
                  </a:cxn>
                  <a:cxn ang="0">
                    <a:pos x="57" y="241"/>
                  </a:cxn>
                  <a:cxn ang="0">
                    <a:pos x="49" y="232"/>
                  </a:cxn>
                  <a:cxn ang="0">
                    <a:pos x="41" y="232"/>
                  </a:cxn>
                  <a:cxn ang="0">
                    <a:pos x="17" y="205"/>
                  </a:cxn>
                  <a:cxn ang="0">
                    <a:pos x="8" y="187"/>
                  </a:cxn>
                  <a:cxn ang="0">
                    <a:pos x="17" y="170"/>
                  </a:cxn>
                  <a:cxn ang="0">
                    <a:pos x="25" y="152"/>
                  </a:cxn>
                  <a:cxn ang="0">
                    <a:pos x="25" y="125"/>
                  </a:cxn>
                  <a:cxn ang="0">
                    <a:pos x="25" y="107"/>
                  </a:cxn>
                  <a:cxn ang="0">
                    <a:pos x="8" y="98"/>
                  </a:cxn>
                  <a:cxn ang="0">
                    <a:pos x="17" y="89"/>
                  </a:cxn>
                  <a:cxn ang="0">
                    <a:pos x="17" y="72"/>
                  </a:cxn>
                  <a:cxn ang="0">
                    <a:pos x="17" y="63"/>
                  </a:cxn>
                  <a:cxn ang="0">
                    <a:pos x="8" y="54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57" y="27"/>
                  </a:cxn>
                  <a:cxn ang="0">
                    <a:pos x="73" y="36"/>
                  </a:cxn>
                  <a:cxn ang="0">
                    <a:pos x="90" y="45"/>
                  </a:cxn>
                  <a:cxn ang="0">
                    <a:pos x="98" y="36"/>
                  </a:cxn>
                  <a:cxn ang="0">
                    <a:pos x="114" y="54"/>
                  </a:cxn>
                  <a:cxn ang="0">
                    <a:pos x="114" y="72"/>
                  </a:cxn>
                  <a:cxn ang="0">
                    <a:pos x="130" y="89"/>
                  </a:cxn>
                  <a:cxn ang="0">
                    <a:pos x="122" y="107"/>
                  </a:cxn>
                  <a:cxn ang="0">
                    <a:pos x="106" y="107"/>
                  </a:cxn>
                  <a:cxn ang="0">
                    <a:pos x="90" y="107"/>
                  </a:cxn>
                  <a:cxn ang="0">
                    <a:pos x="73" y="125"/>
                  </a:cxn>
                  <a:cxn ang="0">
                    <a:pos x="81" y="143"/>
                  </a:cxn>
                  <a:cxn ang="0">
                    <a:pos x="90" y="152"/>
                  </a:cxn>
                </a:cxnLst>
                <a:rect l="0" t="0" r="r" b="b"/>
                <a:pathLst>
                  <a:path w="130" h="241">
                    <a:moveTo>
                      <a:pt x="90" y="152"/>
                    </a:moveTo>
                    <a:lnTo>
                      <a:pt x="81" y="143"/>
                    </a:lnTo>
                    <a:lnTo>
                      <a:pt x="73" y="134"/>
                    </a:lnTo>
                    <a:lnTo>
                      <a:pt x="65" y="134"/>
                    </a:lnTo>
                    <a:lnTo>
                      <a:pt x="57" y="134"/>
                    </a:lnTo>
                    <a:lnTo>
                      <a:pt x="57" y="125"/>
                    </a:lnTo>
                    <a:lnTo>
                      <a:pt x="49" y="116"/>
                    </a:lnTo>
                    <a:lnTo>
                      <a:pt x="41" y="125"/>
                    </a:lnTo>
                    <a:lnTo>
                      <a:pt x="41" y="143"/>
                    </a:lnTo>
                    <a:lnTo>
                      <a:pt x="33" y="152"/>
                    </a:lnTo>
                    <a:lnTo>
                      <a:pt x="25" y="161"/>
                    </a:lnTo>
                    <a:lnTo>
                      <a:pt x="25" y="170"/>
                    </a:lnTo>
                    <a:lnTo>
                      <a:pt x="25" y="178"/>
                    </a:lnTo>
                    <a:lnTo>
                      <a:pt x="25" y="187"/>
                    </a:lnTo>
                    <a:lnTo>
                      <a:pt x="33" y="187"/>
                    </a:lnTo>
                    <a:lnTo>
                      <a:pt x="41" y="196"/>
                    </a:lnTo>
                    <a:lnTo>
                      <a:pt x="41" y="205"/>
                    </a:lnTo>
                    <a:lnTo>
                      <a:pt x="49" y="223"/>
                    </a:lnTo>
                    <a:lnTo>
                      <a:pt x="57" y="223"/>
                    </a:lnTo>
                    <a:lnTo>
                      <a:pt x="65" y="223"/>
                    </a:lnTo>
                    <a:lnTo>
                      <a:pt x="65" y="232"/>
                    </a:lnTo>
                    <a:lnTo>
                      <a:pt x="73" y="241"/>
                    </a:lnTo>
                    <a:lnTo>
                      <a:pt x="65" y="241"/>
                    </a:lnTo>
                    <a:lnTo>
                      <a:pt x="65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32"/>
                    </a:lnTo>
                    <a:lnTo>
                      <a:pt x="49" y="232"/>
                    </a:lnTo>
                    <a:lnTo>
                      <a:pt x="41" y="232"/>
                    </a:lnTo>
                    <a:lnTo>
                      <a:pt x="41" y="232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8" y="196"/>
                    </a:lnTo>
                    <a:lnTo>
                      <a:pt x="8" y="187"/>
                    </a:lnTo>
                    <a:lnTo>
                      <a:pt x="17" y="178"/>
                    </a:lnTo>
                    <a:lnTo>
                      <a:pt x="17" y="170"/>
                    </a:lnTo>
                    <a:lnTo>
                      <a:pt x="25" y="161"/>
                    </a:lnTo>
                    <a:lnTo>
                      <a:pt x="25" y="152"/>
                    </a:lnTo>
                    <a:lnTo>
                      <a:pt x="33" y="143"/>
                    </a:lnTo>
                    <a:lnTo>
                      <a:pt x="25" y="125"/>
                    </a:lnTo>
                    <a:lnTo>
                      <a:pt x="25" y="116"/>
                    </a:lnTo>
                    <a:lnTo>
                      <a:pt x="25" y="107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8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7" y="63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41" y="0"/>
                    </a:lnTo>
                    <a:lnTo>
                      <a:pt x="49" y="9"/>
                    </a:lnTo>
                    <a:lnTo>
                      <a:pt x="49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57" y="27"/>
                    </a:lnTo>
                    <a:lnTo>
                      <a:pt x="57" y="45"/>
                    </a:lnTo>
                    <a:lnTo>
                      <a:pt x="73" y="36"/>
                    </a:lnTo>
                    <a:lnTo>
                      <a:pt x="81" y="45"/>
                    </a:lnTo>
                    <a:lnTo>
                      <a:pt x="90" y="45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98" y="36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72"/>
                    </a:lnTo>
                    <a:lnTo>
                      <a:pt x="130" y="80"/>
                    </a:lnTo>
                    <a:lnTo>
                      <a:pt x="130" y="89"/>
                    </a:lnTo>
                    <a:lnTo>
                      <a:pt x="130" y="98"/>
                    </a:lnTo>
                    <a:lnTo>
                      <a:pt x="122" y="107"/>
                    </a:lnTo>
                    <a:lnTo>
                      <a:pt x="122" y="107"/>
                    </a:lnTo>
                    <a:lnTo>
                      <a:pt x="106" y="107"/>
                    </a:lnTo>
                    <a:lnTo>
                      <a:pt x="90" y="107"/>
                    </a:lnTo>
                    <a:lnTo>
                      <a:pt x="90" y="107"/>
                    </a:lnTo>
                    <a:lnTo>
                      <a:pt x="81" y="116"/>
                    </a:lnTo>
                    <a:lnTo>
                      <a:pt x="73" y="125"/>
                    </a:lnTo>
                    <a:lnTo>
                      <a:pt x="81" y="134"/>
                    </a:lnTo>
                    <a:lnTo>
                      <a:pt x="81" y="143"/>
                    </a:lnTo>
                    <a:lnTo>
                      <a:pt x="90" y="143"/>
                    </a:lnTo>
                    <a:lnTo>
                      <a:pt x="90" y="15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2" name="Freeform 220"/>
              <p:cNvSpPr>
                <a:spLocks/>
              </p:cNvSpPr>
              <p:nvPr/>
            </p:nvSpPr>
            <p:spPr bwMode="blackWhite">
              <a:xfrm>
                <a:off x="9756" y="2317"/>
                <a:ext cx="136" cy="241"/>
              </a:xfrm>
              <a:custGeom>
                <a:avLst/>
                <a:gdLst/>
                <a:ahLst/>
                <a:cxnLst>
                  <a:cxn ang="0">
                    <a:pos x="81" y="143"/>
                  </a:cxn>
                  <a:cxn ang="0">
                    <a:pos x="65" y="134"/>
                  </a:cxn>
                  <a:cxn ang="0">
                    <a:pos x="57" y="125"/>
                  </a:cxn>
                  <a:cxn ang="0">
                    <a:pos x="41" y="125"/>
                  </a:cxn>
                  <a:cxn ang="0">
                    <a:pos x="33" y="152"/>
                  </a:cxn>
                  <a:cxn ang="0">
                    <a:pos x="25" y="170"/>
                  </a:cxn>
                  <a:cxn ang="0">
                    <a:pos x="25" y="187"/>
                  </a:cxn>
                  <a:cxn ang="0">
                    <a:pos x="41" y="196"/>
                  </a:cxn>
                  <a:cxn ang="0">
                    <a:pos x="49" y="223"/>
                  </a:cxn>
                  <a:cxn ang="0">
                    <a:pos x="65" y="223"/>
                  </a:cxn>
                  <a:cxn ang="0">
                    <a:pos x="73" y="241"/>
                  </a:cxn>
                  <a:cxn ang="0">
                    <a:pos x="65" y="241"/>
                  </a:cxn>
                  <a:cxn ang="0">
                    <a:pos x="57" y="241"/>
                  </a:cxn>
                  <a:cxn ang="0">
                    <a:pos x="49" y="232"/>
                  </a:cxn>
                  <a:cxn ang="0">
                    <a:pos x="41" y="232"/>
                  </a:cxn>
                  <a:cxn ang="0">
                    <a:pos x="17" y="205"/>
                  </a:cxn>
                  <a:cxn ang="0">
                    <a:pos x="8" y="187"/>
                  </a:cxn>
                  <a:cxn ang="0">
                    <a:pos x="17" y="170"/>
                  </a:cxn>
                  <a:cxn ang="0">
                    <a:pos x="25" y="152"/>
                  </a:cxn>
                  <a:cxn ang="0">
                    <a:pos x="25" y="125"/>
                  </a:cxn>
                  <a:cxn ang="0">
                    <a:pos x="25" y="107"/>
                  </a:cxn>
                  <a:cxn ang="0">
                    <a:pos x="8" y="98"/>
                  </a:cxn>
                  <a:cxn ang="0">
                    <a:pos x="17" y="89"/>
                  </a:cxn>
                  <a:cxn ang="0">
                    <a:pos x="17" y="72"/>
                  </a:cxn>
                  <a:cxn ang="0">
                    <a:pos x="17" y="63"/>
                  </a:cxn>
                  <a:cxn ang="0">
                    <a:pos x="8" y="54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57" y="27"/>
                  </a:cxn>
                  <a:cxn ang="0">
                    <a:pos x="73" y="36"/>
                  </a:cxn>
                  <a:cxn ang="0">
                    <a:pos x="90" y="45"/>
                  </a:cxn>
                  <a:cxn ang="0">
                    <a:pos x="98" y="36"/>
                  </a:cxn>
                  <a:cxn ang="0">
                    <a:pos x="114" y="54"/>
                  </a:cxn>
                  <a:cxn ang="0">
                    <a:pos x="114" y="72"/>
                  </a:cxn>
                  <a:cxn ang="0">
                    <a:pos x="130" y="89"/>
                  </a:cxn>
                  <a:cxn ang="0">
                    <a:pos x="122" y="107"/>
                  </a:cxn>
                  <a:cxn ang="0">
                    <a:pos x="106" y="107"/>
                  </a:cxn>
                  <a:cxn ang="0">
                    <a:pos x="90" y="107"/>
                  </a:cxn>
                  <a:cxn ang="0">
                    <a:pos x="73" y="125"/>
                  </a:cxn>
                  <a:cxn ang="0">
                    <a:pos x="81" y="143"/>
                  </a:cxn>
                  <a:cxn ang="0">
                    <a:pos x="90" y="152"/>
                  </a:cxn>
                </a:cxnLst>
                <a:rect l="0" t="0" r="r" b="b"/>
                <a:pathLst>
                  <a:path w="130" h="241">
                    <a:moveTo>
                      <a:pt x="90" y="152"/>
                    </a:moveTo>
                    <a:lnTo>
                      <a:pt x="81" y="143"/>
                    </a:lnTo>
                    <a:lnTo>
                      <a:pt x="73" y="134"/>
                    </a:lnTo>
                    <a:lnTo>
                      <a:pt x="65" y="134"/>
                    </a:lnTo>
                    <a:lnTo>
                      <a:pt x="57" y="134"/>
                    </a:lnTo>
                    <a:lnTo>
                      <a:pt x="57" y="125"/>
                    </a:lnTo>
                    <a:lnTo>
                      <a:pt x="49" y="116"/>
                    </a:lnTo>
                    <a:lnTo>
                      <a:pt x="41" y="125"/>
                    </a:lnTo>
                    <a:lnTo>
                      <a:pt x="41" y="143"/>
                    </a:lnTo>
                    <a:lnTo>
                      <a:pt x="33" y="152"/>
                    </a:lnTo>
                    <a:lnTo>
                      <a:pt x="25" y="161"/>
                    </a:lnTo>
                    <a:lnTo>
                      <a:pt x="25" y="170"/>
                    </a:lnTo>
                    <a:lnTo>
                      <a:pt x="25" y="178"/>
                    </a:lnTo>
                    <a:lnTo>
                      <a:pt x="25" y="187"/>
                    </a:lnTo>
                    <a:lnTo>
                      <a:pt x="33" y="187"/>
                    </a:lnTo>
                    <a:lnTo>
                      <a:pt x="41" y="196"/>
                    </a:lnTo>
                    <a:lnTo>
                      <a:pt x="41" y="205"/>
                    </a:lnTo>
                    <a:lnTo>
                      <a:pt x="49" y="223"/>
                    </a:lnTo>
                    <a:lnTo>
                      <a:pt x="57" y="223"/>
                    </a:lnTo>
                    <a:lnTo>
                      <a:pt x="65" y="223"/>
                    </a:lnTo>
                    <a:lnTo>
                      <a:pt x="65" y="232"/>
                    </a:lnTo>
                    <a:lnTo>
                      <a:pt x="73" y="241"/>
                    </a:lnTo>
                    <a:lnTo>
                      <a:pt x="65" y="241"/>
                    </a:lnTo>
                    <a:lnTo>
                      <a:pt x="65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32"/>
                    </a:lnTo>
                    <a:lnTo>
                      <a:pt x="49" y="232"/>
                    </a:lnTo>
                    <a:lnTo>
                      <a:pt x="41" y="232"/>
                    </a:lnTo>
                    <a:lnTo>
                      <a:pt x="41" y="232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8" y="196"/>
                    </a:lnTo>
                    <a:lnTo>
                      <a:pt x="8" y="187"/>
                    </a:lnTo>
                    <a:lnTo>
                      <a:pt x="17" y="178"/>
                    </a:lnTo>
                    <a:lnTo>
                      <a:pt x="17" y="170"/>
                    </a:lnTo>
                    <a:lnTo>
                      <a:pt x="25" y="161"/>
                    </a:lnTo>
                    <a:lnTo>
                      <a:pt x="25" y="152"/>
                    </a:lnTo>
                    <a:lnTo>
                      <a:pt x="33" y="143"/>
                    </a:lnTo>
                    <a:lnTo>
                      <a:pt x="25" y="125"/>
                    </a:lnTo>
                    <a:lnTo>
                      <a:pt x="25" y="116"/>
                    </a:lnTo>
                    <a:lnTo>
                      <a:pt x="25" y="107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8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7" y="63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41" y="0"/>
                    </a:lnTo>
                    <a:lnTo>
                      <a:pt x="49" y="9"/>
                    </a:lnTo>
                    <a:lnTo>
                      <a:pt x="49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57" y="27"/>
                    </a:lnTo>
                    <a:lnTo>
                      <a:pt x="57" y="45"/>
                    </a:lnTo>
                    <a:lnTo>
                      <a:pt x="73" y="36"/>
                    </a:lnTo>
                    <a:lnTo>
                      <a:pt x="81" y="45"/>
                    </a:lnTo>
                    <a:lnTo>
                      <a:pt x="90" y="45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98" y="36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72"/>
                    </a:lnTo>
                    <a:lnTo>
                      <a:pt x="130" y="80"/>
                    </a:lnTo>
                    <a:lnTo>
                      <a:pt x="130" y="89"/>
                    </a:lnTo>
                    <a:lnTo>
                      <a:pt x="130" y="98"/>
                    </a:lnTo>
                    <a:lnTo>
                      <a:pt x="122" y="107"/>
                    </a:lnTo>
                    <a:lnTo>
                      <a:pt x="122" y="107"/>
                    </a:lnTo>
                    <a:lnTo>
                      <a:pt x="106" y="107"/>
                    </a:lnTo>
                    <a:lnTo>
                      <a:pt x="90" y="107"/>
                    </a:lnTo>
                    <a:lnTo>
                      <a:pt x="90" y="107"/>
                    </a:lnTo>
                    <a:lnTo>
                      <a:pt x="81" y="116"/>
                    </a:lnTo>
                    <a:lnTo>
                      <a:pt x="73" y="125"/>
                    </a:lnTo>
                    <a:lnTo>
                      <a:pt x="81" y="134"/>
                    </a:lnTo>
                    <a:lnTo>
                      <a:pt x="81" y="143"/>
                    </a:lnTo>
                    <a:lnTo>
                      <a:pt x="90" y="143"/>
                    </a:lnTo>
                    <a:lnTo>
                      <a:pt x="90" y="15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3" name="Freeform 221"/>
              <p:cNvSpPr>
                <a:spLocks/>
              </p:cNvSpPr>
              <p:nvPr/>
            </p:nvSpPr>
            <p:spPr bwMode="blackWhite">
              <a:xfrm>
                <a:off x="9797" y="2282"/>
                <a:ext cx="121" cy="142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16" y="62"/>
                  </a:cxn>
                  <a:cxn ang="0">
                    <a:pos x="16" y="80"/>
                  </a:cxn>
                  <a:cxn ang="0">
                    <a:pos x="32" y="71"/>
                  </a:cxn>
                  <a:cxn ang="0">
                    <a:pos x="40" y="80"/>
                  </a:cxn>
                  <a:cxn ang="0">
                    <a:pos x="49" y="80"/>
                  </a:cxn>
                  <a:cxn ang="0">
                    <a:pos x="49" y="71"/>
                  </a:cxn>
                  <a:cxn ang="0">
                    <a:pos x="57" y="71"/>
                  </a:cxn>
                  <a:cxn ang="0">
                    <a:pos x="57" y="71"/>
                  </a:cxn>
                  <a:cxn ang="0">
                    <a:pos x="73" y="89"/>
                  </a:cxn>
                  <a:cxn ang="0">
                    <a:pos x="73" y="89"/>
                  </a:cxn>
                  <a:cxn ang="0">
                    <a:pos x="73" y="107"/>
                  </a:cxn>
                  <a:cxn ang="0">
                    <a:pos x="89" y="115"/>
                  </a:cxn>
                  <a:cxn ang="0">
                    <a:pos x="89" y="124"/>
                  </a:cxn>
                  <a:cxn ang="0">
                    <a:pos x="89" y="133"/>
                  </a:cxn>
                  <a:cxn ang="0">
                    <a:pos x="81" y="142"/>
                  </a:cxn>
                  <a:cxn ang="0">
                    <a:pos x="89" y="142"/>
                  </a:cxn>
                  <a:cxn ang="0">
                    <a:pos x="97" y="142"/>
                  </a:cxn>
                  <a:cxn ang="0">
                    <a:pos x="97" y="142"/>
                  </a:cxn>
                  <a:cxn ang="0">
                    <a:pos x="105" y="133"/>
                  </a:cxn>
                  <a:cxn ang="0">
                    <a:pos x="113" y="142"/>
                  </a:cxn>
                  <a:cxn ang="0">
                    <a:pos x="113" y="133"/>
                  </a:cxn>
                  <a:cxn ang="0">
                    <a:pos x="121" y="133"/>
                  </a:cxn>
                  <a:cxn ang="0">
                    <a:pos x="121" y="124"/>
                  </a:cxn>
                  <a:cxn ang="0">
                    <a:pos x="121" y="115"/>
                  </a:cxn>
                  <a:cxn ang="0">
                    <a:pos x="113" y="107"/>
                  </a:cxn>
                  <a:cxn ang="0">
                    <a:pos x="105" y="98"/>
                  </a:cxn>
                  <a:cxn ang="0">
                    <a:pos x="97" y="89"/>
                  </a:cxn>
                  <a:cxn ang="0">
                    <a:pos x="97" y="89"/>
                  </a:cxn>
                  <a:cxn ang="0">
                    <a:pos x="81" y="62"/>
                  </a:cxn>
                  <a:cxn ang="0">
                    <a:pos x="65" y="53"/>
                  </a:cxn>
                  <a:cxn ang="0">
                    <a:pos x="65" y="53"/>
                  </a:cxn>
                  <a:cxn ang="0">
                    <a:pos x="73" y="53"/>
                  </a:cxn>
                  <a:cxn ang="0">
                    <a:pos x="73" y="44"/>
                  </a:cxn>
                  <a:cxn ang="0">
                    <a:pos x="73" y="35"/>
                  </a:cxn>
                  <a:cxn ang="0">
                    <a:pos x="65" y="26"/>
                  </a:cxn>
                  <a:cxn ang="0">
                    <a:pos x="57" y="35"/>
                  </a:cxn>
                  <a:cxn ang="0">
                    <a:pos x="49" y="26"/>
                  </a:cxn>
                  <a:cxn ang="0">
                    <a:pos x="49" y="26"/>
                  </a:cxn>
                  <a:cxn ang="0">
                    <a:pos x="49" y="17"/>
                  </a:cxn>
                  <a:cxn ang="0">
                    <a:pos x="32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8"/>
                  </a:cxn>
                  <a:cxn ang="0">
                    <a:pos x="24" y="17"/>
                  </a:cxn>
                  <a:cxn ang="0">
                    <a:pos x="24" y="26"/>
                  </a:cxn>
                  <a:cxn ang="0">
                    <a:pos x="16" y="26"/>
                  </a:cxn>
                  <a:cxn ang="0">
                    <a:pos x="16" y="17"/>
                  </a:cxn>
                  <a:cxn ang="0">
                    <a:pos x="8" y="26"/>
                  </a:cxn>
                  <a:cxn ang="0">
                    <a:pos x="0" y="35"/>
                  </a:cxn>
                </a:cxnLst>
                <a:rect l="0" t="0" r="r" b="b"/>
                <a:pathLst>
                  <a:path w="121" h="142">
                    <a:moveTo>
                      <a:pt x="0" y="35"/>
                    </a:moveTo>
                    <a:lnTo>
                      <a:pt x="8" y="44"/>
                    </a:lnTo>
                    <a:lnTo>
                      <a:pt x="8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16" y="62"/>
                    </a:lnTo>
                    <a:lnTo>
                      <a:pt x="16" y="80"/>
                    </a:lnTo>
                    <a:lnTo>
                      <a:pt x="32" y="71"/>
                    </a:lnTo>
                    <a:lnTo>
                      <a:pt x="40" y="80"/>
                    </a:lnTo>
                    <a:lnTo>
                      <a:pt x="49" y="80"/>
                    </a:lnTo>
                    <a:lnTo>
                      <a:pt x="49" y="71"/>
                    </a:lnTo>
                    <a:lnTo>
                      <a:pt x="57" y="71"/>
                    </a:lnTo>
                    <a:lnTo>
                      <a:pt x="57" y="71"/>
                    </a:lnTo>
                    <a:lnTo>
                      <a:pt x="73" y="89"/>
                    </a:lnTo>
                    <a:lnTo>
                      <a:pt x="73" y="89"/>
                    </a:lnTo>
                    <a:lnTo>
                      <a:pt x="73" y="107"/>
                    </a:lnTo>
                    <a:lnTo>
                      <a:pt x="89" y="115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1" y="142"/>
                    </a:lnTo>
                    <a:lnTo>
                      <a:pt x="89" y="142"/>
                    </a:lnTo>
                    <a:lnTo>
                      <a:pt x="97" y="142"/>
                    </a:lnTo>
                    <a:lnTo>
                      <a:pt x="97" y="142"/>
                    </a:lnTo>
                    <a:lnTo>
                      <a:pt x="105" y="133"/>
                    </a:lnTo>
                    <a:lnTo>
                      <a:pt x="113" y="142"/>
                    </a:lnTo>
                    <a:lnTo>
                      <a:pt x="113" y="133"/>
                    </a:lnTo>
                    <a:lnTo>
                      <a:pt x="121" y="133"/>
                    </a:lnTo>
                    <a:lnTo>
                      <a:pt x="121" y="124"/>
                    </a:lnTo>
                    <a:lnTo>
                      <a:pt x="121" y="115"/>
                    </a:lnTo>
                    <a:lnTo>
                      <a:pt x="113" y="107"/>
                    </a:lnTo>
                    <a:lnTo>
                      <a:pt x="105" y="98"/>
                    </a:lnTo>
                    <a:lnTo>
                      <a:pt x="97" y="89"/>
                    </a:lnTo>
                    <a:lnTo>
                      <a:pt x="97" y="89"/>
                    </a:lnTo>
                    <a:lnTo>
                      <a:pt x="81" y="62"/>
                    </a:lnTo>
                    <a:lnTo>
                      <a:pt x="65" y="53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73" y="35"/>
                    </a:lnTo>
                    <a:lnTo>
                      <a:pt x="65" y="26"/>
                    </a:lnTo>
                    <a:lnTo>
                      <a:pt x="57" y="35"/>
                    </a:lnTo>
                    <a:lnTo>
                      <a:pt x="49" y="26"/>
                    </a:lnTo>
                    <a:lnTo>
                      <a:pt x="49" y="26"/>
                    </a:lnTo>
                    <a:lnTo>
                      <a:pt x="49" y="17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7"/>
                    </a:lnTo>
                    <a:lnTo>
                      <a:pt x="24" y="26"/>
                    </a:lnTo>
                    <a:lnTo>
                      <a:pt x="16" y="26"/>
                    </a:lnTo>
                    <a:lnTo>
                      <a:pt x="16" y="17"/>
                    </a:lnTo>
                    <a:lnTo>
                      <a:pt x="8" y="26"/>
                    </a:lnTo>
                    <a:lnTo>
                      <a:pt x="0" y="3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4" name="Freeform 222"/>
              <p:cNvSpPr>
                <a:spLocks/>
              </p:cNvSpPr>
              <p:nvPr/>
            </p:nvSpPr>
            <p:spPr bwMode="blackWhite">
              <a:xfrm>
                <a:off x="9829" y="2273"/>
                <a:ext cx="114" cy="240"/>
              </a:xfrm>
              <a:custGeom>
                <a:avLst/>
                <a:gdLst/>
                <a:ahLst/>
                <a:cxnLst>
                  <a:cxn ang="0">
                    <a:pos x="41" y="214"/>
                  </a:cxn>
                  <a:cxn ang="0">
                    <a:pos x="41" y="222"/>
                  </a:cxn>
                  <a:cxn ang="0">
                    <a:pos x="49" y="240"/>
                  </a:cxn>
                  <a:cxn ang="0">
                    <a:pos x="65" y="231"/>
                  </a:cxn>
                  <a:cxn ang="0">
                    <a:pos x="73" y="214"/>
                  </a:cxn>
                  <a:cxn ang="0">
                    <a:pos x="114" y="196"/>
                  </a:cxn>
                  <a:cxn ang="0">
                    <a:pos x="114" y="160"/>
                  </a:cxn>
                  <a:cxn ang="0">
                    <a:pos x="73" y="89"/>
                  </a:cxn>
                  <a:cxn ang="0">
                    <a:pos x="65" y="80"/>
                  </a:cxn>
                  <a:cxn ang="0">
                    <a:pos x="65" y="53"/>
                  </a:cxn>
                  <a:cxn ang="0">
                    <a:pos x="73" y="44"/>
                  </a:cxn>
                  <a:cxn ang="0">
                    <a:pos x="98" y="26"/>
                  </a:cxn>
                  <a:cxn ang="0">
                    <a:pos x="89" y="26"/>
                  </a:cxn>
                  <a:cxn ang="0">
                    <a:pos x="73" y="17"/>
                  </a:cxn>
                  <a:cxn ang="0">
                    <a:pos x="65" y="9"/>
                  </a:cxn>
                  <a:cxn ang="0">
                    <a:pos x="49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7"/>
                  </a:cxn>
                  <a:cxn ang="0">
                    <a:pos x="17" y="35"/>
                  </a:cxn>
                  <a:cxn ang="0">
                    <a:pos x="25" y="44"/>
                  </a:cxn>
                  <a:cxn ang="0">
                    <a:pos x="41" y="44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65" y="98"/>
                  </a:cxn>
                  <a:cxn ang="0">
                    <a:pos x="73" y="107"/>
                  </a:cxn>
                  <a:cxn ang="0">
                    <a:pos x="89" y="124"/>
                  </a:cxn>
                  <a:cxn ang="0">
                    <a:pos x="89" y="142"/>
                  </a:cxn>
                  <a:cxn ang="0">
                    <a:pos x="89" y="160"/>
                  </a:cxn>
                  <a:cxn ang="0">
                    <a:pos x="73" y="187"/>
                  </a:cxn>
                  <a:cxn ang="0">
                    <a:pos x="65" y="196"/>
                  </a:cxn>
                  <a:cxn ang="0">
                    <a:pos x="57" y="205"/>
                  </a:cxn>
                  <a:cxn ang="0">
                    <a:pos x="49" y="205"/>
                  </a:cxn>
                  <a:cxn ang="0">
                    <a:pos x="41" y="214"/>
                  </a:cxn>
                </a:cxnLst>
                <a:rect l="0" t="0" r="r" b="b"/>
                <a:pathLst>
                  <a:path w="114" h="240">
                    <a:moveTo>
                      <a:pt x="41" y="214"/>
                    </a:moveTo>
                    <a:lnTo>
                      <a:pt x="41" y="214"/>
                    </a:lnTo>
                    <a:lnTo>
                      <a:pt x="49" y="214"/>
                    </a:lnTo>
                    <a:lnTo>
                      <a:pt x="41" y="222"/>
                    </a:lnTo>
                    <a:lnTo>
                      <a:pt x="41" y="231"/>
                    </a:lnTo>
                    <a:lnTo>
                      <a:pt x="49" y="240"/>
                    </a:lnTo>
                    <a:lnTo>
                      <a:pt x="65" y="231"/>
                    </a:lnTo>
                    <a:lnTo>
                      <a:pt x="65" y="231"/>
                    </a:lnTo>
                    <a:lnTo>
                      <a:pt x="73" y="222"/>
                    </a:lnTo>
                    <a:lnTo>
                      <a:pt x="73" y="214"/>
                    </a:lnTo>
                    <a:lnTo>
                      <a:pt x="81" y="214"/>
                    </a:lnTo>
                    <a:lnTo>
                      <a:pt x="114" y="196"/>
                    </a:lnTo>
                    <a:lnTo>
                      <a:pt x="114" y="187"/>
                    </a:lnTo>
                    <a:lnTo>
                      <a:pt x="114" y="160"/>
                    </a:lnTo>
                    <a:lnTo>
                      <a:pt x="106" y="133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65" y="80"/>
                    </a:lnTo>
                    <a:lnTo>
                      <a:pt x="57" y="71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81" y="35"/>
                    </a:lnTo>
                    <a:lnTo>
                      <a:pt x="98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73" y="17"/>
                    </a:lnTo>
                    <a:lnTo>
                      <a:pt x="73" y="17"/>
                    </a:lnTo>
                    <a:lnTo>
                      <a:pt x="73" y="9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1" y="9"/>
                    </a:lnTo>
                    <a:lnTo>
                      <a:pt x="25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5" y="44"/>
                    </a:lnTo>
                    <a:lnTo>
                      <a:pt x="33" y="35"/>
                    </a:lnTo>
                    <a:lnTo>
                      <a:pt x="41" y="44"/>
                    </a:lnTo>
                    <a:lnTo>
                      <a:pt x="41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49" y="71"/>
                    </a:lnTo>
                    <a:lnTo>
                      <a:pt x="65" y="98"/>
                    </a:lnTo>
                    <a:lnTo>
                      <a:pt x="65" y="98"/>
                    </a:lnTo>
                    <a:lnTo>
                      <a:pt x="73" y="107"/>
                    </a:lnTo>
                    <a:lnTo>
                      <a:pt x="81" y="116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9" y="142"/>
                    </a:lnTo>
                    <a:lnTo>
                      <a:pt x="89" y="160"/>
                    </a:lnTo>
                    <a:lnTo>
                      <a:pt x="89" y="160"/>
                    </a:lnTo>
                    <a:lnTo>
                      <a:pt x="89" y="178"/>
                    </a:lnTo>
                    <a:lnTo>
                      <a:pt x="73" y="187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57" y="205"/>
                    </a:lnTo>
                    <a:lnTo>
                      <a:pt x="57" y="205"/>
                    </a:lnTo>
                    <a:lnTo>
                      <a:pt x="49" y="205"/>
                    </a:lnTo>
                    <a:lnTo>
                      <a:pt x="49" y="214"/>
                    </a:lnTo>
                    <a:lnTo>
                      <a:pt x="41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5" name="Freeform 223"/>
              <p:cNvSpPr>
                <a:spLocks/>
              </p:cNvSpPr>
              <p:nvPr/>
            </p:nvSpPr>
            <p:spPr bwMode="blackWhite">
              <a:xfrm>
                <a:off x="9829" y="2273"/>
                <a:ext cx="114" cy="240"/>
              </a:xfrm>
              <a:custGeom>
                <a:avLst/>
                <a:gdLst/>
                <a:ahLst/>
                <a:cxnLst>
                  <a:cxn ang="0">
                    <a:pos x="41" y="214"/>
                  </a:cxn>
                  <a:cxn ang="0">
                    <a:pos x="41" y="222"/>
                  </a:cxn>
                  <a:cxn ang="0">
                    <a:pos x="49" y="240"/>
                  </a:cxn>
                  <a:cxn ang="0">
                    <a:pos x="65" y="231"/>
                  </a:cxn>
                  <a:cxn ang="0">
                    <a:pos x="73" y="214"/>
                  </a:cxn>
                  <a:cxn ang="0">
                    <a:pos x="114" y="196"/>
                  </a:cxn>
                  <a:cxn ang="0">
                    <a:pos x="114" y="160"/>
                  </a:cxn>
                  <a:cxn ang="0">
                    <a:pos x="73" y="89"/>
                  </a:cxn>
                  <a:cxn ang="0">
                    <a:pos x="65" y="80"/>
                  </a:cxn>
                  <a:cxn ang="0">
                    <a:pos x="65" y="53"/>
                  </a:cxn>
                  <a:cxn ang="0">
                    <a:pos x="73" y="44"/>
                  </a:cxn>
                  <a:cxn ang="0">
                    <a:pos x="98" y="26"/>
                  </a:cxn>
                  <a:cxn ang="0">
                    <a:pos x="89" y="26"/>
                  </a:cxn>
                  <a:cxn ang="0">
                    <a:pos x="73" y="17"/>
                  </a:cxn>
                  <a:cxn ang="0">
                    <a:pos x="65" y="9"/>
                  </a:cxn>
                  <a:cxn ang="0">
                    <a:pos x="49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7"/>
                  </a:cxn>
                  <a:cxn ang="0">
                    <a:pos x="17" y="35"/>
                  </a:cxn>
                  <a:cxn ang="0">
                    <a:pos x="25" y="44"/>
                  </a:cxn>
                  <a:cxn ang="0">
                    <a:pos x="41" y="44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65" y="98"/>
                  </a:cxn>
                  <a:cxn ang="0">
                    <a:pos x="73" y="107"/>
                  </a:cxn>
                  <a:cxn ang="0">
                    <a:pos x="89" y="124"/>
                  </a:cxn>
                  <a:cxn ang="0">
                    <a:pos x="89" y="142"/>
                  </a:cxn>
                  <a:cxn ang="0">
                    <a:pos x="89" y="160"/>
                  </a:cxn>
                  <a:cxn ang="0">
                    <a:pos x="73" y="187"/>
                  </a:cxn>
                  <a:cxn ang="0">
                    <a:pos x="65" y="196"/>
                  </a:cxn>
                  <a:cxn ang="0">
                    <a:pos x="57" y="205"/>
                  </a:cxn>
                  <a:cxn ang="0">
                    <a:pos x="49" y="205"/>
                  </a:cxn>
                  <a:cxn ang="0">
                    <a:pos x="41" y="214"/>
                  </a:cxn>
                </a:cxnLst>
                <a:rect l="0" t="0" r="r" b="b"/>
                <a:pathLst>
                  <a:path w="114" h="240">
                    <a:moveTo>
                      <a:pt x="41" y="214"/>
                    </a:moveTo>
                    <a:lnTo>
                      <a:pt x="41" y="214"/>
                    </a:lnTo>
                    <a:lnTo>
                      <a:pt x="49" y="214"/>
                    </a:lnTo>
                    <a:lnTo>
                      <a:pt x="41" y="222"/>
                    </a:lnTo>
                    <a:lnTo>
                      <a:pt x="41" y="231"/>
                    </a:lnTo>
                    <a:lnTo>
                      <a:pt x="49" y="240"/>
                    </a:lnTo>
                    <a:lnTo>
                      <a:pt x="65" y="231"/>
                    </a:lnTo>
                    <a:lnTo>
                      <a:pt x="65" y="231"/>
                    </a:lnTo>
                    <a:lnTo>
                      <a:pt x="73" y="222"/>
                    </a:lnTo>
                    <a:lnTo>
                      <a:pt x="73" y="214"/>
                    </a:lnTo>
                    <a:lnTo>
                      <a:pt x="81" y="214"/>
                    </a:lnTo>
                    <a:lnTo>
                      <a:pt x="114" y="196"/>
                    </a:lnTo>
                    <a:lnTo>
                      <a:pt x="114" y="187"/>
                    </a:lnTo>
                    <a:lnTo>
                      <a:pt x="114" y="160"/>
                    </a:lnTo>
                    <a:lnTo>
                      <a:pt x="106" y="133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65" y="80"/>
                    </a:lnTo>
                    <a:lnTo>
                      <a:pt x="57" y="71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81" y="35"/>
                    </a:lnTo>
                    <a:lnTo>
                      <a:pt x="98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73" y="17"/>
                    </a:lnTo>
                    <a:lnTo>
                      <a:pt x="73" y="17"/>
                    </a:lnTo>
                    <a:lnTo>
                      <a:pt x="73" y="9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1" y="9"/>
                    </a:lnTo>
                    <a:lnTo>
                      <a:pt x="25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5" y="44"/>
                    </a:lnTo>
                    <a:lnTo>
                      <a:pt x="33" y="35"/>
                    </a:lnTo>
                    <a:lnTo>
                      <a:pt x="41" y="44"/>
                    </a:lnTo>
                    <a:lnTo>
                      <a:pt x="41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49" y="71"/>
                    </a:lnTo>
                    <a:lnTo>
                      <a:pt x="65" y="98"/>
                    </a:lnTo>
                    <a:lnTo>
                      <a:pt x="65" y="98"/>
                    </a:lnTo>
                    <a:lnTo>
                      <a:pt x="73" y="107"/>
                    </a:lnTo>
                    <a:lnTo>
                      <a:pt x="81" y="116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9" y="142"/>
                    </a:lnTo>
                    <a:lnTo>
                      <a:pt x="89" y="160"/>
                    </a:lnTo>
                    <a:lnTo>
                      <a:pt x="89" y="160"/>
                    </a:lnTo>
                    <a:lnTo>
                      <a:pt x="89" y="178"/>
                    </a:lnTo>
                    <a:lnTo>
                      <a:pt x="73" y="187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57" y="205"/>
                    </a:lnTo>
                    <a:lnTo>
                      <a:pt x="57" y="205"/>
                    </a:lnTo>
                    <a:lnTo>
                      <a:pt x="49" y="205"/>
                    </a:lnTo>
                    <a:lnTo>
                      <a:pt x="49" y="214"/>
                    </a:lnTo>
                    <a:lnTo>
                      <a:pt x="41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6" name="Freeform 224"/>
              <p:cNvSpPr>
                <a:spLocks/>
              </p:cNvSpPr>
              <p:nvPr/>
            </p:nvSpPr>
            <p:spPr bwMode="blackWhite">
              <a:xfrm>
                <a:off x="9675" y="2433"/>
                <a:ext cx="1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8" h="36">
                    <a:moveTo>
                      <a:pt x="0" y="27"/>
                    </a:moveTo>
                    <a:lnTo>
                      <a:pt x="8" y="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7" name="Freeform 225"/>
              <p:cNvSpPr>
                <a:spLocks/>
              </p:cNvSpPr>
              <p:nvPr/>
            </p:nvSpPr>
            <p:spPr bwMode="blackWhite">
              <a:xfrm>
                <a:off x="9675" y="2433"/>
                <a:ext cx="1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8" h="36">
                    <a:moveTo>
                      <a:pt x="0" y="27"/>
                    </a:moveTo>
                    <a:lnTo>
                      <a:pt x="8" y="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8" name="Freeform 226"/>
              <p:cNvSpPr>
                <a:spLocks/>
              </p:cNvSpPr>
              <p:nvPr/>
            </p:nvSpPr>
            <p:spPr bwMode="blackWhite">
              <a:xfrm>
                <a:off x="9724" y="2611"/>
                <a:ext cx="16" cy="9"/>
              </a:xfrm>
              <a:custGeom>
                <a:avLst/>
                <a:gdLst/>
                <a:ahLst/>
                <a:cxnLst>
                  <a:cxn ang="0">
                    <a:pos x="16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</a:cxnLst>
                <a:rect l="0" t="0" r="r" b="b"/>
                <a:pathLst>
                  <a:path w="16" h="9">
                    <a:moveTo>
                      <a:pt x="16" y="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9" name="Freeform 227"/>
              <p:cNvSpPr>
                <a:spLocks/>
              </p:cNvSpPr>
              <p:nvPr/>
            </p:nvSpPr>
            <p:spPr bwMode="blackWhite">
              <a:xfrm>
                <a:off x="9724" y="2611"/>
                <a:ext cx="16" cy="9"/>
              </a:xfrm>
              <a:custGeom>
                <a:avLst/>
                <a:gdLst/>
                <a:ahLst/>
                <a:cxnLst>
                  <a:cxn ang="0">
                    <a:pos x="16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</a:cxnLst>
                <a:rect l="0" t="0" r="r" b="b"/>
                <a:pathLst>
                  <a:path w="16" h="9">
                    <a:moveTo>
                      <a:pt x="16" y="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0" name="Freeform 228"/>
              <p:cNvSpPr>
                <a:spLocks/>
              </p:cNvSpPr>
              <p:nvPr/>
            </p:nvSpPr>
            <p:spPr bwMode="blackWhite">
              <a:xfrm>
                <a:off x="9747" y="2629"/>
                <a:ext cx="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1" name="Freeform 229"/>
              <p:cNvSpPr>
                <a:spLocks/>
              </p:cNvSpPr>
              <p:nvPr/>
            </p:nvSpPr>
            <p:spPr bwMode="blackWhite">
              <a:xfrm>
                <a:off x="9747" y="2629"/>
                <a:ext cx="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2" name="Freeform 230"/>
              <p:cNvSpPr>
                <a:spLocks/>
              </p:cNvSpPr>
              <p:nvPr/>
            </p:nvSpPr>
            <p:spPr bwMode="blackWhite">
              <a:xfrm>
                <a:off x="9773" y="2665"/>
                <a:ext cx="10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16" y="18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3" name="Freeform 231"/>
              <p:cNvSpPr>
                <a:spLocks/>
              </p:cNvSpPr>
              <p:nvPr/>
            </p:nvSpPr>
            <p:spPr bwMode="blackWhite">
              <a:xfrm>
                <a:off x="9773" y="2665"/>
                <a:ext cx="10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16" y="18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4" name="Freeform 232"/>
              <p:cNvSpPr>
                <a:spLocks/>
              </p:cNvSpPr>
              <p:nvPr/>
            </p:nvSpPr>
            <p:spPr bwMode="blackWhite">
              <a:xfrm>
                <a:off x="9465" y="2495"/>
                <a:ext cx="33" cy="6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45"/>
                  </a:cxn>
                  <a:cxn ang="0">
                    <a:pos x="0" y="54"/>
                  </a:cxn>
                  <a:cxn ang="0">
                    <a:pos x="8" y="63"/>
                  </a:cxn>
                  <a:cxn ang="0">
                    <a:pos x="16" y="63"/>
                  </a:cxn>
                  <a:cxn ang="0">
                    <a:pos x="24" y="63"/>
                  </a:cxn>
                  <a:cxn ang="0">
                    <a:pos x="32" y="54"/>
                  </a:cxn>
                  <a:cxn ang="0">
                    <a:pos x="32" y="45"/>
                  </a:cxn>
                  <a:cxn ang="0">
                    <a:pos x="32" y="36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63">
                    <a:moveTo>
                      <a:pt x="0" y="27"/>
                    </a:moveTo>
                    <a:lnTo>
                      <a:pt x="0" y="45"/>
                    </a:lnTo>
                    <a:lnTo>
                      <a:pt x="0" y="54"/>
                    </a:lnTo>
                    <a:lnTo>
                      <a:pt x="8" y="63"/>
                    </a:lnTo>
                    <a:lnTo>
                      <a:pt x="16" y="63"/>
                    </a:lnTo>
                    <a:lnTo>
                      <a:pt x="24" y="63"/>
                    </a:lnTo>
                    <a:lnTo>
                      <a:pt x="32" y="54"/>
                    </a:lnTo>
                    <a:lnTo>
                      <a:pt x="32" y="45"/>
                    </a:lnTo>
                    <a:lnTo>
                      <a:pt x="32" y="36"/>
                    </a:lnTo>
                    <a:lnTo>
                      <a:pt x="16" y="9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5" name="Freeform 233"/>
              <p:cNvSpPr>
                <a:spLocks/>
              </p:cNvSpPr>
              <p:nvPr/>
            </p:nvSpPr>
            <p:spPr bwMode="blackWhite">
              <a:xfrm>
                <a:off x="9465" y="2495"/>
                <a:ext cx="33" cy="6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45"/>
                  </a:cxn>
                  <a:cxn ang="0">
                    <a:pos x="0" y="54"/>
                  </a:cxn>
                  <a:cxn ang="0">
                    <a:pos x="8" y="63"/>
                  </a:cxn>
                  <a:cxn ang="0">
                    <a:pos x="16" y="63"/>
                  </a:cxn>
                  <a:cxn ang="0">
                    <a:pos x="24" y="63"/>
                  </a:cxn>
                  <a:cxn ang="0">
                    <a:pos x="32" y="54"/>
                  </a:cxn>
                  <a:cxn ang="0">
                    <a:pos x="32" y="45"/>
                  </a:cxn>
                  <a:cxn ang="0">
                    <a:pos x="32" y="36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63">
                    <a:moveTo>
                      <a:pt x="0" y="27"/>
                    </a:moveTo>
                    <a:lnTo>
                      <a:pt x="0" y="45"/>
                    </a:lnTo>
                    <a:lnTo>
                      <a:pt x="0" y="54"/>
                    </a:lnTo>
                    <a:lnTo>
                      <a:pt x="8" y="63"/>
                    </a:lnTo>
                    <a:lnTo>
                      <a:pt x="16" y="63"/>
                    </a:lnTo>
                    <a:lnTo>
                      <a:pt x="24" y="63"/>
                    </a:lnTo>
                    <a:lnTo>
                      <a:pt x="32" y="54"/>
                    </a:lnTo>
                    <a:lnTo>
                      <a:pt x="32" y="45"/>
                    </a:lnTo>
                    <a:lnTo>
                      <a:pt x="32" y="36"/>
                    </a:lnTo>
                    <a:lnTo>
                      <a:pt x="16" y="9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6" name="Freeform 234"/>
              <p:cNvSpPr>
                <a:spLocks/>
              </p:cNvSpPr>
              <p:nvPr/>
            </p:nvSpPr>
            <p:spPr bwMode="blackWhite">
              <a:xfrm>
                <a:off x="9935" y="2326"/>
                <a:ext cx="40" cy="3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24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0" y="9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0" y="9"/>
                  </a:cxn>
                </a:cxnLst>
                <a:rect l="0" t="0" r="r" b="b"/>
                <a:pathLst>
                  <a:path w="40" h="27">
                    <a:moveTo>
                      <a:pt x="0" y="9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24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0" y="9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7" name="Freeform 235"/>
              <p:cNvSpPr>
                <a:spLocks/>
              </p:cNvSpPr>
              <p:nvPr/>
            </p:nvSpPr>
            <p:spPr bwMode="blackWhite">
              <a:xfrm>
                <a:off x="10121" y="2237"/>
                <a:ext cx="32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8" y="53"/>
                  </a:cxn>
                  <a:cxn ang="0">
                    <a:pos x="16" y="53"/>
                  </a:cxn>
                  <a:cxn ang="0">
                    <a:pos x="16" y="45"/>
                  </a:cxn>
                  <a:cxn ang="0">
                    <a:pos x="24" y="36"/>
                  </a:cxn>
                  <a:cxn ang="0">
                    <a:pos x="32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53">
                    <a:moveTo>
                      <a:pt x="0" y="27"/>
                    </a:moveTo>
                    <a:lnTo>
                      <a:pt x="0" y="36"/>
                    </a:lnTo>
                    <a:lnTo>
                      <a:pt x="8" y="45"/>
                    </a:lnTo>
                    <a:lnTo>
                      <a:pt x="8" y="53"/>
                    </a:lnTo>
                    <a:lnTo>
                      <a:pt x="16" y="53"/>
                    </a:lnTo>
                    <a:lnTo>
                      <a:pt x="16" y="45"/>
                    </a:lnTo>
                    <a:lnTo>
                      <a:pt x="24" y="36"/>
                    </a:lnTo>
                    <a:lnTo>
                      <a:pt x="32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8" name="Freeform 236"/>
              <p:cNvSpPr>
                <a:spLocks/>
              </p:cNvSpPr>
              <p:nvPr/>
            </p:nvSpPr>
            <p:spPr bwMode="blackWhite">
              <a:xfrm>
                <a:off x="10275" y="2086"/>
                <a:ext cx="41" cy="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44"/>
                  </a:cxn>
                  <a:cxn ang="0">
                    <a:pos x="24" y="53"/>
                  </a:cxn>
                  <a:cxn ang="0">
                    <a:pos x="32" y="44"/>
                  </a:cxn>
                  <a:cxn ang="0">
                    <a:pos x="32" y="35"/>
                  </a:cxn>
                  <a:cxn ang="0">
                    <a:pos x="41" y="17"/>
                  </a:cxn>
                  <a:cxn ang="0">
                    <a:pos x="41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8"/>
                  </a:cxn>
                </a:cxnLst>
                <a:rect l="0" t="0" r="r" b="b"/>
                <a:pathLst>
                  <a:path w="41" h="53">
                    <a:moveTo>
                      <a:pt x="0" y="8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44"/>
                    </a:lnTo>
                    <a:lnTo>
                      <a:pt x="24" y="53"/>
                    </a:lnTo>
                    <a:lnTo>
                      <a:pt x="32" y="44"/>
                    </a:lnTo>
                    <a:lnTo>
                      <a:pt x="32" y="35"/>
                    </a:lnTo>
                    <a:lnTo>
                      <a:pt x="41" y="17"/>
                    </a:lnTo>
                    <a:lnTo>
                      <a:pt x="41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9" name="Freeform 237"/>
              <p:cNvSpPr>
                <a:spLocks/>
              </p:cNvSpPr>
              <p:nvPr/>
            </p:nvSpPr>
            <p:spPr bwMode="blackWhite">
              <a:xfrm>
                <a:off x="10275" y="2086"/>
                <a:ext cx="41" cy="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44"/>
                  </a:cxn>
                  <a:cxn ang="0">
                    <a:pos x="24" y="53"/>
                  </a:cxn>
                  <a:cxn ang="0">
                    <a:pos x="32" y="44"/>
                  </a:cxn>
                  <a:cxn ang="0">
                    <a:pos x="32" y="35"/>
                  </a:cxn>
                  <a:cxn ang="0">
                    <a:pos x="41" y="17"/>
                  </a:cxn>
                  <a:cxn ang="0">
                    <a:pos x="41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8"/>
                  </a:cxn>
                </a:cxnLst>
                <a:rect l="0" t="0" r="r" b="b"/>
                <a:pathLst>
                  <a:path w="41" h="53">
                    <a:moveTo>
                      <a:pt x="0" y="8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44"/>
                    </a:lnTo>
                    <a:lnTo>
                      <a:pt x="24" y="53"/>
                    </a:lnTo>
                    <a:lnTo>
                      <a:pt x="32" y="44"/>
                    </a:lnTo>
                    <a:lnTo>
                      <a:pt x="32" y="35"/>
                    </a:lnTo>
                    <a:lnTo>
                      <a:pt x="41" y="17"/>
                    </a:lnTo>
                    <a:lnTo>
                      <a:pt x="41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0" name="Freeform 238"/>
              <p:cNvSpPr>
                <a:spLocks/>
              </p:cNvSpPr>
              <p:nvPr/>
            </p:nvSpPr>
            <p:spPr bwMode="blackWhite">
              <a:xfrm>
                <a:off x="10324" y="2077"/>
                <a:ext cx="40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26"/>
                  </a:cxn>
                  <a:cxn ang="0">
                    <a:pos x="8" y="26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40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17"/>
                  </a:cxn>
                  <a:cxn ang="0">
                    <a:pos x="0" y="17"/>
                  </a:cxn>
                </a:cxnLst>
                <a:rect l="0" t="0" r="r" b="b"/>
                <a:pathLst>
                  <a:path w="40" h="26">
                    <a:moveTo>
                      <a:pt x="0" y="17"/>
                    </a:moveTo>
                    <a:lnTo>
                      <a:pt x="0" y="26"/>
                    </a:lnTo>
                    <a:lnTo>
                      <a:pt x="8" y="26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40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1" name="Freeform 239"/>
              <p:cNvSpPr>
                <a:spLocks/>
              </p:cNvSpPr>
              <p:nvPr/>
            </p:nvSpPr>
            <p:spPr bwMode="blackWhite">
              <a:xfrm>
                <a:off x="10324" y="2077"/>
                <a:ext cx="40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26"/>
                  </a:cxn>
                  <a:cxn ang="0">
                    <a:pos x="8" y="26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40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17"/>
                  </a:cxn>
                  <a:cxn ang="0">
                    <a:pos x="0" y="17"/>
                  </a:cxn>
                </a:cxnLst>
                <a:rect l="0" t="0" r="r" b="b"/>
                <a:pathLst>
                  <a:path w="40" h="26">
                    <a:moveTo>
                      <a:pt x="0" y="17"/>
                    </a:moveTo>
                    <a:lnTo>
                      <a:pt x="0" y="26"/>
                    </a:lnTo>
                    <a:lnTo>
                      <a:pt x="8" y="26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40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2" name="Freeform 240"/>
              <p:cNvSpPr>
                <a:spLocks/>
              </p:cNvSpPr>
              <p:nvPr/>
            </p:nvSpPr>
            <p:spPr bwMode="blackWhite">
              <a:xfrm>
                <a:off x="10299" y="1943"/>
                <a:ext cx="179" cy="151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17" y="143"/>
                  </a:cxn>
                  <a:cxn ang="0">
                    <a:pos x="49" y="134"/>
                  </a:cxn>
                  <a:cxn ang="0">
                    <a:pos x="73" y="125"/>
                  </a:cxn>
                  <a:cxn ang="0">
                    <a:pos x="73" y="143"/>
                  </a:cxn>
                  <a:cxn ang="0">
                    <a:pos x="81" y="151"/>
                  </a:cxn>
                  <a:cxn ang="0">
                    <a:pos x="98" y="134"/>
                  </a:cxn>
                  <a:cxn ang="0">
                    <a:pos x="98" y="125"/>
                  </a:cxn>
                  <a:cxn ang="0">
                    <a:pos x="114" y="134"/>
                  </a:cxn>
                  <a:cxn ang="0">
                    <a:pos x="130" y="134"/>
                  </a:cxn>
                  <a:cxn ang="0">
                    <a:pos x="146" y="116"/>
                  </a:cxn>
                  <a:cxn ang="0">
                    <a:pos x="146" y="125"/>
                  </a:cxn>
                  <a:cxn ang="0">
                    <a:pos x="154" y="116"/>
                  </a:cxn>
                  <a:cxn ang="0">
                    <a:pos x="162" y="98"/>
                  </a:cxn>
                  <a:cxn ang="0">
                    <a:pos x="162" y="89"/>
                  </a:cxn>
                  <a:cxn ang="0">
                    <a:pos x="162" y="62"/>
                  </a:cxn>
                  <a:cxn ang="0">
                    <a:pos x="171" y="62"/>
                  </a:cxn>
                  <a:cxn ang="0">
                    <a:pos x="179" y="44"/>
                  </a:cxn>
                  <a:cxn ang="0">
                    <a:pos x="179" y="27"/>
                  </a:cxn>
                  <a:cxn ang="0">
                    <a:pos x="171" y="9"/>
                  </a:cxn>
                  <a:cxn ang="0">
                    <a:pos x="162" y="0"/>
                  </a:cxn>
                  <a:cxn ang="0">
                    <a:pos x="171" y="9"/>
                  </a:cxn>
                  <a:cxn ang="0">
                    <a:pos x="162" y="9"/>
                  </a:cxn>
                  <a:cxn ang="0">
                    <a:pos x="146" y="18"/>
                  </a:cxn>
                  <a:cxn ang="0">
                    <a:pos x="146" y="44"/>
                  </a:cxn>
                  <a:cxn ang="0">
                    <a:pos x="138" y="62"/>
                  </a:cxn>
                  <a:cxn ang="0">
                    <a:pos x="130" y="80"/>
                  </a:cxn>
                  <a:cxn ang="0">
                    <a:pos x="98" y="89"/>
                  </a:cxn>
                  <a:cxn ang="0">
                    <a:pos x="106" y="80"/>
                  </a:cxn>
                  <a:cxn ang="0">
                    <a:pos x="98" y="89"/>
                  </a:cxn>
                  <a:cxn ang="0">
                    <a:pos x="81" y="107"/>
                  </a:cxn>
                  <a:cxn ang="0">
                    <a:pos x="73" y="107"/>
                  </a:cxn>
                  <a:cxn ang="0">
                    <a:pos x="25" y="125"/>
                  </a:cxn>
                  <a:cxn ang="0">
                    <a:pos x="0" y="134"/>
                  </a:cxn>
                </a:cxnLst>
                <a:rect l="0" t="0" r="r" b="b"/>
                <a:pathLst>
                  <a:path w="179" h="151">
                    <a:moveTo>
                      <a:pt x="0" y="134"/>
                    </a:moveTo>
                    <a:lnTo>
                      <a:pt x="0" y="143"/>
                    </a:lnTo>
                    <a:lnTo>
                      <a:pt x="8" y="143"/>
                    </a:lnTo>
                    <a:lnTo>
                      <a:pt x="17" y="143"/>
                    </a:lnTo>
                    <a:lnTo>
                      <a:pt x="25" y="134"/>
                    </a:lnTo>
                    <a:lnTo>
                      <a:pt x="49" y="134"/>
                    </a:lnTo>
                    <a:lnTo>
                      <a:pt x="57" y="125"/>
                    </a:lnTo>
                    <a:lnTo>
                      <a:pt x="73" y="125"/>
                    </a:lnTo>
                    <a:lnTo>
                      <a:pt x="73" y="134"/>
                    </a:lnTo>
                    <a:lnTo>
                      <a:pt x="73" y="143"/>
                    </a:lnTo>
                    <a:lnTo>
                      <a:pt x="73" y="151"/>
                    </a:lnTo>
                    <a:lnTo>
                      <a:pt x="81" y="151"/>
                    </a:lnTo>
                    <a:lnTo>
                      <a:pt x="90" y="143"/>
                    </a:lnTo>
                    <a:lnTo>
                      <a:pt x="98" y="134"/>
                    </a:lnTo>
                    <a:lnTo>
                      <a:pt x="90" y="125"/>
                    </a:lnTo>
                    <a:lnTo>
                      <a:pt x="98" y="125"/>
                    </a:lnTo>
                    <a:lnTo>
                      <a:pt x="106" y="134"/>
                    </a:lnTo>
                    <a:lnTo>
                      <a:pt x="114" y="134"/>
                    </a:lnTo>
                    <a:lnTo>
                      <a:pt x="130" y="125"/>
                    </a:lnTo>
                    <a:lnTo>
                      <a:pt x="130" y="134"/>
                    </a:lnTo>
                    <a:lnTo>
                      <a:pt x="138" y="116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6" y="125"/>
                    </a:lnTo>
                    <a:lnTo>
                      <a:pt x="154" y="116"/>
                    </a:lnTo>
                    <a:lnTo>
                      <a:pt x="154" y="116"/>
                    </a:lnTo>
                    <a:lnTo>
                      <a:pt x="162" y="107"/>
                    </a:lnTo>
                    <a:lnTo>
                      <a:pt x="162" y="98"/>
                    </a:lnTo>
                    <a:lnTo>
                      <a:pt x="162" y="89"/>
                    </a:lnTo>
                    <a:lnTo>
                      <a:pt x="162" y="89"/>
                    </a:lnTo>
                    <a:lnTo>
                      <a:pt x="162" y="71"/>
                    </a:lnTo>
                    <a:lnTo>
                      <a:pt x="162" y="62"/>
                    </a:lnTo>
                    <a:lnTo>
                      <a:pt x="171" y="62"/>
                    </a:lnTo>
                    <a:lnTo>
                      <a:pt x="171" y="62"/>
                    </a:lnTo>
                    <a:lnTo>
                      <a:pt x="171" y="53"/>
                    </a:lnTo>
                    <a:lnTo>
                      <a:pt x="179" y="44"/>
                    </a:lnTo>
                    <a:lnTo>
                      <a:pt x="179" y="36"/>
                    </a:lnTo>
                    <a:lnTo>
                      <a:pt x="179" y="27"/>
                    </a:lnTo>
                    <a:lnTo>
                      <a:pt x="171" y="18"/>
                    </a:lnTo>
                    <a:lnTo>
                      <a:pt x="171" y="9"/>
                    </a:lnTo>
                    <a:lnTo>
                      <a:pt x="171" y="0"/>
                    </a:lnTo>
                    <a:lnTo>
                      <a:pt x="162" y="0"/>
                    </a:lnTo>
                    <a:lnTo>
                      <a:pt x="162" y="9"/>
                    </a:lnTo>
                    <a:lnTo>
                      <a:pt x="171" y="9"/>
                    </a:lnTo>
                    <a:lnTo>
                      <a:pt x="171" y="9"/>
                    </a:lnTo>
                    <a:lnTo>
                      <a:pt x="162" y="9"/>
                    </a:lnTo>
                    <a:lnTo>
                      <a:pt x="154" y="9"/>
                    </a:lnTo>
                    <a:lnTo>
                      <a:pt x="146" y="18"/>
                    </a:lnTo>
                    <a:lnTo>
                      <a:pt x="146" y="44"/>
                    </a:lnTo>
                    <a:lnTo>
                      <a:pt x="146" y="44"/>
                    </a:lnTo>
                    <a:lnTo>
                      <a:pt x="138" y="53"/>
                    </a:lnTo>
                    <a:lnTo>
                      <a:pt x="138" y="62"/>
                    </a:lnTo>
                    <a:lnTo>
                      <a:pt x="130" y="71"/>
                    </a:lnTo>
                    <a:lnTo>
                      <a:pt x="130" y="80"/>
                    </a:lnTo>
                    <a:lnTo>
                      <a:pt x="122" y="80"/>
                    </a:lnTo>
                    <a:lnTo>
                      <a:pt x="98" y="89"/>
                    </a:lnTo>
                    <a:lnTo>
                      <a:pt x="98" y="80"/>
                    </a:lnTo>
                    <a:lnTo>
                      <a:pt x="106" y="80"/>
                    </a:lnTo>
                    <a:lnTo>
                      <a:pt x="98" y="80"/>
                    </a:lnTo>
                    <a:lnTo>
                      <a:pt x="98" y="89"/>
                    </a:lnTo>
                    <a:lnTo>
                      <a:pt x="81" y="98"/>
                    </a:lnTo>
                    <a:lnTo>
                      <a:pt x="81" y="107"/>
                    </a:lnTo>
                    <a:lnTo>
                      <a:pt x="81" y="116"/>
                    </a:lnTo>
                    <a:lnTo>
                      <a:pt x="73" y="107"/>
                    </a:lnTo>
                    <a:lnTo>
                      <a:pt x="33" y="116"/>
                    </a:lnTo>
                    <a:lnTo>
                      <a:pt x="25" y="125"/>
                    </a:lnTo>
                    <a:lnTo>
                      <a:pt x="17" y="12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3" name="Freeform 241"/>
              <p:cNvSpPr>
                <a:spLocks/>
              </p:cNvSpPr>
              <p:nvPr/>
            </p:nvSpPr>
            <p:spPr bwMode="blackWhite">
              <a:xfrm>
                <a:off x="10299" y="1943"/>
                <a:ext cx="179" cy="151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17" y="143"/>
                  </a:cxn>
                  <a:cxn ang="0">
                    <a:pos x="49" y="134"/>
                  </a:cxn>
                  <a:cxn ang="0">
                    <a:pos x="73" y="125"/>
                  </a:cxn>
                  <a:cxn ang="0">
                    <a:pos x="73" y="143"/>
                  </a:cxn>
                  <a:cxn ang="0">
                    <a:pos x="81" y="151"/>
                  </a:cxn>
                  <a:cxn ang="0">
                    <a:pos x="98" y="134"/>
                  </a:cxn>
                  <a:cxn ang="0">
                    <a:pos x="98" y="125"/>
                  </a:cxn>
                  <a:cxn ang="0">
                    <a:pos x="114" y="134"/>
                  </a:cxn>
                  <a:cxn ang="0">
                    <a:pos x="130" y="134"/>
                  </a:cxn>
                  <a:cxn ang="0">
                    <a:pos x="146" y="116"/>
                  </a:cxn>
                  <a:cxn ang="0">
                    <a:pos x="146" y="125"/>
                  </a:cxn>
                  <a:cxn ang="0">
                    <a:pos x="154" y="116"/>
                  </a:cxn>
                  <a:cxn ang="0">
                    <a:pos x="162" y="98"/>
                  </a:cxn>
                  <a:cxn ang="0">
                    <a:pos x="162" y="89"/>
                  </a:cxn>
                  <a:cxn ang="0">
                    <a:pos x="162" y="62"/>
                  </a:cxn>
                  <a:cxn ang="0">
                    <a:pos x="171" y="62"/>
                  </a:cxn>
                  <a:cxn ang="0">
                    <a:pos x="179" y="44"/>
                  </a:cxn>
                  <a:cxn ang="0">
                    <a:pos x="179" y="27"/>
                  </a:cxn>
                  <a:cxn ang="0">
                    <a:pos x="171" y="9"/>
                  </a:cxn>
                  <a:cxn ang="0">
                    <a:pos x="162" y="0"/>
                  </a:cxn>
                  <a:cxn ang="0">
                    <a:pos x="171" y="9"/>
                  </a:cxn>
                  <a:cxn ang="0">
                    <a:pos x="162" y="9"/>
                  </a:cxn>
                  <a:cxn ang="0">
                    <a:pos x="146" y="18"/>
                  </a:cxn>
                  <a:cxn ang="0">
                    <a:pos x="146" y="44"/>
                  </a:cxn>
                  <a:cxn ang="0">
                    <a:pos x="138" y="62"/>
                  </a:cxn>
                  <a:cxn ang="0">
                    <a:pos x="130" y="80"/>
                  </a:cxn>
                  <a:cxn ang="0">
                    <a:pos x="98" y="89"/>
                  </a:cxn>
                  <a:cxn ang="0">
                    <a:pos x="106" y="80"/>
                  </a:cxn>
                  <a:cxn ang="0">
                    <a:pos x="98" y="89"/>
                  </a:cxn>
                  <a:cxn ang="0">
                    <a:pos x="81" y="107"/>
                  </a:cxn>
                  <a:cxn ang="0">
                    <a:pos x="73" y="107"/>
                  </a:cxn>
                  <a:cxn ang="0">
                    <a:pos x="25" y="125"/>
                  </a:cxn>
                  <a:cxn ang="0">
                    <a:pos x="0" y="134"/>
                  </a:cxn>
                </a:cxnLst>
                <a:rect l="0" t="0" r="r" b="b"/>
                <a:pathLst>
                  <a:path w="179" h="151">
                    <a:moveTo>
                      <a:pt x="0" y="134"/>
                    </a:moveTo>
                    <a:lnTo>
                      <a:pt x="0" y="143"/>
                    </a:lnTo>
                    <a:lnTo>
                      <a:pt x="8" y="143"/>
                    </a:lnTo>
                    <a:lnTo>
                      <a:pt x="17" y="143"/>
                    </a:lnTo>
                    <a:lnTo>
                      <a:pt x="25" y="134"/>
                    </a:lnTo>
                    <a:lnTo>
                      <a:pt x="49" y="134"/>
                    </a:lnTo>
                    <a:lnTo>
                      <a:pt x="57" y="125"/>
                    </a:lnTo>
                    <a:lnTo>
                      <a:pt x="73" y="125"/>
                    </a:lnTo>
                    <a:lnTo>
                      <a:pt x="73" y="134"/>
                    </a:lnTo>
                    <a:lnTo>
                      <a:pt x="73" y="143"/>
                    </a:lnTo>
                    <a:lnTo>
                      <a:pt x="73" y="151"/>
                    </a:lnTo>
                    <a:lnTo>
                      <a:pt x="81" y="151"/>
                    </a:lnTo>
                    <a:lnTo>
                      <a:pt x="90" y="143"/>
                    </a:lnTo>
                    <a:lnTo>
                      <a:pt x="98" y="134"/>
                    </a:lnTo>
                    <a:lnTo>
                      <a:pt x="90" y="125"/>
                    </a:lnTo>
                    <a:lnTo>
                      <a:pt x="98" y="125"/>
                    </a:lnTo>
                    <a:lnTo>
                      <a:pt x="106" y="134"/>
                    </a:lnTo>
                    <a:lnTo>
                      <a:pt x="114" y="134"/>
                    </a:lnTo>
                    <a:lnTo>
                      <a:pt x="130" y="125"/>
                    </a:lnTo>
                    <a:lnTo>
                      <a:pt x="130" y="134"/>
                    </a:lnTo>
                    <a:lnTo>
                      <a:pt x="138" y="116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6" y="125"/>
                    </a:lnTo>
                    <a:lnTo>
                      <a:pt x="154" y="116"/>
                    </a:lnTo>
                    <a:lnTo>
                      <a:pt x="154" y="116"/>
                    </a:lnTo>
                    <a:lnTo>
                      <a:pt x="162" y="107"/>
                    </a:lnTo>
                    <a:lnTo>
                      <a:pt x="162" y="98"/>
                    </a:lnTo>
                    <a:lnTo>
                      <a:pt x="162" y="89"/>
                    </a:lnTo>
                    <a:lnTo>
                      <a:pt x="162" y="89"/>
                    </a:lnTo>
                    <a:lnTo>
                      <a:pt x="162" y="71"/>
                    </a:lnTo>
                    <a:lnTo>
                      <a:pt x="162" y="62"/>
                    </a:lnTo>
                    <a:lnTo>
                      <a:pt x="171" y="62"/>
                    </a:lnTo>
                    <a:lnTo>
                      <a:pt x="171" y="62"/>
                    </a:lnTo>
                    <a:lnTo>
                      <a:pt x="171" y="53"/>
                    </a:lnTo>
                    <a:lnTo>
                      <a:pt x="179" y="44"/>
                    </a:lnTo>
                    <a:lnTo>
                      <a:pt x="179" y="36"/>
                    </a:lnTo>
                    <a:lnTo>
                      <a:pt x="179" y="27"/>
                    </a:lnTo>
                    <a:lnTo>
                      <a:pt x="171" y="18"/>
                    </a:lnTo>
                    <a:lnTo>
                      <a:pt x="171" y="9"/>
                    </a:lnTo>
                    <a:lnTo>
                      <a:pt x="171" y="0"/>
                    </a:lnTo>
                    <a:lnTo>
                      <a:pt x="162" y="0"/>
                    </a:lnTo>
                    <a:lnTo>
                      <a:pt x="162" y="9"/>
                    </a:lnTo>
                    <a:lnTo>
                      <a:pt x="171" y="9"/>
                    </a:lnTo>
                    <a:lnTo>
                      <a:pt x="171" y="9"/>
                    </a:lnTo>
                    <a:lnTo>
                      <a:pt x="162" y="9"/>
                    </a:lnTo>
                    <a:lnTo>
                      <a:pt x="154" y="9"/>
                    </a:lnTo>
                    <a:lnTo>
                      <a:pt x="146" y="18"/>
                    </a:lnTo>
                    <a:lnTo>
                      <a:pt x="146" y="44"/>
                    </a:lnTo>
                    <a:lnTo>
                      <a:pt x="146" y="44"/>
                    </a:lnTo>
                    <a:lnTo>
                      <a:pt x="138" y="53"/>
                    </a:lnTo>
                    <a:lnTo>
                      <a:pt x="138" y="62"/>
                    </a:lnTo>
                    <a:lnTo>
                      <a:pt x="130" y="71"/>
                    </a:lnTo>
                    <a:lnTo>
                      <a:pt x="130" y="80"/>
                    </a:lnTo>
                    <a:lnTo>
                      <a:pt x="122" y="80"/>
                    </a:lnTo>
                    <a:lnTo>
                      <a:pt x="98" y="89"/>
                    </a:lnTo>
                    <a:lnTo>
                      <a:pt x="98" y="80"/>
                    </a:lnTo>
                    <a:lnTo>
                      <a:pt x="106" y="80"/>
                    </a:lnTo>
                    <a:lnTo>
                      <a:pt x="98" y="80"/>
                    </a:lnTo>
                    <a:lnTo>
                      <a:pt x="98" y="89"/>
                    </a:lnTo>
                    <a:lnTo>
                      <a:pt x="81" y="98"/>
                    </a:lnTo>
                    <a:lnTo>
                      <a:pt x="81" y="107"/>
                    </a:lnTo>
                    <a:lnTo>
                      <a:pt x="81" y="116"/>
                    </a:lnTo>
                    <a:lnTo>
                      <a:pt x="73" y="107"/>
                    </a:lnTo>
                    <a:lnTo>
                      <a:pt x="33" y="116"/>
                    </a:lnTo>
                    <a:lnTo>
                      <a:pt x="25" y="125"/>
                    </a:lnTo>
                    <a:lnTo>
                      <a:pt x="17" y="12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4" name="Freeform 242"/>
              <p:cNvSpPr>
                <a:spLocks/>
              </p:cNvSpPr>
              <p:nvPr/>
            </p:nvSpPr>
            <p:spPr bwMode="blackWhite">
              <a:xfrm>
                <a:off x="10445" y="1863"/>
                <a:ext cx="97" cy="75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25" y="71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16" y="62"/>
                  </a:cxn>
                  <a:cxn ang="0">
                    <a:pos x="33" y="62"/>
                  </a:cxn>
                  <a:cxn ang="0">
                    <a:pos x="41" y="62"/>
                  </a:cxn>
                  <a:cxn ang="0">
                    <a:pos x="57" y="71"/>
                  </a:cxn>
                  <a:cxn ang="0">
                    <a:pos x="57" y="62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97" y="44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81" y="35"/>
                  </a:cxn>
                  <a:cxn ang="0">
                    <a:pos x="89" y="26"/>
                  </a:cxn>
                  <a:cxn ang="0">
                    <a:pos x="81" y="35"/>
                  </a:cxn>
                  <a:cxn ang="0">
                    <a:pos x="65" y="26"/>
                  </a:cxn>
                  <a:cxn ang="0">
                    <a:pos x="49" y="18"/>
                  </a:cxn>
                  <a:cxn ang="0">
                    <a:pos x="41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33" y="18"/>
                  </a:cxn>
                  <a:cxn ang="0">
                    <a:pos x="33" y="35"/>
                  </a:cxn>
                  <a:cxn ang="0">
                    <a:pos x="25" y="35"/>
                  </a:cxn>
                  <a:cxn ang="0">
                    <a:pos x="25" y="44"/>
                  </a:cxn>
                  <a:cxn ang="0">
                    <a:pos x="25" y="44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0" y="62"/>
                  </a:cxn>
                </a:cxnLst>
                <a:rect l="0" t="0" r="r" b="b"/>
                <a:pathLst>
                  <a:path w="97" h="80">
                    <a:moveTo>
                      <a:pt x="0" y="62"/>
                    </a:move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25" y="71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16" y="62"/>
                    </a:lnTo>
                    <a:lnTo>
                      <a:pt x="33" y="62"/>
                    </a:lnTo>
                    <a:lnTo>
                      <a:pt x="41" y="62"/>
                    </a:lnTo>
                    <a:lnTo>
                      <a:pt x="57" y="71"/>
                    </a:lnTo>
                    <a:lnTo>
                      <a:pt x="57" y="62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97" y="44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81" y="35"/>
                    </a:lnTo>
                    <a:lnTo>
                      <a:pt x="89" y="26"/>
                    </a:lnTo>
                    <a:lnTo>
                      <a:pt x="81" y="35"/>
                    </a:lnTo>
                    <a:lnTo>
                      <a:pt x="65" y="26"/>
                    </a:lnTo>
                    <a:lnTo>
                      <a:pt x="49" y="18"/>
                    </a:lnTo>
                    <a:lnTo>
                      <a:pt x="41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33" y="18"/>
                    </a:lnTo>
                    <a:lnTo>
                      <a:pt x="33" y="35"/>
                    </a:lnTo>
                    <a:lnTo>
                      <a:pt x="25" y="35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8" y="44"/>
                    </a:lnTo>
                    <a:lnTo>
                      <a:pt x="8" y="53"/>
                    </a:lnTo>
                    <a:lnTo>
                      <a:pt x="0" y="6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5" name="Freeform 243"/>
              <p:cNvSpPr>
                <a:spLocks/>
              </p:cNvSpPr>
              <p:nvPr/>
            </p:nvSpPr>
            <p:spPr bwMode="blackWhite">
              <a:xfrm>
                <a:off x="10445" y="1863"/>
                <a:ext cx="97" cy="75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25" y="71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16" y="62"/>
                  </a:cxn>
                  <a:cxn ang="0">
                    <a:pos x="33" y="62"/>
                  </a:cxn>
                  <a:cxn ang="0">
                    <a:pos x="41" y="62"/>
                  </a:cxn>
                  <a:cxn ang="0">
                    <a:pos x="57" y="71"/>
                  </a:cxn>
                  <a:cxn ang="0">
                    <a:pos x="57" y="62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97" y="44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81" y="35"/>
                  </a:cxn>
                  <a:cxn ang="0">
                    <a:pos x="89" y="26"/>
                  </a:cxn>
                  <a:cxn ang="0">
                    <a:pos x="81" y="35"/>
                  </a:cxn>
                  <a:cxn ang="0">
                    <a:pos x="65" y="26"/>
                  </a:cxn>
                  <a:cxn ang="0">
                    <a:pos x="49" y="18"/>
                  </a:cxn>
                  <a:cxn ang="0">
                    <a:pos x="41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33" y="18"/>
                  </a:cxn>
                  <a:cxn ang="0">
                    <a:pos x="33" y="35"/>
                  </a:cxn>
                  <a:cxn ang="0">
                    <a:pos x="25" y="35"/>
                  </a:cxn>
                  <a:cxn ang="0">
                    <a:pos x="25" y="44"/>
                  </a:cxn>
                  <a:cxn ang="0">
                    <a:pos x="25" y="44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0" y="62"/>
                  </a:cxn>
                </a:cxnLst>
                <a:rect l="0" t="0" r="r" b="b"/>
                <a:pathLst>
                  <a:path w="97" h="80">
                    <a:moveTo>
                      <a:pt x="0" y="62"/>
                    </a:move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25" y="71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16" y="62"/>
                    </a:lnTo>
                    <a:lnTo>
                      <a:pt x="33" y="62"/>
                    </a:lnTo>
                    <a:lnTo>
                      <a:pt x="41" y="62"/>
                    </a:lnTo>
                    <a:lnTo>
                      <a:pt x="57" y="71"/>
                    </a:lnTo>
                    <a:lnTo>
                      <a:pt x="57" y="62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97" y="44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81" y="35"/>
                    </a:lnTo>
                    <a:lnTo>
                      <a:pt x="89" y="26"/>
                    </a:lnTo>
                    <a:lnTo>
                      <a:pt x="81" y="35"/>
                    </a:lnTo>
                    <a:lnTo>
                      <a:pt x="65" y="26"/>
                    </a:lnTo>
                    <a:lnTo>
                      <a:pt x="49" y="18"/>
                    </a:lnTo>
                    <a:lnTo>
                      <a:pt x="41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33" y="18"/>
                    </a:lnTo>
                    <a:lnTo>
                      <a:pt x="33" y="35"/>
                    </a:lnTo>
                    <a:lnTo>
                      <a:pt x="25" y="35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8" y="44"/>
                    </a:lnTo>
                    <a:lnTo>
                      <a:pt x="8" y="53"/>
                    </a:lnTo>
                    <a:lnTo>
                      <a:pt x="0" y="6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6" name="Freeform 244"/>
              <p:cNvSpPr>
                <a:spLocks/>
              </p:cNvSpPr>
              <p:nvPr/>
            </p:nvSpPr>
            <p:spPr bwMode="blackWhite">
              <a:xfrm>
                <a:off x="10534" y="1889"/>
                <a:ext cx="1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</a:cxnLst>
                <a:rect l="0" t="0" r="r" b="b"/>
                <a:pathLst>
                  <a:path w="17" h="9">
                    <a:moveTo>
                      <a:pt x="8" y="9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7" name="Freeform 245"/>
              <p:cNvSpPr>
                <a:spLocks/>
              </p:cNvSpPr>
              <p:nvPr/>
            </p:nvSpPr>
            <p:spPr bwMode="blackWhite">
              <a:xfrm>
                <a:off x="10559" y="1863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26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8" name="Freeform 246"/>
              <p:cNvSpPr>
                <a:spLocks/>
              </p:cNvSpPr>
              <p:nvPr/>
            </p:nvSpPr>
            <p:spPr bwMode="blackWhite">
              <a:xfrm>
                <a:off x="10559" y="1863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26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9" name="Freeform 247"/>
              <p:cNvSpPr>
                <a:spLocks/>
              </p:cNvSpPr>
              <p:nvPr/>
            </p:nvSpPr>
            <p:spPr bwMode="blackWhite">
              <a:xfrm>
                <a:off x="10608" y="1854"/>
                <a:ext cx="1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0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0" name="Freeform 248"/>
              <p:cNvSpPr>
                <a:spLocks/>
              </p:cNvSpPr>
              <p:nvPr/>
            </p:nvSpPr>
            <p:spPr bwMode="blackWhite">
              <a:xfrm>
                <a:off x="10608" y="1854"/>
                <a:ext cx="1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0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1" name="Freeform 249"/>
              <p:cNvSpPr>
                <a:spLocks/>
              </p:cNvSpPr>
              <p:nvPr/>
            </p:nvSpPr>
            <p:spPr bwMode="blackWhite">
              <a:xfrm>
                <a:off x="10640" y="1827"/>
                <a:ext cx="3" cy="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2" name="Freeform 250"/>
              <p:cNvSpPr>
                <a:spLocks/>
              </p:cNvSpPr>
              <p:nvPr/>
            </p:nvSpPr>
            <p:spPr bwMode="blackWhite">
              <a:xfrm>
                <a:off x="10478" y="1676"/>
                <a:ext cx="40" cy="178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8" y="71"/>
                  </a:cxn>
                  <a:cxn ang="0">
                    <a:pos x="0" y="89"/>
                  </a:cxn>
                  <a:cxn ang="0">
                    <a:pos x="8" y="106"/>
                  </a:cxn>
                  <a:cxn ang="0">
                    <a:pos x="0" y="124"/>
                  </a:cxn>
                  <a:cxn ang="0">
                    <a:pos x="8" y="142"/>
                  </a:cxn>
                  <a:cxn ang="0">
                    <a:pos x="0" y="142"/>
                  </a:cxn>
                  <a:cxn ang="0">
                    <a:pos x="0" y="160"/>
                  </a:cxn>
                  <a:cxn ang="0">
                    <a:pos x="0" y="169"/>
                  </a:cxn>
                  <a:cxn ang="0">
                    <a:pos x="0" y="178"/>
                  </a:cxn>
                  <a:cxn ang="0">
                    <a:pos x="8" y="169"/>
                  </a:cxn>
                  <a:cxn ang="0">
                    <a:pos x="16" y="169"/>
                  </a:cxn>
                  <a:cxn ang="0">
                    <a:pos x="24" y="169"/>
                  </a:cxn>
                  <a:cxn ang="0">
                    <a:pos x="24" y="178"/>
                  </a:cxn>
                  <a:cxn ang="0">
                    <a:pos x="24" y="160"/>
                  </a:cxn>
                  <a:cxn ang="0">
                    <a:pos x="24" y="160"/>
                  </a:cxn>
                  <a:cxn ang="0">
                    <a:pos x="24" y="151"/>
                  </a:cxn>
                  <a:cxn ang="0">
                    <a:pos x="16" y="151"/>
                  </a:cxn>
                  <a:cxn ang="0">
                    <a:pos x="16" y="142"/>
                  </a:cxn>
                  <a:cxn ang="0">
                    <a:pos x="16" y="133"/>
                  </a:cxn>
                  <a:cxn ang="0">
                    <a:pos x="16" y="115"/>
                  </a:cxn>
                  <a:cxn ang="0">
                    <a:pos x="24" y="106"/>
                  </a:cxn>
                  <a:cxn ang="0">
                    <a:pos x="32" y="106"/>
                  </a:cxn>
                  <a:cxn ang="0">
                    <a:pos x="40" y="115"/>
                  </a:cxn>
                  <a:cxn ang="0">
                    <a:pos x="24" y="53"/>
                  </a:cxn>
                  <a:cxn ang="0">
                    <a:pos x="24" y="35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16" y="17"/>
                  </a:cxn>
                  <a:cxn ang="0">
                    <a:pos x="8" y="17"/>
                  </a:cxn>
                  <a:cxn ang="0">
                    <a:pos x="0" y="26"/>
                  </a:cxn>
                </a:cxnLst>
                <a:rect l="0" t="0" r="r" b="b"/>
                <a:pathLst>
                  <a:path w="40" h="178">
                    <a:moveTo>
                      <a:pt x="0" y="26"/>
                    </a:moveTo>
                    <a:lnTo>
                      <a:pt x="0" y="3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71"/>
                    </a:lnTo>
                    <a:lnTo>
                      <a:pt x="0" y="89"/>
                    </a:lnTo>
                    <a:lnTo>
                      <a:pt x="8" y="106"/>
                    </a:lnTo>
                    <a:lnTo>
                      <a:pt x="0" y="124"/>
                    </a:lnTo>
                    <a:lnTo>
                      <a:pt x="8" y="142"/>
                    </a:lnTo>
                    <a:lnTo>
                      <a:pt x="0" y="142"/>
                    </a:lnTo>
                    <a:lnTo>
                      <a:pt x="0" y="160"/>
                    </a:lnTo>
                    <a:lnTo>
                      <a:pt x="0" y="169"/>
                    </a:lnTo>
                    <a:lnTo>
                      <a:pt x="0" y="178"/>
                    </a:lnTo>
                    <a:lnTo>
                      <a:pt x="8" y="169"/>
                    </a:lnTo>
                    <a:lnTo>
                      <a:pt x="16" y="169"/>
                    </a:lnTo>
                    <a:lnTo>
                      <a:pt x="24" y="169"/>
                    </a:lnTo>
                    <a:lnTo>
                      <a:pt x="24" y="178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24" y="151"/>
                    </a:lnTo>
                    <a:lnTo>
                      <a:pt x="16" y="151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6" y="115"/>
                    </a:lnTo>
                    <a:lnTo>
                      <a:pt x="24" y="106"/>
                    </a:lnTo>
                    <a:lnTo>
                      <a:pt x="32" y="106"/>
                    </a:lnTo>
                    <a:lnTo>
                      <a:pt x="40" y="115"/>
                    </a:lnTo>
                    <a:lnTo>
                      <a:pt x="24" y="53"/>
                    </a:lnTo>
                    <a:lnTo>
                      <a:pt x="24" y="35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16" y="17"/>
                    </a:lnTo>
                    <a:lnTo>
                      <a:pt x="8" y="17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3" name="Freeform 251"/>
              <p:cNvSpPr>
                <a:spLocks/>
              </p:cNvSpPr>
              <p:nvPr/>
            </p:nvSpPr>
            <p:spPr bwMode="blackWhite">
              <a:xfrm>
                <a:off x="10478" y="1676"/>
                <a:ext cx="40" cy="178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8" y="71"/>
                  </a:cxn>
                  <a:cxn ang="0">
                    <a:pos x="0" y="89"/>
                  </a:cxn>
                  <a:cxn ang="0">
                    <a:pos x="8" y="106"/>
                  </a:cxn>
                  <a:cxn ang="0">
                    <a:pos x="0" y="124"/>
                  </a:cxn>
                  <a:cxn ang="0">
                    <a:pos x="8" y="142"/>
                  </a:cxn>
                  <a:cxn ang="0">
                    <a:pos x="0" y="142"/>
                  </a:cxn>
                  <a:cxn ang="0">
                    <a:pos x="0" y="160"/>
                  </a:cxn>
                  <a:cxn ang="0">
                    <a:pos x="0" y="169"/>
                  </a:cxn>
                  <a:cxn ang="0">
                    <a:pos x="0" y="178"/>
                  </a:cxn>
                  <a:cxn ang="0">
                    <a:pos x="8" y="169"/>
                  </a:cxn>
                  <a:cxn ang="0">
                    <a:pos x="16" y="169"/>
                  </a:cxn>
                  <a:cxn ang="0">
                    <a:pos x="24" y="169"/>
                  </a:cxn>
                  <a:cxn ang="0">
                    <a:pos x="24" y="178"/>
                  </a:cxn>
                  <a:cxn ang="0">
                    <a:pos x="24" y="160"/>
                  </a:cxn>
                  <a:cxn ang="0">
                    <a:pos x="24" y="160"/>
                  </a:cxn>
                  <a:cxn ang="0">
                    <a:pos x="24" y="151"/>
                  </a:cxn>
                  <a:cxn ang="0">
                    <a:pos x="16" y="151"/>
                  </a:cxn>
                  <a:cxn ang="0">
                    <a:pos x="16" y="142"/>
                  </a:cxn>
                  <a:cxn ang="0">
                    <a:pos x="16" y="133"/>
                  </a:cxn>
                  <a:cxn ang="0">
                    <a:pos x="16" y="115"/>
                  </a:cxn>
                  <a:cxn ang="0">
                    <a:pos x="24" y="106"/>
                  </a:cxn>
                  <a:cxn ang="0">
                    <a:pos x="32" y="106"/>
                  </a:cxn>
                  <a:cxn ang="0">
                    <a:pos x="40" y="115"/>
                  </a:cxn>
                  <a:cxn ang="0">
                    <a:pos x="24" y="53"/>
                  </a:cxn>
                  <a:cxn ang="0">
                    <a:pos x="24" y="35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16" y="17"/>
                  </a:cxn>
                  <a:cxn ang="0">
                    <a:pos x="8" y="17"/>
                  </a:cxn>
                  <a:cxn ang="0">
                    <a:pos x="0" y="26"/>
                  </a:cxn>
                </a:cxnLst>
                <a:rect l="0" t="0" r="r" b="b"/>
                <a:pathLst>
                  <a:path w="40" h="178">
                    <a:moveTo>
                      <a:pt x="0" y="26"/>
                    </a:moveTo>
                    <a:lnTo>
                      <a:pt x="0" y="3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71"/>
                    </a:lnTo>
                    <a:lnTo>
                      <a:pt x="0" y="89"/>
                    </a:lnTo>
                    <a:lnTo>
                      <a:pt x="8" y="106"/>
                    </a:lnTo>
                    <a:lnTo>
                      <a:pt x="0" y="124"/>
                    </a:lnTo>
                    <a:lnTo>
                      <a:pt x="8" y="142"/>
                    </a:lnTo>
                    <a:lnTo>
                      <a:pt x="0" y="142"/>
                    </a:lnTo>
                    <a:lnTo>
                      <a:pt x="0" y="160"/>
                    </a:lnTo>
                    <a:lnTo>
                      <a:pt x="0" y="169"/>
                    </a:lnTo>
                    <a:lnTo>
                      <a:pt x="0" y="178"/>
                    </a:lnTo>
                    <a:lnTo>
                      <a:pt x="8" y="169"/>
                    </a:lnTo>
                    <a:lnTo>
                      <a:pt x="16" y="169"/>
                    </a:lnTo>
                    <a:lnTo>
                      <a:pt x="24" y="169"/>
                    </a:lnTo>
                    <a:lnTo>
                      <a:pt x="24" y="178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24" y="151"/>
                    </a:lnTo>
                    <a:lnTo>
                      <a:pt x="16" y="151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6" y="115"/>
                    </a:lnTo>
                    <a:lnTo>
                      <a:pt x="24" y="106"/>
                    </a:lnTo>
                    <a:lnTo>
                      <a:pt x="32" y="106"/>
                    </a:lnTo>
                    <a:lnTo>
                      <a:pt x="40" y="115"/>
                    </a:lnTo>
                    <a:lnTo>
                      <a:pt x="24" y="53"/>
                    </a:lnTo>
                    <a:lnTo>
                      <a:pt x="24" y="35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16" y="17"/>
                    </a:lnTo>
                    <a:lnTo>
                      <a:pt x="8" y="17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4" name="Freeform 252"/>
              <p:cNvSpPr>
                <a:spLocks/>
              </p:cNvSpPr>
              <p:nvPr/>
            </p:nvSpPr>
            <p:spPr bwMode="blackWhite">
              <a:xfrm>
                <a:off x="10283" y="2834"/>
                <a:ext cx="24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16" y="18"/>
                  </a:cxn>
                  <a:cxn ang="0">
                    <a:pos x="24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18">
                    <a:moveTo>
                      <a:pt x="0" y="9"/>
                    </a:moveTo>
                    <a:lnTo>
                      <a:pt x="16" y="9"/>
                    </a:lnTo>
                    <a:lnTo>
                      <a:pt x="16" y="18"/>
                    </a:lnTo>
                    <a:lnTo>
                      <a:pt x="24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5" name="Freeform 253"/>
              <p:cNvSpPr>
                <a:spLocks/>
              </p:cNvSpPr>
              <p:nvPr/>
            </p:nvSpPr>
            <p:spPr bwMode="blackWhite">
              <a:xfrm>
                <a:off x="10283" y="2834"/>
                <a:ext cx="24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16" y="18"/>
                  </a:cxn>
                  <a:cxn ang="0">
                    <a:pos x="24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18">
                    <a:moveTo>
                      <a:pt x="0" y="9"/>
                    </a:moveTo>
                    <a:lnTo>
                      <a:pt x="16" y="9"/>
                    </a:lnTo>
                    <a:lnTo>
                      <a:pt x="16" y="18"/>
                    </a:lnTo>
                    <a:lnTo>
                      <a:pt x="24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6" name="Freeform 254"/>
              <p:cNvSpPr>
                <a:spLocks/>
              </p:cNvSpPr>
              <p:nvPr/>
            </p:nvSpPr>
            <p:spPr bwMode="blackWhite">
              <a:xfrm>
                <a:off x="9716" y="2558"/>
                <a:ext cx="178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57" y="62"/>
                  </a:cxn>
                  <a:cxn ang="0">
                    <a:pos x="57" y="71"/>
                  </a:cxn>
                  <a:cxn ang="0">
                    <a:pos x="65" y="80"/>
                  </a:cxn>
                  <a:cxn ang="0">
                    <a:pos x="65" y="89"/>
                  </a:cxn>
                  <a:cxn ang="0">
                    <a:pos x="73" y="98"/>
                  </a:cxn>
                  <a:cxn ang="0">
                    <a:pos x="81" y="98"/>
                  </a:cxn>
                  <a:cxn ang="0">
                    <a:pos x="89" y="107"/>
                  </a:cxn>
                  <a:cxn ang="0">
                    <a:pos x="97" y="134"/>
                  </a:cxn>
                  <a:cxn ang="0">
                    <a:pos x="105" y="151"/>
                  </a:cxn>
                  <a:cxn ang="0">
                    <a:pos x="113" y="151"/>
                  </a:cxn>
                  <a:cxn ang="0">
                    <a:pos x="121" y="160"/>
                  </a:cxn>
                  <a:cxn ang="0">
                    <a:pos x="121" y="169"/>
                  </a:cxn>
                  <a:cxn ang="0">
                    <a:pos x="146" y="178"/>
                  </a:cxn>
                  <a:cxn ang="0">
                    <a:pos x="154" y="187"/>
                  </a:cxn>
                  <a:cxn ang="0">
                    <a:pos x="154" y="187"/>
                  </a:cxn>
                  <a:cxn ang="0">
                    <a:pos x="162" y="187"/>
                  </a:cxn>
                  <a:cxn ang="0">
                    <a:pos x="162" y="187"/>
                  </a:cxn>
                  <a:cxn ang="0">
                    <a:pos x="170" y="187"/>
                  </a:cxn>
                  <a:cxn ang="0">
                    <a:pos x="178" y="169"/>
                  </a:cxn>
                  <a:cxn ang="0">
                    <a:pos x="178" y="151"/>
                  </a:cxn>
                  <a:cxn ang="0">
                    <a:pos x="178" y="142"/>
                  </a:cxn>
                  <a:cxn ang="0">
                    <a:pos x="170" y="134"/>
                  </a:cxn>
                  <a:cxn ang="0">
                    <a:pos x="162" y="134"/>
                  </a:cxn>
                  <a:cxn ang="0">
                    <a:pos x="162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8" y="116"/>
                  </a:cxn>
                  <a:cxn ang="0">
                    <a:pos x="138" y="107"/>
                  </a:cxn>
                  <a:cxn ang="0">
                    <a:pos x="138" y="98"/>
                  </a:cxn>
                  <a:cxn ang="0">
                    <a:pos x="138" y="89"/>
                  </a:cxn>
                  <a:cxn ang="0">
                    <a:pos x="138" y="89"/>
                  </a:cxn>
                  <a:cxn ang="0">
                    <a:pos x="130" y="89"/>
                  </a:cxn>
                  <a:cxn ang="0">
                    <a:pos x="130" y="80"/>
                  </a:cxn>
                  <a:cxn ang="0">
                    <a:pos x="121" y="80"/>
                  </a:cxn>
                  <a:cxn ang="0">
                    <a:pos x="113" y="71"/>
                  </a:cxn>
                  <a:cxn ang="0">
                    <a:pos x="105" y="71"/>
                  </a:cxn>
                  <a:cxn ang="0">
                    <a:pos x="97" y="62"/>
                  </a:cxn>
                  <a:cxn ang="0">
                    <a:pos x="89" y="62"/>
                  </a:cxn>
                  <a:cxn ang="0">
                    <a:pos x="81" y="44"/>
                  </a:cxn>
                  <a:cxn ang="0">
                    <a:pos x="57" y="27"/>
                  </a:cxn>
                  <a:cxn ang="0">
                    <a:pos x="48" y="18"/>
                  </a:cxn>
                  <a:cxn ang="0">
                    <a:pos x="40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8" h="187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57" y="62"/>
                    </a:lnTo>
                    <a:lnTo>
                      <a:pt x="57" y="71"/>
                    </a:lnTo>
                    <a:lnTo>
                      <a:pt x="65" y="80"/>
                    </a:lnTo>
                    <a:lnTo>
                      <a:pt x="65" y="89"/>
                    </a:lnTo>
                    <a:lnTo>
                      <a:pt x="73" y="98"/>
                    </a:lnTo>
                    <a:lnTo>
                      <a:pt x="81" y="98"/>
                    </a:lnTo>
                    <a:lnTo>
                      <a:pt x="89" y="107"/>
                    </a:lnTo>
                    <a:lnTo>
                      <a:pt x="97" y="134"/>
                    </a:lnTo>
                    <a:lnTo>
                      <a:pt x="105" y="151"/>
                    </a:lnTo>
                    <a:lnTo>
                      <a:pt x="113" y="151"/>
                    </a:lnTo>
                    <a:lnTo>
                      <a:pt x="121" y="160"/>
                    </a:lnTo>
                    <a:lnTo>
                      <a:pt x="121" y="169"/>
                    </a:lnTo>
                    <a:lnTo>
                      <a:pt x="146" y="178"/>
                    </a:lnTo>
                    <a:lnTo>
                      <a:pt x="154" y="187"/>
                    </a:lnTo>
                    <a:lnTo>
                      <a:pt x="154" y="187"/>
                    </a:lnTo>
                    <a:lnTo>
                      <a:pt x="162" y="187"/>
                    </a:lnTo>
                    <a:lnTo>
                      <a:pt x="162" y="187"/>
                    </a:lnTo>
                    <a:lnTo>
                      <a:pt x="170" y="187"/>
                    </a:lnTo>
                    <a:lnTo>
                      <a:pt x="178" y="169"/>
                    </a:lnTo>
                    <a:lnTo>
                      <a:pt x="178" y="151"/>
                    </a:lnTo>
                    <a:lnTo>
                      <a:pt x="178" y="142"/>
                    </a:lnTo>
                    <a:lnTo>
                      <a:pt x="170" y="134"/>
                    </a:lnTo>
                    <a:lnTo>
                      <a:pt x="162" y="134"/>
                    </a:lnTo>
                    <a:lnTo>
                      <a:pt x="162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8" y="116"/>
                    </a:lnTo>
                    <a:lnTo>
                      <a:pt x="138" y="107"/>
                    </a:lnTo>
                    <a:lnTo>
                      <a:pt x="138" y="98"/>
                    </a:lnTo>
                    <a:lnTo>
                      <a:pt x="138" y="89"/>
                    </a:lnTo>
                    <a:lnTo>
                      <a:pt x="138" y="89"/>
                    </a:lnTo>
                    <a:lnTo>
                      <a:pt x="130" y="89"/>
                    </a:lnTo>
                    <a:lnTo>
                      <a:pt x="130" y="80"/>
                    </a:lnTo>
                    <a:lnTo>
                      <a:pt x="121" y="80"/>
                    </a:lnTo>
                    <a:lnTo>
                      <a:pt x="113" y="71"/>
                    </a:lnTo>
                    <a:lnTo>
                      <a:pt x="105" y="71"/>
                    </a:lnTo>
                    <a:lnTo>
                      <a:pt x="97" y="62"/>
                    </a:lnTo>
                    <a:lnTo>
                      <a:pt x="89" y="62"/>
                    </a:lnTo>
                    <a:lnTo>
                      <a:pt x="81" y="44"/>
                    </a:lnTo>
                    <a:lnTo>
                      <a:pt x="57" y="27"/>
                    </a:lnTo>
                    <a:lnTo>
                      <a:pt x="48" y="18"/>
                    </a:lnTo>
                    <a:lnTo>
                      <a:pt x="40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7" name="Freeform 255"/>
              <p:cNvSpPr>
                <a:spLocks/>
              </p:cNvSpPr>
              <p:nvPr/>
            </p:nvSpPr>
            <p:spPr bwMode="blackWhite">
              <a:xfrm>
                <a:off x="9716" y="2558"/>
                <a:ext cx="178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57" y="62"/>
                  </a:cxn>
                  <a:cxn ang="0">
                    <a:pos x="57" y="71"/>
                  </a:cxn>
                  <a:cxn ang="0">
                    <a:pos x="65" y="80"/>
                  </a:cxn>
                  <a:cxn ang="0">
                    <a:pos x="65" y="89"/>
                  </a:cxn>
                  <a:cxn ang="0">
                    <a:pos x="73" y="98"/>
                  </a:cxn>
                  <a:cxn ang="0">
                    <a:pos x="81" y="98"/>
                  </a:cxn>
                  <a:cxn ang="0">
                    <a:pos x="89" y="107"/>
                  </a:cxn>
                  <a:cxn ang="0">
                    <a:pos x="97" y="134"/>
                  </a:cxn>
                  <a:cxn ang="0">
                    <a:pos x="105" y="151"/>
                  </a:cxn>
                  <a:cxn ang="0">
                    <a:pos x="113" y="151"/>
                  </a:cxn>
                  <a:cxn ang="0">
                    <a:pos x="121" y="160"/>
                  </a:cxn>
                  <a:cxn ang="0">
                    <a:pos x="121" y="169"/>
                  </a:cxn>
                  <a:cxn ang="0">
                    <a:pos x="146" y="178"/>
                  </a:cxn>
                  <a:cxn ang="0">
                    <a:pos x="154" y="187"/>
                  </a:cxn>
                  <a:cxn ang="0">
                    <a:pos x="154" y="187"/>
                  </a:cxn>
                  <a:cxn ang="0">
                    <a:pos x="162" y="187"/>
                  </a:cxn>
                  <a:cxn ang="0">
                    <a:pos x="162" y="187"/>
                  </a:cxn>
                  <a:cxn ang="0">
                    <a:pos x="170" y="187"/>
                  </a:cxn>
                  <a:cxn ang="0">
                    <a:pos x="178" y="169"/>
                  </a:cxn>
                  <a:cxn ang="0">
                    <a:pos x="178" y="151"/>
                  </a:cxn>
                  <a:cxn ang="0">
                    <a:pos x="178" y="142"/>
                  </a:cxn>
                  <a:cxn ang="0">
                    <a:pos x="170" y="134"/>
                  </a:cxn>
                  <a:cxn ang="0">
                    <a:pos x="162" y="134"/>
                  </a:cxn>
                  <a:cxn ang="0">
                    <a:pos x="162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8" y="116"/>
                  </a:cxn>
                  <a:cxn ang="0">
                    <a:pos x="138" y="107"/>
                  </a:cxn>
                  <a:cxn ang="0">
                    <a:pos x="138" y="98"/>
                  </a:cxn>
                  <a:cxn ang="0">
                    <a:pos x="138" y="89"/>
                  </a:cxn>
                  <a:cxn ang="0">
                    <a:pos x="138" y="89"/>
                  </a:cxn>
                  <a:cxn ang="0">
                    <a:pos x="130" y="89"/>
                  </a:cxn>
                  <a:cxn ang="0">
                    <a:pos x="130" y="80"/>
                  </a:cxn>
                  <a:cxn ang="0">
                    <a:pos x="121" y="80"/>
                  </a:cxn>
                  <a:cxn ang="0">
                    <a:pos x="113" y="71"/>
                  </a:cxn>
                  <a:cxn ang="0">
                    <a:pos x="105" y="71"/>
                  </a:cxn>
                  <a:cxn ang="0">
                    <a:pos x="97" y="62"/>
                  </a:cxn>
                  <a:cxn ang="0">
                    <a:pos x="89" y="62"/>
                  </a:cxn>
                  <a:cxn ang="0">
                    <a:pos x="81" y="44"/>
                  </a:cxn>
                  <a:cxn ang="0">
                    <a:pos x="57" y="27"/>
                  </a:cxn>
                  <a:cxn ang="0">
                    <a:pos x="48" y="18"/>
                  </a:cxn>
                  <a:cxn ang="0">
                    <a:pos x="40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8" h="187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57" y="62"/>
                    </a:lnTo>
                    <a:lnTo>
                      <a:pt x="57" y="71"/>
                    </a:lnTo>
                    <a:lnTo>
                      <a:pt x="65" y="80"/>
                    </a:lnTo>
                    <a:lnTo>
                      <a:pt x="65" y="89"/>
                    </a:lnTo>
                    <a:lnTo>
                      <a:pt x="73" y="98"/>
                    </a:lnTo>
                    <a:lnTo>
                      <a:pt x="81" y="98"/>
                    </a:lnTo>
                    <a:lnTo>
                      <a:pt x="89" y="107"/>
                    </a:lnTo>
                    <a:lnTo>
                      <a:pt x="97" y="134"/>
                    </a:lnTo>
                    <a:lnTo>
                      <a:pt x="105" y="151"/>
                    </a:lnTo>
                    <a:lnTo>
                      <a:pt x="113" y="151"/>
                    </a:lnTo>
                    <a:lnTo>
                      <a:pt x="121" y="160"/>
                    </a:lnTo>
                    <a:lnTo>
                      <a:pt x="121" y="169"/>
                    </a:lnTo>
                    <a:lnTo>
                      <a:pt x="146" y="178"/>
                    </a:lnTo>
                    <a:lnTo>
                      <a:pt x="154" y="187"/>
                    </a:lnTo>
                    <a:lnTo>
                      <a:pt x="154" y="187"/>
                    </a:lnTo>
                    <a:lnTo>
                      <a:pt x="162" y="187"/>
                    </a:lnTo>
                    <a:lnTo>
                      <a:pt x="162" y="187"/>
                    </a:lnTo>
                    <a:lnTo>
                      <a:pt x="170" y="187"/>
                    </a:lnTo>
                    <a:lnTo>
                      <a:pt x="178" y="169"/>
                    </a:lnTo>
                    <a:lnTo>
                      <a:pt x="178" y="151"/>
                    </a:lnTo>
                    <a:lnTo>
                      <a:pt x="178" y="142"/>
                    </a:lnTo>
                    <a:lnTo>
                      <a:pt x="170" y="134"/>
                    </a:lnTo>
                    <a:lnTo>
                      <a:pt x="162" y="134"/>
                    </a:lnTo>
                    <a:lnTo>
                      <a:pt x="162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8" y="116"/>
                    </a:lnTo>
                    <a:lnTo>
                      <a:pt x="138" y="107"/>
                    </a:lnTo>
                    <a:lnTo>
                      <a:pt x="138" y="98"/>
                    </a:lnTo>
                    <a:lnTo>
                      <a:pt x="138" y="89"/>
                    </a:lnTo>
                    <a:lnTo>
                      <a:pt x="138" y="89"/>
                    </a:lnTo>
                    <a:lnTo>
                      <a:pt x="130" y="89"/>
                    </a:lnTo>
                    <a:lnTo>
                      <a:pt x="130" y="80"/>
                    </a:lnTo>
                    <a:lnTo>
                      <a:pt x="121" y="80"/>
                    </a:lnTo>
                    <a:lnTo>
                      <a:pt x="113" y="71"/>
                    </a:lnTo>
                    <a:lnTo>
                      <a:pt x="105" y="71"/>
                    </a:lnTo>
                    <a:lnTo>
                      <a:pt x="97" y="62"/>
                    </a:lnTo>
                    <a:lnTo>
                      <a:pt x="89" y="62"/>
                    </a:lnTo>
                    <a:lnTo>
                      <a:pt x="81" y="44"/>
                    </a:lnTo>
                    <a:lnTo>
                      <a:pt x="57" y="27"/>
                    </a:lnTo>
                    <a:lnTo>
                      <a:pt x="48" y="18"/>
                    </a:lnTo>
                    <a:lnTo>
                      <a:pt x="40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8" name="Freeform 256"/>
              <p:cNvSpPr>
                <a:spLocks/>
              </p:cNvSpPr>
              <p:nvPr/>
            </p:nvSpPr>
            <p:spPr bwMode="blackWhite">
              <a:xfrm>
                <a:off x="9886" y="2745"/>
                <a:ext cx="14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16" y="27"/>
                  </a:cxn>
                  <a:cxn ang="0">
                    <a:pos x="32" y="27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105" y="36"/>
                  </a:cxn>
                  <a:cxn ang="0">
                    <a:pos x="114" y="45"/>
                  </a:cxn>
                  <a:cxn ang="0">
                    <a:pos x="122" y="36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38" y="27"/>
                  </a:cxn>
                  <a:cxn ang="0">
                    <a:pos x="130" y="36"/>
                  </a:cxn>
                  <a:cxn ang="0">
                    <a:pos x="122" y="27"/>
                  </a:cxn>
                  <a:cxn ang="0">
                    <a:pos x="114" y="27"/>
                  </a:cxn>
                  <a:cxn ang="0">
                    <a:pos x="114" y="18"/>
                  </a:cxn>
                  <a:cxn ang="0">
                    <a:pos x="97" y="18"/>
                  </a:cxn>
                  <a:cxn ang="0">
                    <a:pos x="89" y="9"/>
                  </a:cxn>
                  <a:cxn ang="0">
                    <a:pos x="81" y="18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18"/>
                  </a:cxn>
                </a:cxnLst>
                <a:rect l="0" t="0" r="r" b="b"/>
                <a:pathLst>
                  <a:path w="146" h="45">
                    <a:moveTo>
                      <a:pt x="0" y="18"/>
                    </a:moveTo>
                    <a:lnTo>
                      <a:pt x="8" y="18"/>
                    </a:lnTo>
                    <a:lnTo>
                      <a:pt x="16" y="18"/>
                    </a:lnTo>
                    <a:lnTo>
                      <a:pt x="16" y="27"/>
                    </a:lnTo>
                    <a:lnTo>
                      <a:pt x="32" y="27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105" y="36"/>
                    </a:lnTo>
                    <a:lnTo>
                      <a:pt x="114" y="45"/>
                    </a:lnTo>
                    <a:lnTo>
                      <a:pt x="122" y="36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38" y="27"/>
                    </a:lnTo>
                    <a:lnTo>
                      <a:pt x="130" y="36"/>
                    </a:lnTo>
                    <a:lnTo>
                      <a:pt x="122" y="27"/>
                    </a:lnTo>
                    <a:lnTo>
                      <a:pt x="114" y="27"/>
                    </a:lnTo>
                    <a:lnTo>
                      <a:pt x="114" y="18"/>
                    </a:lnTo>
                    <a:lnTo>
                      <a:pt x="97" y="18"/>
                    </a:lnTo>
                    <a:lnTo>
                      <a:pt x="89" y="9"/>
                    </a:lnTo>
                    <a:lnTo>
                      <a:pt x="81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9" name="Freeform 257"/>
              <p:cNvSpPr>
                <a:spLocks/>
              </p:cNvSpPr>
              <p:nvPr/>
            </p:nvSpPr>
            <p:spPr bwMode="blackWhite">
              <a:xfrm>
                <a:off x="9886" y="2745"/>
                <a:ext cx="14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16" y="27"/>
                  </a:cxn>
                  <a:cxn ang="0">
                    <a:pos x="32" y="27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105" y="36"/>
                  </a:cxn>
                  <a:cxn ang="0">
                    <a:pos x="114" y="45"/>
                  </a:cxn>
                  <a:cxn ang="0">
                    <a:pos x="122" y="36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38" y="27"/>
                  </a:cxn>
                  <a:cxn ang="0">
                    <a:pos x="130" y="36"/>
                  </a:cxn>
                  <a:cxn ang="0">
                    <a:pos x="122" y="27"/>
                  </a:cxn>
                  <a:cxn ang="0">
                    <a:pos x="114" y="27"/>
                  </a:cxn>
                  <a:cxn ang="0">
                    <a:pos x="114" y="18"/>
                  </a:cxn>
                  <a:cxn ang="0">
                    <a:pos x="97" y="18"/>
                  </a:cxn>
                  <a:cxn ang="0">
                    <a:pos x="89" y="9"/>
                  </a:cxn>
                  <a:cxn ang="0">
                    <a:pos x="81" y="18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18"/>
                  </a:cxn>
                </a:cxnLst>
                <a:rect l="0" t="0" r="r" b="b"/>
                <a:pathLst>
                  <a:path w="146" h="45">
                    <a:moveTo>
                      <a:pt x="0" y="18"/>
                    </a:moveTo>
                    <a:lnTo>
                      <a:pt x="8" y="18"/>
                    </a:lnTo>
                    <a:lnTo>
                      <a:pt x="16" y="18"/>
                    </a:lnTo>
                    <a:lnTo>
                      <a:pt x="16" y="27"/>
                    </a:lnTo>
                    <a:lnTo>
                      <a:pt x="32" y="27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105" y="36"/>
                    </a:lnTo>
                    <a:lnTo>
                      <a:pt x="114" y="45"/>
                    </a:lnTo>
                    <a:lnTo>
                      <a:pt x="122" y="36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38" y="27"/>
                    </a:lnTo>
                    <a:lnTo>
                      <a:pt x="130" y="36"/>
                    </a:lnTo>
                    <a:lnTo>
                      <a:pt x="122" y="27"/>
                    </a:lnTo>
                    <a:lnTo>
                      <a:pt x="114" y="27"/>
                    </a:lnTo>
                    <a:lnTo>
                      <a:pt x="114" y="18"/>
                    </a:lnTo>
                    <a:lnTo>
                      <a:pt x="97" y="18"/>
                    </a:lnTo>
                    <a:lnTo>
                      <a:pt x="89" y="9"/>
                    </a:lnTo>
                    <a:lnTo>
                      <a:pt x="81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0" name="Freeform 258"/>
              <p:cNvSpPr>
                <a:spLocks/>
              </p:cNvSpPr>
              <p:nvPr/>
            </p:nvSpPr>
            <p:spPr bwMode="blackWhite">
              <a:xfrm>
                <a:off x="10032" y="2781"/>
                <a:ext cx="2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1" name="Freeform 259"/>
              <p:cNvSpPr>
                <a:spLocks/>
              </p:cNvSpPr>
              <p:nvPr/>
            </p:nvSpPr>
            <p:spPr bwMode="blackWhite">
              <a:xfrm>
                <a:off x="10032" y="2781"/>
                <a:ext cx="2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2" name="Freeform 260"/>
              <p:cNvSpPr>
                <a:spLocks/>
              </p:cNvSpPr>
              <p:nvPr/>
            </p:nvSpPr>
            <p:spPr bwMode="blackWhite">
              <a:xfrm>
                <a:off x="10056" y="2781"/>
                <a:ext cx="121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57" y="17"/>
                  </a:cxn>
                  <a:cxn ang="0">
                    <a:pos x="65" y="17"/>
                  </a:cxn>
                  <a:cxn ang="0">
                    <a:pos x="81" y="17"/>
                  </a:cxn>
                  <a:cxn ang="0">
                    <a:pos x="89" y="17"/>
                  </a:cxn>
                  <a:cxn ang="0">
                    <a:pos x="97" y="17"/>
                  </a:cxn>
                  <a:cxn ang="0">
                    <a:pos x="122" y="9"/>
                  </a:cxn>
                  <a:cxn ang="0">
                    <a:pos x="114" y="0"/>
                  </a:cxn>
                  <a:cxn ang="0">
                    <a:pos x="106" y="9"/>
                  </a:cxn>
                  <a:cxn ang="0">
                    <a:pos x="97" y="9"/>
                  </a:cxn>
                  <a:cxn ang="0">
                    <a:pos x="89" y="9"/>
                  </a:cxn>
                  <a:cxn ang="0">
                    <a:pos x="73" y="0"/>
                  </a:cxn>
                  <a:cxn ang="0">
                    <a:pos x="57" y="9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25" y="0"/>
                  </a:cxn>
                  <a:cxn ang="0">
                    <a:pos x="33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17"/>
                  </a:cxn>
                </a:cxnLst>
                <a:rect l="0" t="0" r="r" b="b"/>
                <a:pathLst>
                  <a:path w="122" h="17">
                    <a:moveTo>
                      <a:pt x="0" y="17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57" y="17"/>
                    </a:lnTo>
                    <a:lnTo>
                      <a:pt x="65" y="17"/>
                    </a:lnTo>
                    <a:lnTo>
                      <a:pt x="81" y="17"/>
                    </a:lnTo>
                    <a:lnTo>
                      <a:pt x="89" y="17"/>
                    </a:lnTo>
                    <a:lnTo>
                      <a:pt x="97" y="17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6" y="9"/>
                    </a:lnTo>
                    <a:lnTo>
                      <a:pt x="97" y="9"/>
                    </a:lnTo>
                    <a:lnTo>
                      <a:pt x="89" y="9"/>
                    </a:lnTo>
                    <a:lnTo>
                      <a:pt x="73" y="0"/>
                    </a:lnTo>
                    <a:lnTo>
                      <a:pt x="57" y="9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25" y="0"/>
                    </a:lnTo>
                    <a:lnTo>
                      <a:pt x="33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3" name="Freeform 261"/>
              <p:cNvSpPr>
                <a:spLocks/>
              </p:cNvSpPr>
              <p:nvPr/>
            </p:nvSpPr>
            <p:spPr bwMode="blackWhite">
              <a:xfrm>
                <a:off x="10056" y="2781"/>
                <a:ext cx="121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57" y="17"/>
                  </a:cxn>
                  <a:cxn ang="0">
                    <a:pos x="65" y="17"/>
                  </a:cxn>
                  <a:cxn ang="0">
                    <a:pos x="81" y="17"/>
                  </a:cxn>
                  <a:cxn ang="0">
                    <a:pos x="89" y="17"/>
                  </a:cxn>
                  <a:cxn ang="0">
                    <a:pos x="97" y="17"/>
                  </a:cxn>
                  <a:cxn ang="0">
                    <a:pos x="122" y="9"/>
                  </a:cxn>
                  <a:cxn ang="0">
                    <a:pos x="114" y="0"/>
                  </a:cxn>
                  <a:cxn ang="0">
                    <a:pos x="106" y="9"/>
                  </a:cxn>
                  <a:cxn ang="0">
                    <a:pos x="97" y="9"/>
                  </a:cxn>
                  <a:cxn ang="0">
                    <a:pos x="89" y="9"/>
                  </a:cxn>
                  <a:cxn ang="0">
                    <a:pos x="73" y="0"/>
                  </a:cxn>
                  <a:cxn ang="0">
                    <a:pos x="57" y="9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25" y="0"/>
                  </a:cxn>
                  <a:cxn ang="0">
                    <a:pos x="33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17"/>
                  </a:cxn>
                </a:cxnLst>
                <a:rect l="0" t="0" r="r" b="b"/>
                <a:pathLst>
                  <a:path w="122" h="17">
                    <a:moveTo>
                      <a:pt x="0" y="17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57" y="17"/>
                    </a:lnTo>
                    <a:lnTo>
                      <a:pt x="65" y="17"/>
                    </a:lnTo>
                    <a:lnTo>
                      <a:pt x="81" y="17"/>
                    </a:lnTo>
                    <a:lnTo>
                      <a:pt x="89" y="17"/>
                    </a:lnTo>
                    <a:lnTo>
                      <a:pt x="97" y="17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6" y="9"/>
                    </a:lnTo>
                    <a:lnTo>
                      <a:pt x="97" y="9"/>
                    </a:lnTo>
                    <a:lnTo>
                      <a:pt x="89" y="9"/>
                    </a:lnTo>
                    <a:lnTo>
                      <a:pt x="73" y="0"/>
                    </a:lnTo>
                    <a:lnTo>
                      <a:pt x="57" y="9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25" y="0"/>
                    </a:lnTo>
                    <a:lnTo>
                      <a:pt x="33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4" name="Freeform 262"/>
              <p:cNvSpPr>
                <a:spLocks/>
              </p:cNvSpPr>
              <p:nvPr/>
            </p:nvSpPr>
            <p:spPr bwMode="blackWhite">
              <a:xfrm>
                <a:off x="10194" y="2781"/>
                <a:ext cx="8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5" name="Freeform 263"/>
              <p:cNvSpPr>
                <a:spLocks/>
              </p:cNvSpPr>
              <p:nvPr/>
            </p:nvSpPr>
            <p:spPr bwMode="blackWhite">
              <a:xfrm>
                <a:off x="10194" y="2781"/>
                <a:ext cx="8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6" name="Freeform 264"/>
              <p:cNvSpPr>
                <a:spLocks/>
              </p:cNvSpPr>
              <p:nvPr/>
            </p:nvSpPr>
            <p:spPr bwMode="blackWhite">
              <a:xfrm>
                <a:off x="10218" y="2772"/>
                <a:ext cx="17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7" name="Freeform 265"/>
              <p:cNvSpPr>
                <a:spLocks/>
              </p:cNvSpPr>
              <p:nvPr/>
            </p:nvSpPr>
            <p:spPr bwMode="blackWhite">
              <a:xfrm>
                <a:off x="10218" y="2772"/>
                <a:ext cx="17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8" name="Freeform 266"/>
              <p:cNvSpPr>
                <a:spLocks/>
              </p:cNvSpPr>
              <p:nvPr/>
            </p:nvSpPr>
            <p:spPr bwMode="blackWhite">
              <a:xfrm>
                <a:off x="10105" y="2807"/>
                <a:ext cx="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24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9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24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9" name="Freeform 267"/>
              <p:cNvSpPr>
                <a:spLocks/>
              </p:cNvSpPr>
              <p:nvPr/>
            </p:nvSpPr>
            <p:spPr bwMode="blackWhite">
              <a:xfrm>
                <a:off x="10105" y="2807"/>
                <a:ext cx="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24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9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24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0" name="Freeform 268"/>
              <p:cNvSpPr>
                <a:spLocks/>
              </p:cNvSpPr>
              <p:nvPr/>
            </p:nvSpPr>
            <p:spPr bwMode="blackWhite">
              <a:xfrm>
                <a:off x="10177" y="2807"/>
                <a:ext cx="25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18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16" y="9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1" name="Freeform 269"/>
              <p:cNvSpPr>
                <a:spLocks/>
              </p:cNvSpPr>
              <p:nvPr/>
            </p:nvSpPr>
            <p:spPr bwMode="blackWhite">
              <a:xfrm>
                <a:off x="10177" y="2807"/>
                <a:ext cx="25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16" y="9"/>
                    </a:lnTo>
                    <a:lnTo>
                      <a:pt x="24" y="0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2" name="Freeform 270"/>
              <p:cNvSpPr>
                <a:spLocks/>
              </p:cNvSpPr>
              <p:nvPr/>
            </p:nvSpPr>
            <p:spPr bwMode="blackWhite">
              <a:xfrm>
                <a:off x="10202" y="2790"/>
                <a:ext cx="41" cy="2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7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lnTo>
                      <a:pt x="8" y="17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3" name="Freeform 271"/>
              <p:cNvSpPr>
                <a:spLocks/>
              </p:cNvSpPr>
              <p:nvPr/>
            </p:nvSpPr>
            <p:spPr bwMode="blackWhite">
              <a:xfrm>
                <a:off x="10202" y="2790"/>
                <a:ext cx="41" cy="2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lnTo>
                      <a:pt x="8" y="17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4" name="Freeform 272"/>
              <p:cNvSpPr>
                <a:spLocks/>
              </p:cNvSpPr>
              <p:nvPr/>
            </p:nvSpPr>
            <p:spPr bwMode="blackWhite">
              <a:xfrm>
                <a:off x="10177" y="2798"/>
                <a:ext cx="25" cy="2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  <a:cxn ang="0">
                    <a:pos x="24" y="0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5" name="Freeform 273"/>
              <p:cNvSpPr>
                <a:spLocks/>
              </p:cNvSpPr>
              <p:nvPr/>
            </p:nvSpPr>
            <p:spPr bwMode="blackWhite">
              <a:xfrm>
                <a:off x="10177" y="2798"/>
                <a:ext cx="25" cy="2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6" name="Freeform 274"/>
              <p:cNvSpPr>
                <a:spLocks/>
              </p:cNvSpPr>
              <p:nvPr/>
            </p:nvSpPr>
            <p:spPr bwMode="blackWhite">
              <a:xfrm>
                <a:off x="10307" y="2772"/>
                <a:ext cx="9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7" name="Freeform 275"/>
              <p:cNvSpPr>
                <a:spLocks/>
              </p:cNvSpPr>
              <p:nvPr/>
            </p:nvSpPr>
            <p:spPr bwMode="blackWhite">
              <a:xfrm>
                <a:off x="10307" y="2772"/>
                <a:ext cx="9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8" name="Freeform 276"/>
              <p:cNvSpPr>
                <a:spLocks/>
              </p:cNvSpPr>
              <p:nvPr/>
            </p:nvSpPr>
            <p:spPr bwMode="blackWhite">
              <a:xfrm>
                <a:off x="1034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</a:cxnLst>
                <a:rect l="0" t="0" r="r" b="b"/>
                <a:pathLst>
                  <a:path w="16" h="18">
                    <a:moveTo>
                      <a:pt x="0" y="18"/>
                    </a:moveTo>
                    <a:lnTo>
                      <a:pt x="8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9" name="Freeform 277"/>
              <p:cNvSpPr>
                <a:spLocks/>
              </p:cNvSpPr>
              <p:nvPr/>
            </p:nvSpPr>
            <p:spPr bwMode="blackWhite">
              <a:xfrm>
                <a:off x="1034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</a:cxnLst>
                <a:rect l="0" t="0" r="r" b="b"/>
                <a:pathLst>
                  <a:path w="16" h="18">
                    <a:moveTo>
                      <a:pt x="0" y="18"/>
                    </a:moveTo>
                    <a:lnTo>
                      <a:pt x="8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0" name="Freeform 278"/>
              <p:cNvSpPr>
                <a:spLocks/>
              </p:cNvSpPr>
              <p:nvPr/>
            </p:nvSpPr>
            <p:spPr bwMode="blackWhite">
              <a:xfrm>
                <a:off x="9878" y="2683"/>
                <a:ext cx="24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0"/>
                  </a:cxn>
                  <a:cxn ang="0">
                    <a:pos x="16" y="9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17">
                    <a:moveTo>
                      <a:pt x="0" y="0"/>
                    </a:moveTo>
                    <a:lnTo>
                      <a:pt x="8" y="0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1" name="Freeform 279"/>
              <p:cNvSpPr>
                <a:spLocks/>
              </p:cNvSpPr>
              <p:nvPr/>
            </p:nvSpPr>
            <p:spPr bwMode="blackWhite">
              <a:xfrm>
                <a:off x="9878" y="2683"/>
                <a:ext cx="24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0"/>
                  </a:cxn>
                  <a:cxn ang="0">
                    <a:pos x="16" y="9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17">
                    <a:moveTo>
                      <a:pt x="0" y="0"/>
                    </a:moveTo>
                    <a:lnTo>
                      <a:pt x="8" y="0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2" name="Freeform 280"/>
              <p:cNvSpPr>
                <a:spLocks/>
              </p:cNvSpPr>
              <p:nvPr/>
            </p:nvSpPr>
            <p:spPr bwMode="blackWhite">
              <a:xfrm>
                <a:off x="9918" y="2692"/>
                <a:ext cx="9" cy="1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9" y="17"/>
                  </a:cxn>
                  <a:cxn ang="0">
                    <a:pos x="17" y="8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17" h="17">
                    <a:moveTo>
                      <a:pt x="0" y="8"/>
                    </a:moveTo>
                    <a:lnTo>
                      <a:pt x="9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3" name="Freeform 281"/>
              <p:cNvSpPr>
                <a:spLocks/>
              </p:cNvSpPr>
              <p:nvPr/>
            </p:nvSpPr>
            <p:spPr bwMode="blackWhite">
              <a:xfrm>
                <a:off x="9918" y="2692"/>
                <a:ext cx="9" cy="1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9" y="17"/>
                  </a:cxn>
                  <a:cxn ang="0">
                    <a:pos x="17" y="8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17" h="17">
                    <a:moveTo>
                      <a:pt x="0" y="8"/>
                    </a:moveTo>
                    <a:lnTo>
                      <a:pt x="9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4" name="Freeform 282"/>
              <p:cNvSpPr>
                <a:spLocks/>
              </p:cNvSpPr>
              <p:nvPr/>
            </p:nvSpPr>
            <p:spPr bwMode="blackWhite">
              <a:xfrm>
                <a:off x="10105" y="2629"/>
                <a:ext cx="105" cy="112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8" y="89"/>
                  </a:cxn>
                  <a:cxn ang="0">
                    <a:pos x="8" y="107"/>
                  </a:cxn>
                  <a:cxn ang="0">
                    <a:pos x="8" y="116"/>
                  </a:cxn>
                  <a:cxn ang="0">
                    <a:pos x="24" y="116"/>
                  </a:cxn>
                  <a:cxn ang="0">
                    <a:pos x="24" y="107"/>
                  </a:cxn>
                  <a:cxn ang="0">
                    <a:pos x="24" y="80"/>
                  </a:cxn>
                  <a:cxn ang="0">
                    <a:pos x="24" y="71"/>
                  </a:cxn>
                  <a:cxn ang="0">
                    <a:pos x="24" y="71"/>
                  </a:cxn>
                  <a:cxn ang="0">
                    <a:pos x="32" y="71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32" y="89"/>
                  </a:cxn>
                  <a:cxn ang="0">
                    <a:pos x="40" y="89"/>
                  </a:cxn>
                  <a:cxn ang="0">
                    <a:pos x="40" y="98"/>
                  </a:cxn>
                  <a:cxn ang="0">
                    <a:pos x="48" y="107"/>
                  </a:cxn>
                  <a:cxn ang="0">
                    <a:pos x="57" y="98"/>
                  </a:cxn>
                  <a:cxn ang="0">
                    <a:pos x="57" y="107"/>
                  </a:cxn>
                  <a:cxn ang="0">
                    <a:pos x="57" y="116"/>
                  </a:cxn>
                  <a:cxn ang="0">
                    <a:pos x="65" y="107"/>
                  </a:cxn>
                  <a:cxn ang="0">
                    <a:pos x="65" y="98"/>
                  </a:cxn>
                  <a:cxn ang="0">
                    <a:pos x="57" y="89"/>
                  </a:cxn>
                  <a:cxn ang="0">
                    <a:pos x="48" y="80"/>
                  </a:cxn>
                  <a:cxn ang="0">
                    <a:pos x="57" y="80"/>
                  </a:cxn>
                  <a:cxn ang="0">
                    <a:pos x="40" y="54"/>
                  </a:cxn>
                  <a:cxn ang="0">
                    <a:pos x="48" y="54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65" y="36"/>
                  </a:cxn>
                  <a:cxn ang="0">
                    <a:pos x="48" y="36"/>
                  </a:cxn>
                  <a:cxn ang="0">
                    <a:pos x="40" y="36"/>
                  </a:cxn>
                  <a:cxn ang="0">
                    <a:pos x="32" y="45"/>
                  </a:cxn>
                  <a:cxn ang="0">
                    <a:pos x="24" y="45"/>
                  </a:cxn>
                  <a:cxn ang="0">
                    <a:pos x="24" y="36"/>
                  </a:cxn>
                  <a:cxn ang="0">
                    <a:pos x="16" y="36"/>
                  </a:cxn>
                  <a:cxn ang="0">
                    <a:pos x="16" y="27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40" y="18"/>
                  </a:cxn>
                  <a:cxn ang="0">
                    <a:pos x="65" y="18"/>
                  </a:cxn>
                  <a:cxn ang="0">
                    <a:pos x="73" y="18"/>
                  </a:cxn>
                  <a:cxn ang="0">
                    <a:pos x="89" y="18"/>
                  </a:cxn>
                  <a:cxn ang="0">
                    <a:pos x="105" y="0"/>
                  </a:cxn>
                  <a:cxn ang="0">
                    <a:pos x="97" y="0"/>
                  </a:cxn>
                  <a:cxn ang="0">
                    <a:pos x="89" y="9"/>
                  </a:cxn>
                  <a:cxn ang="0">
                    <a:pos x="81" y="9"/>
                  </a:cxn>
                  <a:cxn ang="0">
                    <a:pos x="65" y="9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36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8" y="54"/>
                  </a:cxn>
                  <a:cxn ang="0">
                    <a:pos x="0" y="63"/>
                  </a:cxn>
                  <a:cxn ang="0">
                    <a:pos x="0" y="71"/>
                  </a:cxn>
                </a:cxnLst>
                <a:rect l="0" t="0" r="r" b="b"/>
                <a:pathLst>
                  <a:path w="105" h="116">
                    <a:moveTo>
                      <a:pt x="0" y="71"/>
                    </a:moveTo>
                    <a:lnTo>
                      <a:pt x="0" y="80"/>
                    </a:lnTo>
                    <a:lnTo>
                      <a:pt x="8" y="80"/>
                    </a:lnTo>
                    <a:lnTo>
                      <a:pt x="8" y="89"/>
                    </a:lnTo>
                    <a:lnTo>
                      <a:pt x="8" y="107"/>
                    </a:lnTo>
                    <a:lnTo>
                      <a:pt x="8" y="116"/>
                    </a:lnTo>
                    <a:lnTo>
                      <a:pt x="24" y="116"/>
                    </a:lnTo>
                    <a:lnTo>
                      <a:pt x="24" y="107"/>
                    </a:lnTo>
                    <a:lnTo>
                      <a:pt x="24" y="80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32" y="89"/>
                    </a:lnTo>
                    <a:lnTo>
                      <a:pt x="40" y="89"/>
                    </a:lnTo>
                    <a:lnTo>
                      <a:pt x="40" y="98"/>
                    </a:lnTo>
                    <a:lnTo>
                      <a:pt x="48" y="107"/>
                    </a:lnTo>
                    <a:lnTo>
                      <a:pt x="57" y="98"/>
                    </a:lnTo>
                    <a:lnTo>
                      <a:pt x="57" y="107"/>
                    </a:lnTo>
                    <a:lnTo>
                      <a:pt x="57" y="116"/>
                    </a:lnTo>
                    <a:lnTo>
                      <a:pt x="65" y="107"/>
                    </a:lnTo>
                    <a:lnTo>
                      <a:pt x="65" y="98"/>
                    </a:lnTo>
                    <a:lnTo>
                      <a:pt x="57" y="89"/>
                    </a:lnTo>
                    <a:lnTo>
                      <a:pt x="48" y="80"/>
                    </a:lnTo>
                    <a:lnTo>
                      <a:pt x="57" y="80"/>
                    </a:lnTo>
                    <a:lnTo>
                      <a:pt x="40" y="54"/>
                    </a:lnTo>
                    <a:lnTo>
                      <a:pt x="48" y="54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65" y="36"/>
                    </a:lnTo>
                    <a:lnTo>
                      <a:pt x="48" y="36"/>
                    </a:lnTo>
                    <a:lnTo>
                      <a:pt x="40" y="36"/>
                    </a:lnTo>
                    <a:lnTo>
                      <a:pt x="32" y="45"/>
                    </a:lnTo>
                    <a:lnTo>
                      <a:pt x="24" y="45"/>
                    </a:lnTo>
                    <a:lnTo>
                      <a:pt x="24" y="36"/>
                    </a:lnTo>
                    <a:lnTo>
                      <a:pt x="16" y="36"/>
                    </a:lnTo>
                    <a:lnTo>
                      <a:pt x="16" y="2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40" y="18"/>
                    </a:lnTo>
                    <a:lnTo>
                      <a:pt x="65" y="18"/>
                    </a:lnTo>
                    <a:lnTo>
                      <a:pt x="73" y="18"/>
                    </a:lnTo>
                    <a:lnTo>
                      <a:pt x="89" y="18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89" y="9"/>
                    </a:lnTo>
                    <a:lnTo>
                      <a:pt x="81" y="9"/>
                    </a:lnTo>
                    <a:lnTo>
                      <a:pt x="65" y="9"/>
                    </a:ln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36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8" y="54"/>
                    </a:lnTo>
                    <a:lnTo>
                      <a:pt x="0" y="63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5" name="Freeform 283"/>
              <p:cNvSpPr>
                <a:spLocks/>
              </p:cNvSpPr>
              <p:nvPr/>
            </p:nvSpPr>
            <p:spPr bwMode="blackWhite">
              <a:xfrm>
                <a:off x="10105" y="2629"/>
                <a:ext cx="105" cy="112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8" y="89"/>
                  </a:cxn>
                  <a:cxn ang="0">
                    <a:pos x="8" y="107"/>
                  </a:cxn>
                  <a:cxn ang="0">
                    <a:pos x="8" y="116"/>
                  </a:cxn>
                  <a:cxn ang="0">
                    <a:pos x="24" y="116"/>
                  </a:cxn>
                  <a:cxn ang="0">
                    <a:pos x="24" y="107"/>
                  </a:cxn>
                  <a:cxn ang="0">
                    <a:pos x="24" y="80"/>
                  </a:cxn>
                  <a:cxn ang="0">
                    <a:pos x="24" y="71"/>
                  </a:cxn>
                  <a:cxn ang="0">
                    <a:pos x="24" y="71"/>
                  </a:cxn>
                  <a:cxn ang="0">
                    <a:pos x="32" y="71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32" y="89"/>
                  </a:cxn>
                  <a:cxn ang="0">
                    <a:pos x="40" y="89"/>
                  </a:cxn>
                  <a:cxn ang="0">
                    <a:pos x="40" y="98"/>
                  </a:cxn>
                  <a:cxn ang="0">
                    <a:pos x="48" y="107"/>
                  </a:cxn>
                  <a:cxn ang="0">
                    <a:pos x="57" y="98"/>
                  </a:cxn>
                  <a:cxn ang="0">
                    <a:pos x="57" y="107"/>
                  </a:cxn>
                  <a:cxn ang="0">
                    <a:pos x="57" y="116"/>
                  </a:cxn>
                  <a:cxn ang="0">
                    <a:pos x="65" y="107"/>
                  </a:cxn>
                  <a:cxn ang="0">
                    <a:pos x="65" y="98"/>
                  </a:cxn>
                  <a:cxn ang="0">
                    <a:pos x="57" y="89"/>
                  </a:cxn>
                  <a:cxn ang="0">
                    <a:pos x="48" y="80"/>
                  </a:cxn>
                  <a:cxn ang="0">
                    <a:pos x="57" y="80"/>
                  </a:cxn>
                  <a:cxn ang="0">
                    <a:pos x="40" y="54"/>
                  </a:cxn>
                  <a:cxn ang="0">
                    <a:pos x="48" y="54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65" y="36"/>
                  </a:cxn>
                  <a:cxn ang="0">
                    <a:pos x="48" y="36"/>
                  </a:cxn>
                  <a:cxn ang="0">
                    <a:pos x="40" y="36"/>
                  </a:cxn>
                  <a:cxn ang="0">
                    <a:pos x="32" y="45"/>
                  </a:cxn>
                  <a:cxn ang="0">
                    <a:pos x="24" y="45"/>
                  </a:cxn>
                  <a:cxn ang="0">
                    <a:pos x="24" y="36"/>
                  </a:cxn>
                  <a:cxn ang="0">
                    <a:pos x="16" y="36"/>
                  </a:cxn>
                  <a:cxn ang="0">
                    <a:pos x="16" y="27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40" y="18"/>
                  </a:cxn>
                  <a:cxn ang="0">
                    <a:pos x="65" y="18"/>
                  </a:cxn>
                  <a:cxn ang="0">
                    <a:pos x="73" y="18"/>
                  </a:cxn>
                  <a:cxn ang="0">
                    <a:pos x="89" y="18"/>
                  </a:cxn>
                  <a:cxn ang="0">
                    <a:pos x="105" y="0"/>
                  </a:cxn>
                  <a:cxn ang="0">
                    <a:pos x="97" y="0"/>
                  </a:cxn>
                  <a:cxn ang="0">
                    <a:pos x="89" y="9"/>
                  </a:cxn>
                  <a:cxn ang="0">
                    <a:pos x="81" y="9"/>
                  </a:cxn>
                  <a:cxn ang="0">
                    <a:pos x="65" y="9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36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8" y="54"/>
                  </a:cxn>
                  <a:cxn ang="0">
                    <a:pos x="0" y="63"/>
                  </a:cxn>
                  <a:cxn ang="0">
                    <a:pos x="0" y="71"/>
                  </a:cxn>
                </a:cxnLst>
                <a:rect l="0" t="0" r="r" b="b"/>
                <a:pathLst>
                  <a:path w="105" h="116">
                    <a:moveTo>
                      <a:pt x="0" y="71"/>
                    </a:moveTo>
                    <a:lnTo>
                      <a:pt x="0" y="80"/>
                    </a:lnTo>
                    <a:lnTo>
                      <a:pt x="8" y="80"/>
                    </a:lnTo>
                    <a:lnTo>
                      <a:pt x="8" y="89"/>
                    </a:lnTo>
                    <a:lnTo>
                      <a:pt x="8" y="107"/>
                    </a:lnTo>
                    <a:lnTo>
                      <a:pt x="8" y="116"/>
                    </a:lnTo>
                    <a:lnTo>
                      <a:pt x="24" y="116"/>
                    </a:lnTo>
                    <a:lnTo>
                      <a:pt x="24" y="107"/>
                    </a:lnTo>
                    <a:lnTo>
                      <a:pt x="24" y="80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32" y="89"/>
                    </a:lnTo>
                    <a:lnTo>
                      <a:pt x="40" y="89"/>
                    </a:lnTo>
                    <a:lnTo>
                      <a:pt x="40" y="98"/>
                    </a:lnTo>
                    <a:lnTo>
                      <a:pt x="48" y="107"/>
                    </a:lnTo>
                    <a:lnTo>
                      <a:pt x="57" y="98"/>
                    </a:lnTo>
                    <a:lnTo>
                      <a:pt x="57" y="107"/>
                    </a:lnTo>
                    <a:lnTo>
                      <a:pt x="57" y="116"/>
                    </a:lnTo>
                    <a:lnTo>
                      <a:pt x="65" y="107"/>
                    </a:lnTo>
                    <a:lnTo>
                      <a:pt x="65" y="98"/>
                    </a:lnTo>
                    <a:lnTo>
                      <a:pt x="57" y="89"/>
                    </a:lnTo>
                    <a:lnTo>
                      <a:pt x="48" y="80"/>
                    </a:lnTo>
                    <a:lnTo>
                      <a:pt x="57" y="80"/>
                    </a:lnTo>
                    <a:lnTo>
                      <a:pt x="40" y="54"/>
                    </a:lnTo>
                    <a:lnTo>
                      <a:pt x="48" y="54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65" y="36"/>
                    </a:lnTo>
                    <a:lnTo>
                      <a:pt x="48" y="36"/>
                    </a:lnTo>
                    <a:lnTo>
                      <a:pt x="40" y="36"/>
                    </a:lnTo>
                    <a:lnTo>
                      <a:pt x="32" y="45"/>
                    </a:lnTo>
                    <a:lnTo>
                      <a:pt x="24" y="45"/>
                    </a:lnTo>
                    <a:lnTo>
                      <a:pt x="24" y="36"/>
                    </a:lnTo>
                    <a:lnTo>
                      <a:pt x="16" y="36"/>
                    </a:lnTo>
                    <a:lnTo>
                      <a:pt x="16" y="2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40" y="18"/>
                    </a:lnTo>
                    <a:lnTo>
                      <a:pt x="65" y="18"/>
                    </a:lnTo>
                    <a:lnTo>
                      <a:pt x="73" y="18"/>
                    </a:lnTo>
                    <a:lnTo>
                      <a:pt x="89" y="18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89" y="9"/>
                    </a:lnTo>
                    <a:lnTo>
                      <a:pt x="81" y="9"/>
                    </a:lnTo>
                    <a:lnTo>
                      <a:pt x="65" y="9"/>
                    </a:ln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36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8" y="54"/>
                    </a:lnTo>
                    <a:lnTo>
                      <a:pt x="0" y="63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6" name="Freeform 284"/>
              <p:cNvSpPr>
                <a:spLocks/>
              </p:cNvSpPr>
              <p:nvPr/>
            </p:nvSpPr>
            <p:spPr bwMode="blackWhite">
              <a:xfrm>
                <a:off x="10243" y="2620"/>
                <a:ext cx="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16" y="4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16" y="18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16" h="45">
                    <a:moveTo>
                      <a:pt x="0" y="18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0" y="36"/>
                    </a:lnTo>
                    <a:lnTo>
                      <a:pt x="8" y="45"/>
                    </a:lnTo>
                    <a:lnTo>
                      <a:pt x="16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7" name="Freeform 285"/>
              <p:cNvSpPr>
                <a:spLocks/>
              </p:cNvSpPr>
              <p:nvPr/>
            </p:nvSpPr>
            <p:spPr bwMode="blackWhite">
              <a:xfrm>
                <a:off x="10243" y="2620"/>
                <a:ext cx="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16" y="4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16" y="18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16" h="45">
                    <a:moveTo>
                      <a:pt x="0" y="18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0" y="36"/>
                    </a:lnTo>
                    <a:lnTo>
                      <a:pt x="8" y="45"/>
                    </a:lnTo>
                    <a:lnTo>
                      <a:pt x="16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8" name="Freeform 286"/>
              <p:cNvSpPr>
                <a:spLocks/>
              </p:cNvSpPr>
              <p:nvPr/>
            </p:nvSpPr>
            <p:spPr bwMode="blackWhite">
              <a:xfrm>
                <a:off x="10218" y="2700"/>
                <a:ext cx="32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18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5" h="18">
                    <a:moveTo>
                      <a:pt x="0" y="9"/>
                    </a:moveTo>
                    <a:lnTo>
                      <a:pt x="8" y="9"/>
                    </a:lnTo>
                    <a:lnTo>
                      <a:pt x="17" y="18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9" name="Freeform 287"/>
              <p:cNvSpPr>
                <a:spLocks/>
              </p:cNvSpPr>
              <p:nvPr/>
            </p:nvSpPr>
            <p:spPr bwMode="blackWhite">
              <a:xfrm>
                <a:off x="10218" y="2700"/>
                <a:ext cx="32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18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5" h="18">
                    <a:moveTo>
                      <a:pt x="0" y="9"/>
                    </a:moveTo>
                    <a:lnTo>
                      <a:pt x="8" y="9"/>
                    </a:lnTo>
                    <a:lnTo>
                      <a:pt x="17" y="18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0" name="Freeform 288"/>
              <p:cNvSpPr>
                <a:spLocks/>
              </p:cNvSpPr>
              <p:nvPr/>
            </p:nvSpPr>
            <p:spPr bwMode="blackWhite">
              <a:xfrm>
                <a:off x="10251" y="2700"/>
                <a:ext cx="48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40" y="9"/>
                  </a:cxn>
                  <a:cxn ang="0">
                    <a:pos x="48" y="18"/>
                  </a:cxn>
                  <a:cxn ang="0">
                    <a:pos x="48" y="9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48" h="18">
                    <a:moveTo>
                      <a:pt x="0" y="9"/>
                    </a:moveTo>
                    <a:lnTo>
                      <a:pt x="8" y="9"/>
                    </a:lnTo>
                    <a:lnTo>
                      <a:pt x="16" y="9"/>
                    </a:lnTo>
                    <a:lnTo>
                      <a:pt x="40" y="9"/>
                    </a:lnTo>
                    <a:lnTo>
                      <a:pt x="48" y="18"/>
                    </a:lnTo>
                    <a:lnTo>
                      <a:pt x="48" y="9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1" name="Freeform 289"/>
              <p:cNvSpPr>
                <a:spLocks/>
              </p:cNvSpPr>
              <p:nvPr/>
            </p:nvSpPr>
            <p:spPr bwMode="blackWhite">
              <a:xfrm>
                <a:off x="10251" y="2700"/>
                <a:ext cx="48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40" y="9"/>
                  </a:cxn>
                  <a:cxn ang="0">
                    <a:pos x="48" y="18"/>
                  </a:cxn>
                  <a:cxn ang="0">
                    <a:pos x="48" y="9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48" h="18">
                    <a:moveTo>
                      <a:pt x="0" y="9"/>
                    </a:moveTo>
                    <a:lnTo>
                      <a:pt x="8" y="9"/>
                    </a:lnTo>
                    <a:lnTo>
                      <a:pt x="16" y="9"/>
                    </a:lnTo>
                    <a:lnTo>
                      <a:pt x="40" y="9"/>
                    </a:lnTo>
                    <a:lnTo>
                      <a:pt x="48" y="18"/>
                    </a:lnTo>
                    <a:lnTo>
                      <a:pt x="48" y="9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2" name="Freeform 290"/>
              <p:cNvSpPr>
                <a:spLocks/>
              </p:cNvSpPr>
              <p:nvPr/>
            </p:nvSpPr>
            <p:spPr bwMode="blackWhite">
              <a:xfrm>
                <a:off x="10243" y="2674"/>
                <a:ext cx="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16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3" name="Freeform 291"/>
              <p:cNvSpPr>
                <a:spLocks/>
              </p:cNvSpPr>
              <p:nvPr/>
            </p:nvSpPr>
            <p:spPr bwMode="blackWhite">
              <a:xfrm>
                <a:off x="10243" y="2674"/>
                <a:ext cx="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16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4" name="Freeform 292"/>
              <p:cNvSpPr>
                <a:spLocks/>
              </p:cNvSpPr>
              <p:nvPr/>
            </p:nvSpPr>
            <p:spPr bwMode="blackWhite">
              <a:xfrm>
                <a:off x="10291" y="2656"/>
                <a:ext cx="16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8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5" name="Freeform 293"/>
              <p:cNvSpPr>
                <a:spLocks/>
              </p:cNvSpPr>
              <p:nvPr/>
            </p:nvSpPr>
            <p:spPr bwMode="blackWhite">
              <a:xfrm>
                <a:off x="10291" y="2656"/>
                <a:ext cx="16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8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6" name="Freeform 294"/>
              <p:cNvSpPr>
                <a:spLocks/>
              </p:cNvSpPr>
              <p:nvPr/>
            </p:nvSpPr>
            <p:spPr bwMode="blackWhite">
              <a:xfrm>
                <a:off x="10372" y="2665"/>
                <a:ext cx="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7" name="Freeform 295"/>
              <p:cNvSpPr>
                <a:spLocks/>
              </p:cNvSpPr>
              <p:nvPr/>
            </p:nvSpPr>
            <p:spPr bwMode="blackWhite">
              <a:xfrm>
                <a:off x="10372" y="2665"/>
                <a:ext cx="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8" name="Freeform 296"/>
              <p:cNvSpPr>
                <a:spLocks/>
              </p:cNvSpPr>
              <p:nvPr/>
            </p:nvSpPr>
            <p:spPr bwMode="blackWhite">
              <a:xfrm>
                <a:off x="10121" y="2353"/>
                <a:ext cx="73" cy="9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0" y="62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8" y="71"/>
                  </a:cxn>
                  <a:cxn ang="0">
                    <a:pos x="8" y="80"/>
                  </a:cxn>
                  <a:cxn ang="0">
                    <a:pos x="24" y="80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41" y="89"/>
                  </a:cxn>
                  <a:cxn ang="0">
                    <a:pos x="41" y="80"/>
                  </a:cxn>
                  <a:cxn ang="0">
                    <a:pos x="49" y="80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73" y="89"/>
                  </a:cxn>
                  <a:cxn ang="0">
                    <a:pos x="65" y="89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49" y="71"/>
                  </a:cxn>
                  <a:cxn ang="0">
                    <a:pos x="41" y="71"/>
                  </a:cxn>
                  <a:cxn ang="0">
                    <a:pos x="41" y="71"/>
                  </a:cxn>
                  <a:cxn ang="0">
                    <a:pos x="32" y="71"/>
                  </a:cxn>
                  <a:cxn ang="0">
                    <a:pos x="24" y="53"/>
                  </a:cxn>
                  <a:cxn ang="0">
                    <a:pos x="24" y="44"/>
                  </a:cxn>
                  <a:cxn ang="0">
                    <a:pos x="41" y="36"/>
                  </a:cxn>
                  <a:cxn ang="0">
                    <a:pos x="41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36"/>
                  </a:cxn>
                </a:cxnLst>
                <a:rect l="0" t="0" r="r" b="b"/>
                <a:pathLst>
                  <a:path w="73" h="98">
                    <a:moveTo>
                      <a:pt x="0" y="36"/>
                    </a:moveTo>
                    <a:lnTo>
                      <a:pt x="0" y="62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8" y="71"/>
                    </a:lnTo>
                    <a:lnTo>
                      <a:pt x="8" y="80"/>
                    </a:lnTo>
                    <a:lnTo>
                      <a:pt x="24" y="80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41" y="89"/>
                    </a:lnTo>
                    <a:lnTo>
                      <a:pt x="41" y="80"/>
                    </a:lnTo>
                    <a:lnTo>
                      <a:pt x="49" y="80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49" y="71"/>
                    </a:lnTo>
                    <a:lnTo>
                      <a:pt x="41" y="71"/>
                    </a:lnTo>
                    <a:lnTo>
                      <a:pt x="41" y="71"/>
                    </a:lnTo>
                    <a:lnTo>
                      <a:pt x="32" y="71"/>
                    </a:lnTo>
                    <a:lnTo>
                      <a:pt x="24" y="53"/>
                    </a:lnTo>
                    <a:lnTo>
                      <a:pt x="24" y="44"/>
                    </a:lnTo>
                    <a:lnTo>
                      <a:pt x="41" y="36"/>
                    </a:lnTo>
                    <a:lnTo>
                      <a:pt x="41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9" name="Freeform 297"/>
              <p:cNvSpPr>
                <a:spLocks/>
              </p:cNvSpPr>
              <p:nvPr/>
            </p:nvSpPr>
            <p:spPr bwMode="blackWhite">
              <a:xfrm>
                <a:off x="10121" y="2353"/>
                <a:ext cx="73" cy="9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0" y="62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8" y="71"/>
                  </a:cxn>
                  <a:cxn ang="0">
                    <a:pos x="8" y="80"/>
                  </a:cxn>
                  <a:cxn ang="0">
                    <a:pos x="24" y="80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41" y="89"/>
                  </a:cxn>
                  <a:cxn ang="0">
                    <a:pos x="41" y="80"/>
                  </a:cxn>
                  <a:cxn ang="0">
                    <a:pos x="49" y="80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73" y="89"/>
                  </a:cxn>
                  <a:cxn ang="0">
                    <a:pos x="65" y="89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49" y="71"/>
                  </a:cxn>
                  <a:cxn ang="0">
                    <a:pos x="41" y="71"/>
                  </a:cxn>
                  <a:cxn ang="0">
                    <a:pos x="41" y="71"/>
                  </a:cxn>
                  <a:cxn ang="0">
                    <a:pos x="32" y="71"/>
                  </a:cxn>
                  <a:cxn ang="0">
                    <a:pos x="24" y="53"/>
                  </a:cxn>
                  <a:cxn ang="0">
                    <a:pos x="24" y="44"/>
                  </a:cxn>
                  <a:cxn ang="0">
                    <a:pos x="41" y="36"/>
                  </a:cxn>
                  <a:cxn ang="0">
                    <a:pos x="41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36"/>
                  </a:cxn>
                </a:cxnLst>
                <a:rect l="0" t="0" r="r" b="b"/>
                <a:pathLst>
                  <a:path w="73" h="98">
                    <a:moveTo>
                      <a:pt x="0" y="36"/>
                    </a:moveTo>
                    <a:lnTo>
                      <a:pt x="0" y="62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8" y="71"/>
                    </a:lnTo>
                    <a:lnTo>
                      <a:pt x="8" y="80"/>
                    </a:lnTo>
                    <a:lnTo>
                      <a:pt x="24" y="80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41" y="89"/>
                    </a:lnTo>
                    <a:lnTo>
                      <a:pt x="41" y="80"/>
                    </a:lnTo>
                    <a:lnTo>
                      <a:pt x="49" y="80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49" y="71"/>
                    </a:lnTo>
                    <a:lnTo>
                      <a:pt x="41" y="71"/>
                    </a:lnTo>
                    <a:lnTo>
                      <a:pt x="41" y="71"/>
                    </a:lnTo>
                    <a:lnTo>
                      <a:pt x="32" y="71"/>
                    </a:lnTo>
                    <a:lnTo>
                      <a:pt x="24" y="53"/>
                    </a:lnTo>
                    <a:lnTo>
                      <a:pt x="24" y="44"/>
                    </a:lnTo>
                    <a:lnTo>
                      <a:pt x="41" y="36"/>
                    </a:lnTo>
                    <a:lnTo>
                      <a:pt x="41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0" name="Freeform 298"/>
              <p:cNvSpPr>
                <a:spLocks/>
              </p:cNvSpPr>
              <p:nvPr/>
            </p:nvSpPr>
            <p:spPr bwMode="blackWhite">
              <a:xfrm>
                <a:off x="10081" y="2469"/>
                <a:ext cx="32" cy="64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8" y="44"/>
                  </a:cxn>
                  <a:cxn ang="0">
                    <a:pos x="16" y="35"/>
                  </a:cxn>
                  <a:cxn ang="0">
                    <a:pos x="24" y="26"/>
                  </a:cxn>
                  <a:cxn ang="0">
                    <a:pos x="32" y="18"/>
                  </a:cxn>
                  <a:cxn ang="0">
                    <a:pos x="32" y="0"/>
                  </a:cxn>
                  <a:cxn ang="0">
                    <a:pos x="24" y="18"/>
                  </a:cxn>
                  <a:cxn ang="0">
                    <a:pos x="16" y="26"/>
                  </a:cxn>
                  <a:cxn ang="0">
                    <a:pos x="0" y="44"/>
                  </a:cxn>
                  <a:cxn ang="0">
                    <a:pos x="0" y="53"/>
                  </a:cxn>
                </a:cxnLst>
                <a:rect l="0" t="0" r="r" b="b"/>
                <a:pathLst>
                  <a:path w="32" h="53">
                    <a:moveTo>
                      <a:pt x="0" y="53"/>
                    </a:moveTo>
                    <a:lnTo>
                      <a:pt x="8" y="44"/>
                    </a:lnTo>
                    <a:lnTo>
                      <a:pt x="16" y="35"/>
                    </a:lnTo>
                    <a:lnTo>
                      <a:pt x="24" y="2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24" y="18"/>
                    </a:lnTo>
                    <a:lnTo>
                      <a:pt x="16" y="26"/>
                    </a:lnTo>
                    <a:lnTo>
                      <a:pt x="0" y="44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1" name="Freeform 299"/>
              <p:cNvSpPr>
                <a:spLocks/>
              </p:cNvSpPr>
              <p:nvPr/>
            </p:nvSpPr>
            <p:spPr bwMode="blackWhite">
              <a:xfrm>
                <a:off x="10081" y="2469"/>
                <a:ext cx="32" cy="64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8" y="44"/>
                  </a:cxn>
                  <a:cxn ang="0">
                    <a:pos x="16" y="35"/>
                  </a:cxn>
                  <a:cxn ang="0">
                    <a:pos x="24" y="26"/>
                  </a:cxn>
                  <a:cxn ang="0">
                    <a:pos x="32" y="18"/>
                  </a:cxn>
                  <a:cxn ang="0">
                    <a:pos x="32" y="0"/>
                  </a:cxn>
                  <a:cxn ang="0">
                    <a:pos x="24" y="18"/>
                  </a:cxn>
                  <a:cxn ang="0">
                    <a:pos x="16" y="26"/>
                  </a:cxn>
                  <a:cxn ang="0">
                    <a:pos x="0" y="44"/>
                  </a:cxn>
                  <a:cxn ang="0">
                    <a:pos x="0" y="53"/>
                  </a:cxn>
                </a:cxnLst>
                <a:rect l="0" t="0" r="r" b="b"/>
                <a:pathLst>
                  <a:path w="32" h="53">
                    <a:moveTo>
                      <a:pt x="0" y="53"/>
                    </a:moveTo>
                    <a:lnTo>
                      <a:pt x="8" y="44"/>
                    </a:lnTo>
                    <a:lnTo>
                      <a:pt x="16" y="35"/>
                    </a:lnTo>
                    <a:lnTo>
                      <a:pt x="24" y="2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24" y="18"/>
                    </a:lnTo>
                    <a:lnTo>
                      <a:pt x="16" y="26"/>
                    </a:lnTo>
                    <a:lnTo>
                      <a:pt x="0" y="44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2" name="Freeform 300"/>
              <p:cNvSpPr>
                <a:spLocks/>
              </p:cNvSpPr>
              <p:nvPr/>
            </p:nvSpPr>
            <p:spPr bwMode="blackWhite">
              <a:xfrm>
                <a:off x="10129" y="2433"/>
                <a:ext cx="12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0" y="0"/>
                  </a:cxn>
                </a:cxnLst>
                <a:rect l="0" t="0" r="r" b="b"/>
                <a:pathLst>
                  <a:path w="16" h="27">
                    <a:moveTo>
                      <a:pt x="0" y="0"/>
                    </a:moveTo>
                    <a:lnTo>
                      <a:pt x="8" y="9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3" name="Freeform 301"/>
              <p:cNvSpPr>
                <a:spLocks/>
              </p:cNvSpPr>
              <p:nvPr/>
            </p:nvSpPr>
            <p:spPr bwMode="blackWhite">
              <a:xfrm>
                <a:off x="10129" y="2433"/>
                <a:ext cx="12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0" y="0"/>
                  </a:cxn>
                </a:cxnLst>
                <a:rect l="0" t="0" r="r" b="b"/>
                <a:pathLst>
                  <a:path w="16" h="27">
                    <a:moveTo>
                      <a:pt x="0" y="0"/>
                    </a:moveTo>
                    <a:lnTo>
                      <a:pt x="8" y="9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4" name="Freeform 302"/>
              <p:cNvSpPr>
                <a:spLocks/>
              </p:cNvSpPr>
              <p:nvPr/>
            </p:nvSpPr>
            <p:spPr bwMode="blackWhite">
              <a:xfrm>
                <a:off x="10194" y="2451"/>
                <a:ext cx="24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36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4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36">
                    <a:moveTo>
                      <a:pt x="0" y="0"/>
                    </a:moveTo>
                    <a:lnTo>
                      <a:pt x="0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36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4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5" name="Freeform 303"/>
              <p:cNvSpPr>
                <a:spLocks/>
              </p:cNvSpPr>
              <p:nvPr/>
            </p:nvSpPr>
            <p:spPr bwMode="blackWhite">
              <a:xfrm>
                <a:off x="10194" y="2451"/>
                <a:ext cx="24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36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4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36">
                    <a:moveTo>
                      <a:pt x="0" y="0"/>
                    </a:moveTo>
                    <a:lnTo>
                      <a:pt x="0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36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4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6" name="Freeform 304"/>
              <p:cNvSpPr>
                <a:spLocks/>
              </p:cNvSpPr>
              <p:nvPr/>
            </p:nvSpPr>
            <p:spPr bwMode="blackWhite">
              <a:xfrm>
                <a:off x="10153" y="2460"/>
                <a:ext cx="41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9" y="27"/>
                  </a:cxn>
                  <a:cxn ang="0">
                    <a:pos x="17" y="27"/>
                  </a:cxn>
                  <a:cxn ang="0">
                    <a:pos x="17" y="35"/>
                  </a:cxn>
                  <a:cxn ang="0">
                    <a:pos x="9" y="35"/>
                  </a:cxn>
                  <a:cxn ang="0">
                    <a:pos x="17" y="53"/>
                  </a:cxn>
                  <a:cxn ang="0">
                    <a:pos x="25" y="44"/>
                  </a:cxn>
                  <a:cxn ang="0">
                    <a:pos x="17" y="35"/>
                  </a:cxn>
                  <a:cxn ang="0">
                    <a:pos x="25" y="35"/>
                  </a:cxn>
                  <a:cxn ang="0">
                    <a:pos x="33" y="35"/>
                  </a:cxn>
                  <a:cxn ang="0">
                    <a:pos x="33" y="35"/>
                  </a:cxn>
                  <a:cxn ang="0">
                    <a:pos x="41" y="35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25" y="27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9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41" h="53">
                    <a:moveTo>
                      <a:pt x="0" y="27"/>
                    </a:moveTo>
                    <a:lnTo>
                      <a:pt x="9" y="27"/>
                    </a:lnTo>
                    <a:lnTo>
                      <a:pt x="17" y="27"/>
                    </a:lnTo>
                    <a:lnTo>
                      <a:pt x="17" y="35"/>
                    </a:lnTo>
                    <a:lnTo>
                      <a:pt x="9" y="35"/>
                    </a:lnTo>
                    <a:lnTo>
                      <a:pt x="17" y="53"/>
                    </a:lnTo>
                    <a:lnTo>
                      <a:pt x="25" y="44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5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25" y="27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7" name="Freeform 305"/>
              <p:cNvSpPr>
                <a:spLocks/>
              </p:cNvSpPr>
              <p:nvPr/>
            </p:nvSpPr>
            <p:spPr bwMode="blackWhite">
              <a:xfrm>
                <a:off x="10153" y="2460"/>
                <a:ext cx="41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9" y="27"/>
                  </a:cxn>
                  <a:cxn ang="0">
                    <a:pos x="17" y="27"/>
                  </a:cxn>
                  <a:cxn ang="0">
                    <a:pos x="17" y="35"/>
                  </a:cxn>
                  <a:cxn ang="0">
                    <a:pos x="9" y="35"/>
                  </a:cxn>
                  <a:cxn ang="0">
                    <a:pos x="17" y="53"/>
                  </a:cxn>
                  <a:cxn ang="0">
                    <a:pos x="25" y="44"/>
                  </a:cxn>
                  <a:cxn ang="0">
                    <a:pos x="17" y="35"/>
                  </a:cxn>
                  <a:cxn ang="0">
                    <a:pos x="25" y="35"/>
                  </a:cxn>
                  <a:cxn ang="0">
                    <a:pos x="33" y="35"/>
                  </a:cxn>
                  <a:cxn ang="0">
                    <a:pos x="33" y="35"/>
                  </a:cxn>
                  <a:cxn ang="0">
                    <a:pos x="41" y="35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25" y="27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9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41" h="53">
                    <a:moveTo>
                      <a:pt x="0" y="27"/>
                    </a:moveTo>
                    <a:lnTo>
                      <a:pt x="9" y="27"/>
                    </a:lnTo>
                    <a:lnTo>
                      <a:pt x="17" y="27"/>
                    </a:lnTo>
                    <a:lnTo>
                      <a:pt x="17" y="35"/>
                    </a:lnTo>
                    <a:lnTo>
                      <a:pt x="9" y="35"/>
                    </a:lnTo>
                    <a:lnTo>
                      <a:pt x="17" y="53"/>
                    </a:lnTo>
                    <a:lnTo>
                      <a:pt x="25" y="44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5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25" y="27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8" name="Freeform 306"/>
              <p:cNvSpPr>
                <a:spLocks/>
              </p:cNvSpPr>
              <p:nvPr/>
            </p:nvSpPr>
            <p:spPr bwMode="blackWhite">
              <a:xfrm>
                <a:off x="10153" y="2495"/>
                <a:ext cx="73" cy="72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9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25" y="36"/>
                  </a:cxn>
                  <a:cxn ang="0">
                    <a:pos x="33" y="36"/>
                  </a:cxn>
                  <a:cxn ang="0">
                    <a:pos x="41" y="36"/>
                  </a:cxn>
                  <a:cxn ang="0">
                    <a:pos x="33" y="45"/>
                  </a:cxn>
                  <a:cxn ang="0">
                    <a:pos x="33" y="54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57" y="72"/>
                  </a:cxn>
                  <a:cxn ang="0">
                    <a:pos x="65" y="63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65" y="36"/>
                  </a:cxn>
                  <a:cxn ang="0">
                    <a:pos x="65" y="45"/>
                  </a:cxn>
                  <a:cxn ang="0">
                    <a:pos x="73" y="54"/>
                  </a:cxn>
                  <a:cxn ang="0">
                    <a:pos x="73" y="45"/>
                  </a:cxn>
                  <a:cxn ang="0">
                    <a:pos x="73" y="36"/>
                  </a:cxn>
                  <a:cxn ang="0">
                    <a:pos x="73" y="27"/>
                  </a:cxn>
                  <a:cxn ang="0">
                    <a:pos x="73" y="18"/>
                  </a:cxn>
                  <a:cxn ang="0">
                    <a:pos x="65" y="9"/>
                  </a:cxn>
                  <a:cxn ang="0">
                    <a:pos x="57" y="0"/>
                  </a:cxn>
                  <a:cxn ang="0">
                    <a:pos x="57" y="9"/>
                  </a:cxn>
                  <a:cxn ang="0">
                    <a:pos x="49" y="18"/>
                  </a:cxn>
                  <a:cxn ang="0">
                    <a:pos x="49" y="18"/>
                  </a:cxn>
                  <a:cxn ang="0">
                    <a:pos x="41" y="18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0" y="36"/>
                  </a:cxn>
                  <a:cxn ang="0">
                    <a:pos x="0" y="45"/>
                  </a:cxn>
                </a:cxnLst>
                <a:rect l="0" t="0" r="r" b="b"/>
                <a:pathLst>
                  <a:path w="73" h="72">
                    <a:moveTo>
                      <a:pt x="0" y="45"/>
                    </a:moveTo>
                    <a:lnTo>
                      <a:pt x="0" y="45"/>
                    </a:lnTo>
                    <a:lnTo>
                      <a:pt x="9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25" y="36"/>
                    </a:lnTo>
                    <a:lnTo>
                      <a:pt x="33" y="36"/>
                    </a:lnTo>
                    <a:lnTo>
                      <a:pt x="41" y="36"/>
                    </a:lnTo>
                    <a:lnTo>
                      <a:pt x="33" y="45"/>
                    </a:lnTo>
                    <a:lnTo>
                      <a:pt x="33" y="54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7" y="72"/>
                    </a:lnTo>
                    <a:lnTo>
                      <a:pt x="65" y="63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65" y="36"/>
                    </a:lnTo>
                    <a:lnTo>
                      <a:pt x="65" y="45"/>
                    </a:lnTo>
                    <a:lnTo>
                      <a:pt x="73" y="54"/>
                    </a:lnTo>
                    <a:lnTo>
                      <a:pt x="73" y="45"/>
                    </a:lnTo>
                    <a:lnTo>
                      <a:pt x="73" y="36"/>
                    </a:lnTo>
                    <a:lnTo>
                      <a:pt x="73" y="27"/>
                    </a:lnTo>
                    <a:lnTo>
                      <a:pt x="73" y="18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8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27"/>
                    </a:lnTo>
                    <a:lnTo>
                      <a:pt x="9" y="27"/>
                    </a:lnTo>
                    <a:lnTo>
                      <a:pt x="0" y="36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9" name="Freeform 307"/>
              <p:cNvSpPr>
                <a:spLocks/>
              </p:cNvSpPr>
              <p:nvPr/>
            </p:nvSpPr>
            <p:spPr bwMode="blackWhite">
              <a:xfrm>
                <a:off x="10153" y="2495"/>
                <a:ext cx="73" cy="72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9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25" y="36"/>
                  </a:cxn>
                  <a:cxn ang="0">
                    <a:pos x="33" y="36"/>
                  </a:cxn>
                  <a:cxn ang="0">
                    <a:pos x="41" y="36"/>
                  </a:cxn>
                  <a:cxn ang="0">
                    <a:pos x="33" y="45"/>
                  </a:cxn>
                  <a:cxn ang="0">
                    <a:pos x="33" y="54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57" y="72"/>
                  </a:cxn>
                  <a:cxn ang="0">
                    <a:pos x="65" y="63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65" y="36"/>
                  </a:cxn>
                  <a:cxn ang="0">
                    <a:pos x="65" y="45"/>
                  </a:cxn>
                  <a:cxn ang="0">
                    <a:pos x="73" y="54"/>
                  </a:cxn>
                  <a:cxn ang="0">
                    <a:pos x="73" y="45"/>
                  </a:cxn>
                  <a:cxn ang="0">
                    <a:pos x="73" y="36"/>
                  </a:cxn>
                  <a:cxn ang="0">
                    <a:pos x="73" y="27"/>
                  </a:cxn>
                  <a:cxn ang="0">
                    <a:pos x="73" y="18"/>
                  </a:cxn>
                  <a:cxn ang="0">
                    <a:pos x="65" y="9"/>
                  </a:cxn>
                  <a:cxn ang="0">
                    <a:pos x="57" y="0"/>
                  </a:cxn>
                  <a:cxn ang="0">
                    <a:pos x="57" y="9"/>
                  </a:cxn>
                  <a:cxn ang="0">
                    <a:pos x="49" y="18"/>
                  </a:cxn>
                  <a:cxn ang="0">
                    <a:pos x="49" y="18"/>
                  </a:cxn>
                  <a:cxn ang="0">
                    <a:pos x="41" y="18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0" y="36"/>
                  </a:cxn>
                  <a:cxn ang="0">
                    <a:pos x="0" y="45"/>
                  </a:cxn>
                </a:cxnLst>
                <a:rect l="0" t="0" r="r" b="b"/>
                <a:pathLst>
                  <a:path w="73" h="72">
                    <a:moveTo>
                      <a:pt x="0" y="45"/>
                    </a:moveTo>
                    <a:lnTo>
                      <a:pt x="0" y="45"/>
                    </a:lnTo>
                    <a:lnTo>
                      <a:pt x="9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25" y="36"/>
                    </a:lnTo>
                    <a:lnTo>
                      <a:pt x="33" y="36"/>
                    </a:lnTo>
                    <a:lnTo>
                      <a:pt x="41" y="36"/>
                    </a:lnTo>
                    <a:lnTo>
                      <a:pt x="33" y="45"/>
                    </a:lnTo>
                    <a:lnTo>
                      <a:pt x="33" y="54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7" y="72"/>
                    </a:lnTo>
                    <a:lnTo>
                      <a:pt x="65" y="63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65" y="36"/>
                    </a:lnTo>
                    <a:lnTo>
                      <a:pt x="65" y="45"/>
                    </a:lnTo>
                    <a:lnTo>
                      <a:pt x="73" y="54"/>
                    </a:lnTo>
                    <a:lnTo>
                      <a:pt x="73" y="45"/>
                    </a:lnTo>
                    <a:lnTo>
                      <a:pt x="73" y="36"/>
                    </a:lnTo>
                    <a:lnTo>
                      <a:pt x="73" y="27"/>
                    </a:lnTo>
                    <a:lnTo>
                      <a:pt x="73" y="18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8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27"/>
                    </a:lnTo>
                    <a:lnTo>
                      <a:pt x="9" y="27"/>
                    </a:lnTo>
                    <a:lnTo>
                      <a:pt x="0" y="36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0" name="Freeform 308"/>
              <p:cNvSpPr>
                <a:spLocks/>
              </p:cNvSpPr>
              <p:nvPr/>
            </p:nvSpPr>
            <p:spPr bwMode="blackWhite">
              <a:xfrm>
                <a:off x="10583" y="2718"/>
                <a:ext cx="65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36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57" y="27"/>
                  </a:cxn>
                  <a:cxn ang="0">
                    <a:pos x="65" y="27"/>
                  </a:cxn>
                  <a:cxn ang="0">
                    <a:pos x="65" y="18"/>
                  </a:cxn>
                  <a:cxn ang="0">
                    <a:pos x="65" y="9"/>
                  </a:cxn>
                  <a:cxn ang="0">
                    <a:pos x="65" y="0"/>
                  </a:cxn>
                  <a:cxn ang="0">
                    <a:pos x="49" y="0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1" y="27"/>
                  </a:cxn>
                  <a:cxn ang="0">
                    <a:pos x="8" y="27"/>
                  </a:cxn>
                  <a:cxn ang="0">
                    <a:pos x="0" y="27"/>
                  </a:cxn>
                </a:cxnLst>
                <a:rect l="0" t="0" r="r" b="b"/>
                <a:pathLst>
                  <a:path w="65" h="36">
                    <a:moveTo>
                      <a:pt x="0" y="27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3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57" y="27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9"/>
                    </a:lnTo>
                    <a:lnTo>
                      <a:pt x="65" y="0"/>
                    </a:lnTo>
                    <a:lnTo>
                      <a:pt x="49" y="0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7"/>
                    </a:lnTo>
                    <a:lnTo>
                      <a:pt x="8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1" name="Freeform 309"/>
              <p:cNvSpPr>
                <a:spLocks/>
              </p:cNvSpPr>
              <p:nvPr/>
            </p:nvSpPr>
            <p:spPr bwMode="blackWhite">
              <a:xfrm>
                <a:off x="10583" y="2718"/>
                <a:ext cx="65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36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57" y="27"/>
                  </a:cxn>
                  <a:cxn ang="0">
                    <a:pos x="65" y="27"/>
                  </a:cxn>
                  <a:cxn ang="0">
                    <a:pos x="65" y="18"/>
                  </a:cxn>
                  <a:cxn ang="0">
                    <a:pos x="65" y="9"/>
                  </a:cxn>
                  <a:cxn ang="0">
                    <a:pos x="65" y="0"/>
                  </a:cxn>
                  <a:cxn ang="0">
                    <a:pos x="49" y="0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1" y="27"/>
                  </a:cxn>
                  <a:cxn ang="0">
                    <a:pos x="8" y="27"/>
                  </a:cxn>
                  <a:cxn ang="0">
                    <a:pos x="0" y="27"/>
                  </a:cxn>
                </a:cxnLst>
                <a:rect l="0" t="0" r="r" b="b"/>
                <a:pathLst>
                  <a:path w="65" h="36">
                    <a:moveTo>
                      <a:pt x="0" y="27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3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57" y="27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9"/>
                    </a:lnTo>
                    <a:lnTo>
                      <a:pt x="65" y="0"/>
                    </a:lnTo>
                    <a:lnTo>
                      <a:pt x="49" y="0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7"/>
                    </a:lnTo>
                    <a:lnTo>
                      <a:pt x="8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2" name="Freeform 310"/>
              <p:cNvSpPr>
                <a:spLocks/>
              </p:cNvSpPr>
              <p:nvPr/>
            </p:nvSpPr>
            <p:spPr bwMode="blackWhite">
              <a:xfrm>
                <a:off x="10615" y="2692"/>
                <a:ext cx="49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7"/>
                  </a:cxn>
                  <a:cxn ang="0">
                    <a:pos x="33" y="17"/>
                  </a:cxn>
                  <a:cxn ang="0">
                    <a:pos x="41" y="44"/>
                  </a:cxn>
                  <a:cxn ang="0">
                    <a:pos x="49" y="35"/>
                  </a:cxn>
                  <a:cxn ang="0">
                    <a:pos x="49" y="26"/>
                  </a:cxn>
                  <a:cxn ang="0">
                    <a:pos x="33" y="17"/>
                  </a:cxn>
                  <a:cxn ang="0">
                    <a:pos x="0" y="0"/>
                  </a:cxn>
                </a:cxnLst>
                <a:rect l="0" t="0" r="r" b="b"/>
                <a:pathLst>
                  <a:path w="49" h="44">
                    <a:moveTo>
                      <a:pt x="0" y="0"/>
                    </a:moveTo>
                    <a:lnTo>
                      <a:pt x="33" y="17"/>
                    </a:lnTo>
                    <a:lnTo>
                      <a:pt x="33" y="17"/>
                    </a:lnTo>
                    <a:lnTo>
                      <a:pt x="41" y="44"/>
                    </a:lnTo>
                    <a:lnTo>
                      <a:pt x="49" y="35"/>
                    </a:lnTo>
                    <a:lnTo>
                      <a:pt x="49" y="26"/>
                    </a:lnTo>
                    <a:lnTo>
                      <a:pt x="33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3" name="Freeform 311"/>
              <p:cNvSpPr>
                <a:spLocks/>
              </p:cNvSpPr>
              <p:nvPr/>
            </p:nvSpPr>
            <p:spPr bwMode="blackWhite">
              <a:xfrm>
                <a:off x="10615" y="2692"/>
                <a:ext cx="49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7"/>
                  </a:cxn>
                  <a:cxn ang="0">
                    <a:pos x="33" y="17"/>
                  </a:cxn>
                  <a:cxn ang="0">
                    <a:pos x="41" y="44"/>
                  </a:cxn>
                  <a:cxn ang="0">
                    <a:pos x="49" y="35"/>
                  </a:cxn>
                  <a:cxn ang="0">
                    <a:pos x="49" y="26"/>
                  </a:cxn>
                  <a:cxn ang="0">
                    <a:pos x="33" y="17"/>
                  </a:cxn>
                  <a:cxn ang="0">
                    <a:pos x="0" y="0"/>
                  </a:cxn>
                </a:cxnLst>
                <a:rect l="0" t="0" r="r" b="b"/>
                <a:pathLst>
                  <a:path w="49" h="44">
                    <a:moveTo>
                      <a:pt x="0" y="0"/>
                    </a:moveTo>
                    <a:lnTo>
                      <a:pt x="33" y="17"/>
                    </a:lnTo>
                    <a:lnTo>
                      <a:pt x="33" y="17"/>
                    </a:lnTo>
                    <a:lnTo>
                      <a:pt x="41" y="44"/>
                    </a:lnTo>
                    <a:lnTo>
                      <a:pt x="49" y="35"/>
                    </a:lnTo>
                    <a:lnTo>
                      <a:pt x="49" y="26"/>
                    </a:lnTo>
                    <a:lnTo>
                      <a:pt x="33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4" name="Freeform 312"/>
              <p:cNvSpPr>
                <a:spLocks/>
              </p:cNvSpPr>
              <p:nvPr/>
            </p:nvSpPr>
            <p:spPr bwMode="blackWhite">
              <a:xfrm>
                <a:off x="1068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0" y="0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5" name="Freeform 313"/>
              <p:cNvSpPr>
                <a:spLocks/>
              </p:cNvSpPr>
              <p:nvPr/>
            </p:nvSpPr>
            <p:spPr bwMode="blackWhite">
              <a:xfrm>
                <a:off x="1068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6" name="Freeform 314"/>
              <p:cNvSpPr>
                <a:spLocks/>
              </p:cNvSpPr>
              <p:nvPr/>
            </p:nvSpPr>
            <p:spPr bwMode="blackWhite">
              <a:xfrm>
                <a:off x="10688" y="2745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8" y="9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7" name="Freeform 315"/>
              <p:cNvSpPr>
                <a:spLocks/>
              </p:cNvSpPr>
              <p:nvPr/>
            </p:nvSpPr>
            <p:spPr bwMode="blackWhite">
              <a:xfrm>
                <a:off x="10688" y="2745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8" name="Line 316"/>
              <p:cNvSpPr>
                <a:spLocks noChangeShapeType="1"/>
              </p:cNvSpPr>
              <p:nvPr/>
            </p:nvSpPr>
            <p:spPr bwMode="blackWhite">
              <a:xfrm flipV="1">
                <a:off x="10696" y="2745"/>
                <a:ext cx="1" cy="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9" name="Line 317"/>
              <p:cNvSpPr>
                <a:spLocks noChangeShapeType="1"/>
              </p:cNvSpPr>
              <p:nvPr/>
            </p:nvSpPr>
            <p:spPr bwMode="blackWhite">
              <a:xfrm flipV="1">
                <a:off x="10696" y="2745"/>
                <a:ext cx="1" cy="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0" name="Freeform 318"/>
              <p:cNvSpPr>
                <a:spLocks/>
              </p:cNvSpPr>
              <p:nvPr/>
            </p:nvSpPr>
            <p:spPr bwMode="blackWhite">
              <a:xfrm>
                <a:off x="9797" y="2549"/>
                <a:ext cx="65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53"/>
                  </a:cxn>
                  <a:cxn ang="0">
                    <a:pos x="24" y="62"/>
                  </a:cxn>
                  <a:cxn ang="0">
                    <a:pos x="32" y="71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65" y="71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49" y="27"/>
                  </a:cxn>
                  <a:cxn ang="0">
                    <a:pos x="49" y="18"/>
                  </a:cxn>
                  <a:cxn ang="0">
                    <a:pos x="32" y="9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80">
                    <a:moveTo>
                      <a:pt x="0" y="0"/>
                    </a:moveTo>
                    <a:lnTo>
                      <a:pt x="0" y="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53"/>
                    </a:lnTo>
                    <a:lnTo>
                      <a:pt x="24" y="62"/>
                    </a:lnTo>
                    <a:lnTo>
                      <a:pt x="32" y="71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65" y="71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49" y="27"/>
                    </a:lnTo>
                    <a:lnTo>
                      <a:pt x="49" y="18"/>
                    </a:lnTo>
                    <a:lnTo>
                      <a:pt x="32" y="9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1" name="Freeform 319"/>
              <p:cNvSpPr>
                <a:spLocks/>
              </p:cNvSpPr>
              <p:nvPr/>
            </p:nvSpPr>
            <p:spPr bwMode="blackWhite">
              <a:xfrm>
                <a:off x="9797" y="2549"/>
                <a:ext cx="65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53"/>
                  </a:cxn>
                  <a:cxn ang="0">
                    <a:pos x="24" y="62"/>
                  </a:cxn>
                  <a:cxn ang="0">
                    <a:pos x="32" y="71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65" y="71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49" y="27"/>
                  </a:cxn>
                  <a:cxn ang="0">
                    <a:pos x="49" y="18"/>
                  </a:cxn>
                  <a:cxn ang="0">
                    <a:pos x="32" y="9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80">
                    <a:moveTo>
                      <a:pt x="0" y="0"/>
                    </a:moveTo>
                    <a:lnTo>
                      <a:pt x="0" y="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53"/>
                    </a:lnTo>
                    <a:lnTo>
                      <a:pt x="24" y="62"/>
                    </a:lnTo>
                    <a:lnTo>
                      <a:pt x="32" y="71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65" y="71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49" y="27"/>
                    </a:lnTo>
                    <a:lnTo>
                      <a:pt x="49" y="18"/>
                    </a:lnTo>
                    <a:lnTo>
                      <a:pt x="32" y="9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2" name="Freeform 320"/>
              <p:cNvSpPr>
                <a:spLocks/>
              </p:cNvSpPr>
              <p:nvPr/>
            </p:nvSpPr>
            <p:spPr bwMode="blackWhite">
              <a:xfrm>
                <a:off x="9951" y="2540"/>
                <a:ext cx="162" cy="98"/>
              </a:xfrm>
              <a:custGeom>
                <a:avLst/>
                <a:gdLst/>
                <a:ahLst/>
                <a:cxnLst>
                  <a:cxn ang="0">
                    <a:pos x="89" y="36"/>
                  </a:cxn>
                  <a:cxn ang="0">
                    <a:pos x="97" y="36"/>
                  </a:cxn>
                  <a:cxn ang="0">
                    <a:pos x="89" y="45"/>
                  </a:cxn>
                  <a:cxn ang="0">
                    <a:pos x="89" y="36"/>
                  </a:cxn>
                  <a:cxn ang="0">
                    <a:pos x="89" y="36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3" y="36"/>
                  </a:cxn>
                  <a:cxn ang="0">
                    <a:pos x="73" y="36"/>
                  </a:cxn>
                  <a:cxn ang="0">
                    <a:pos x="65" y="54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32" y="71"/>
                  </a:cxn>
                  <a:cxn ang="0">
                    <a:pos x="24" y="89"/>
                  </a:cxn>
                  <a:cxn ang="0">
                    <a:pos x="8" y="8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24" y="98"/>
                  </a:cxn>
                  <a:cxn ang="0">
                    <a:pos x="40" y="98"/>
                  </a:cxn>
                  <a:cxn ang="0">
                    <a:pos x="40" y="89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81" y="89"/>
                  </a:cxn>
                  <a:cxn ang="0">
                    <a:pos x="81" y="89"/>
                  </a:cxn>
                  <a:cxn ang="0">
                    <a:pos x="89" y="80"/>
                  </a:cxn>
                  <a:cxn ang="0">
                    <a:pos x="89" y="71"/>
                  </a:cxn>
                  <a:cxn ang="0">
                    <a:pos x="97" y="62"/>
                  </a:cxn>
                  <a:cxn ang="0">
                    <a:pos x="105" y="45"/>
                  </a:cxn>
                  <a:cxn ang="0">
                    <a:pos x="105" y="45"/>
                  </a:cxn>
                  <a:cxn ang="0">
                    <a:pos x="113" y="45"/>
                  </a:cxn>
                  <a:cxn ang="0">
                    <a:pos x="121" y="45"/>
                  </a:cxn>
                  <a:cxn ang="0">
                    <a:pos x="130" y="45"/>
                  </a:cxn>
                  <a:cxn ang="0">
                    <a:pos x="138" y="45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62" y="27"/>
                  </a:cxn>
                  <a:cxn ang="0">
                    <a:pos x="146" y="18"/>
                  </a:cxn>
                  <a:cxn ang="0">
                    <a:pos x="130" y="18"/>
                  </a:cxn>
                  <a:cxn ang="0">
                    <a:pos x="130" y="9"/>
                  </a:cxn>
                  <a:cxn ang="0">
                    <a:pos x="121" y="0"/>
                  </a:cxn>
                  <a:cxn ang="0">
                    <a:pos x="113" y="9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97" y="27"/>
                  </a:cxn>
                  <a:cxn ang="0">
                    <a:pos x="97" y="36"/>
                  </a:cxn>
                  <a:cxn ang="0">
                    <a:pos x="89" y="36"/>
                  </a:cxn>
                </a:cxnLst>
                <a:rect l="0" t="0" r="r" b="b"/>
                <a:pathLst>
                  <a:path w="162" h="98">
                    <a:moveTo>
                      <a:pt x="89" y="36"/>
                    </a:moveTo>
                    <a:lnTo>
                      <a:pt x="97" y="36"/>
                    </a:lnTo>
                    <a:lnTo>
                      <a:pt x="89" y="45"/>
                    </a:lnTo>
                    <a:lnTo>
                      <a:pt x="89" y="36"/>
                    </a:lnTo>
                    <a:lnTo>
                      <a:pt x="89" y="36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3" y="36"/>
                    </a:lnTo>
                    <a:lnTo>
                      <a:pt x="73" y="36"/>
                    </a:lnTo>
                    <a:lnTo>
                      <a:pt x="65" y="54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32" y="71"/>
                    </a:lnTo>
                    <a:lnTo>
                      <a:pt x="24" y="89"/>
                    </a:lnTo>
                    <a:lnTo>
                      <a:pt x="8" y="89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24" y="98"/>
                    </a:lnTo>
                    <a:lnTo>
                      <a:pt x="40" y="98"/>
                    </a:lnTo>
                    <a:lnTo>
                      <a:pt x="40" y="89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81" y="89"/>
                    </a:lnTo>
                    <a:lnTo>
                      <a:pt x="81" y="89"/>
                    </a:lnTo>
                    <a:lnTo>
                      <a:pt x="89" y="80"/>
                    </a:lnTo>
                    <a:lnTo>
                      <a:pt x="89" y="71"/>
                    </a:lnTo>
                    <a:lnTo>
                      <a:pt x="97" y="62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3" y="45"/>
                    </a:lnTo>
                    <a:lnTo>
                      <a:pt x="121" y="45"/>
                    </a:lnTo>
                    <a:lnTo>
                      <a:pt x="130" y="45"/>
                    </a:lnTo>
                    <a:lnTo>
                      <a:pt x="138" y="45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62" y="27"/>
                    </a:lnTo>
                    <a:lnTo>
                      <a:pt x="146" y="18"/>
                    </a:lnTo>
                    <a:lnTo>
                      <a:pt x="130" y="18"/>
                    </a:lnTo>
                    <a:lnTo>
                      <a:pt x="130" y="9"/>
                    </a:lnTo>
                    <a:lnTo>
                      <a:pt x="121" y="0"/>
                    </a:lnTo>
                    <a:lnTo>
                      <a:pt x="113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97" y="27"/>
                    </a:lnTo>
                    <a:lnTo>
                      <a:pt x="97" y="36"/>
                    </a:lnTo>
                    <a:lnTo>
                      <a:pt x="89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3" name="Freeform 321"/>
              <p:cNvSpPr>
                <a:spLocks/>
              </p:cNvSpPr>
              <p:nvPr/>
            </p:nvSpPr>
            <p:spPr bwMode="blackWhite">
              <a:xfrm>
                <a:off x="9951" y="2540"/>
                <a:ext cx="162" cy="98"/>
              </a:xfrm>
              <a:custGeom>
                <a:avLst/>
                <a:gdLst/>
                <a:ahLst/>
                <a:cxnLst>
                  <a:cxn ang="0">
                    <a:pos x="89" y="36"/>
                  </a:cxn>
                  <a:cxn ang="0">
                    <a:pos x="97" y="36"/>
                  </a:cxn>
                  <a:cxn ang="0">
                    <a:pos x="89" y="45"/>
                  </a:cxn>
                  <a:cxn ang="0">
                    <a:pos x="89" y="36"/>
                  </a:cxn>
                  <a:cxn ang="0">
                    <a:pos x="89" y="36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3" y="36"/>
                  </a:cxn>
                  <a:cxn ang="0">
                    <a:pos x="73" y="36"/>
                  </a:cxn>
                  <a:cxn ang="0">
                    <a:pos x="65" y="54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32" y="71"/>
                  </a:cxn>
                  <a:cxn ang="0">
                    <a:pos x="24" y="89"/>
                  </a:cxn>
                  <a:cxn ang="0">
                    <a:pos x="8" y="8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24" y="98"/>
                  </a:cxn>
                  <a:cxn ang="0">
                    <a:pos x="40" y="98"/>
                  </a:cxn>
                  <a:cxn ang="0">
                    <a:pos x="40" y="89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81" y="89"/>
                  </a:cxn>
                  <a:cxn ang="0">
                    <a:pos x="81" y="89"/>
                  </a:cxn>
                  <a:cxn ang="0">
                    <a:pos x="89" y="80"/>
                  </a:cxn>
                  <a:cxn ang="0">
                    <a:pos x="89" y="71"/>
                  </a:cxn>
                  <a:cxn ang="0">
                    <a:pos x="97" y="62"/>
                  </a:cxn>
                  <a:cxn ang="0">
                    <a:pos x="105" y="45"/>
                  </a:cxn>
                  <a:cxn ang="0">
                    <a:pos x="105" y="45"/>
                  </a:cxn>
                  <a:cxn ang="0">
                    <a:pos x="113" y="45"/>
                  </a:cxn>
                  <a:cxn ang="0">
                    <a:pos x="121" y="45"/>
                  </a:cxn>
                  <a:cxn ang="0">
                    <a:pos x="130" y="45"/>
                  </a:cxn>
                  <a:cxn ang="0">
                    <a:pos x="138" y="45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62" y="27"/>
                  </a:cxn>
                  <a:cxn ang="0">
                    <a:pos x="146" y="18"/>
                  </a:cxn>
                  <a:cxn ang="0">
                    <a:pos x="130" y="18"/>
                  </a:cxn>
                  <a:cxn ang="0">
                    <a:pos x="130" y="9"/>
                  </a:cxn>
                  <a:cxn ang="0">
                    <a:pos x="121" y="0"/>
                  </a:cxn>
                  <a:cxn ang="0">
                    <a:pos x="113" y="9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97" y="27"/>
                  </a:cxn>
                  <a:cxn ang="0">
                    <a:pos x="97" y="36"/>
                  </a:cxn>
                  <a:cxn ang="0">
                    <a:pos x="89" y="36"/>
                  </a:cxn>
                </a:cxnLst>
                <a:rect l="0" t="0" r="r" b="b"/>
                <a:pathLst>
                  <a:path w="162" h="98">
                    <a:moveTo>
                      <a:pt x="89" y="36"/>
                    </a:moveTo>
                    <a:lnTo>
                      <a:pt x="97" y="36"/>
                    </a:lnTo>
                    <a:lnTo>
                      <a:pt x="89" y="45"/>
                    </a:lnTo>
                    <a:lnTo>
                      <a:pt x="89" y="36"/>
                    </a:lnTo>
                    <a:lnTo>
                      <a:pt x="89" y="36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3" y="36"/>
                    </a:lnTo>
                    <a:lnTo>
                      <a:pt x="73" y="36"/>
                    </a:lnTo>
                    <a:lnTo>
                      <a:pt x="65" y="54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32" y="71"/>
                    </a:lnTo>
                    <a:lnTo>
                      <a:pt x="24" y="89"/>
                    </a:lnTo>
                    <a:lnTo>
                      <a:pt x="8" y="89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24" y="98"/>
                    </a:lnTo>
                    <a:lnTo>
                      <a:pt x="40" y="98"/>
                    </a:lnTo>
                    <a:lnTo>
                      <a:pt x="40" y="89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81" y="89"/>
                    </a:lnTo>
                    <a:lnTo>
                      <a:pt x="81" y="89"/>
                    </a:lnTo>
                    <a:lnTo>
                      <a:pt x="89" y="80"/>
                    </a:lnTo>
                    <a:lnTo>
                      <a:pt x="89" y="71"/>
                    </a:lnTo>
                    <a:lnTo>
                      <a:pt x="97" y="62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3" y="45"/>
                    </a:lnTo>
                    <a:lnTo>
                      <a:pt x="121" y="45"/>
                    </a:lnTo>
                    <a:lnTo>
                      <a:pt x="130" y="45"/>
                    </a:lnTo>
                    <a:lnTo>
                      <a:pt x="138" y="45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62" y="27"/>
                    </a:lnTo>
                    <a:lnTo>
                      <a:pt x="146" y="18"/>
                    </a:lnTo>
                    <a:lnTo>
                      <a:pt x="130" y="18"/>
                    </a:lnTo>
                    <a:lnTo>
                      <a:pt x="130" y="9"/>
                    </a:lnTo>
                    <a:lnTo>
                      <a:pt x="121" y="0"/>
                    </a:lnTo>
                    <a:lnTo>
                      <a:pt x="113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97" y="27"/>
                    </a:lnTo>
                    <a:lnTo>
                      <a:pt x="97" y="36"/>
                    </a:lnTo>
                    <a:lnTo>
                      <a:pt x="89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4" name="Freeform 322"/>
              <p:cNvSpPr>
                <a:spLocks/>
              </p:cNvSpPr>
              <p:nvPr/>
            </p:nvSpPr>
            <p:spPr bwMode="blackWhite">
              <a:xfrm>
                <a:off x="10024" y="2282"/>
                <a:ext cx="8" cy="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5" name="Freeform 323"/>
              <p:cNvSpPr>
                <a:spLocks/>
              </p:cNvSpPr>
              <p:nvPr/>
            </p:nvSpPr>
            <p:spPr bwMode="blackWhite">
              <a:xfrm>
                <a:off x="10024" y="2282"/>
                <a:ext cx="8" cy="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grpSp>
            <p:nvGrpSpPr>
              <p:cNvPr id="4" name="Group 324"/>
              <p:cNvGrpSpPr>
                <a:grpSpLocks/>
              </p:cNvGrpSpPr>
              <p:nvPr/>
            </p:nvGrpSpPr>
            <p:grpSpPr bwMode="auto">
              <a:xfrm>
                <a:off x="9359" y="1702"/>
                <a:ext cx="1005" cy="670"/>
                <a:chOff x="9359" y="1702"/>
                <a:chExt cx="1005" cy="670"/>
              </a:xfrm>
            </p:grpSpPr>
            <p:sp>
              <p:nvSpPr>
                <p:cNvPr id="411" name="Freeform 325"/>
                <p:cNvSpPr>
                  <a:spLocks/>
                </p:cNvSpPr>
                <p:nvPr/>
              </p:nvSpPr>
              <p:spPr bwMode="blackWhite">
                <a:xfrm>
                  <a:off x="9935" y="2335"/>
                  <a:ext cx="40" cy="37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0" y="27"/>
                    </a:cxn>
                    <a:cxn ang="0">
                      <a:pos x="8" y="27"/>
                    </a:cxn>
                    <a:cxn ang="0">
                      <a:pos x="16" y="27"/>
                    </a:cxn>
                    <a:cxn ang="0">
                      <a:pos x="24" y="27"/>
                    </a:cxn>
                    <a:cxn ang="0">
                      <a:pos x="32" y="18"/>
                    </a:cxn>
                    <a:cxn ang="0">
                      <a:pos x="32" y="9"/>
                    </a:cxn>
                    <a:cxn ang="0">
                      <a:pos x="40" y="9"/>
                    </a:cxn>
                    <a:cxn ang="0">
                      <a:pos x="40" y="0"/>
                    </a:cxn>
                    <a:cxn ang="0">
                      <a:pos x="16" y="0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40" h="27">
                      <a:moveTo>
                        <a:pt x="0" y="9"/>
                      </a:moveTo>
                      <a:lnTo>
                        <a:pt x="0" y="27"/>
                      </a:lnTo>
                      <a:lnTo>
                        <a:pt x="8" y="27"/>
                      </a:lnTo>
                      <a:lnTo>
                        <a:pt x="16" y="27"/>
                      </a:lnTo>
                      <a:lnTo>
                        <a:pt x="24" y="27"/>
                      </a:lnTo>
                      <a:lnTo>
                        <a:pt x="32" y="18"/>
                      </a:lnTo>
                      <a:lnTo>
                        <a:pt x="32" y="9"/>
                      </a:lnTo>
                      <a:lnTo>
                        <a:pt x="40" y="9"/>
                      </a:lnTo>
                      <a:lnTo>
                        <a:pt x="40" y="0"/>
                      </a:lnTo>
                      <a:lnTo>
                        <a:pt x="16" y="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2" name="Freeform 326"/>
                <p:cNvSpPr>
                  <a:spLocks/>
                </p:cNvSpPr>
                <p:nvPr/>
              </p:nvSpPr>
              <p:spPr bwMode="blackWhite">
                <a:xfrm>
                  <a:off x="10121" y="2237"/>
                  <a:ext cx="32" cy="6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0" y="36"/>
                    </a:cxn>
                    <a:cxn ang="0">
                      <a:pos x="8" y="45"/>
                    </a:cxn>
                    <a:cxn ang="0">
                      <a:pos x="8" y="53"/>
                    </a:cxn>
                    <a:cxn ang="0">
                      <a:pos x="16" y="53"/>
                    </a:cxn>
                    <a:cxn ang="0">
                      <a:pos x="16" y="45"/>
                    </a:cxn>
                    <a:cxn ang="0">
                      <a:pos x="24" y="45"/>
                    </a:cxn>
                    <a:cxn ang="0">
                      <a:pos x="32" y="9"/>
                    </a:cxn>
                    <a:cxn ang="0">
                      <a:pos x="32" y="0"/>
                    </a:cxn>
                    <a:cxn ang="0">
                      <a:pos x="24" y="0"/>
                    </a:cxn>
                    <a:cxn ang="0">
                      <a:pos x="16" y="9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32" h="53">
                      <a:moveTo>
                        <a:pt x="0" y="27"/>
                      </a:moveTo>
                      <a:lnTo>
                        <a:pt x="0" y="36"/>
                      </a:lnTo>
                      <a:lnTo>
                        <a:pt x="8" y="45"/>
                      </a:lnTo>
                      <a:lnTo>
                        <a:pt x="8" y="53"/>
                      </a:lnTo>
                      <a:lnTo>
                        <a:pt x="16" y="53"/>
                      </a:lnTo>
                      <a:lnTo>
                        <a:pt x="16" y="45"/>
                      </a:lnTo>
                      <a:lnTo>
                        <a:pt x="24" y="45"/>
                      </a:lnTo>
                      <a:lnTo>
                        <a:pt x="32" y="9"/>
                      </a:lnTo>
                      <a:lnTo>
                        <a:pt x="32" y="0"/>
                      </a:lnTo>
                      <a:lnTo>
                        <a:pt x="24" y="0"/>
                      </a:lnTo>
                      <a:lnTo>
                        <a:pt x="16" y="9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3" name="Freeform 327"/>
                <p:cNvSpPr>
                  <a:spLocks/>
                </p:cNvSpPr>
                <p:nvPr/>
              </p:nvSpPr>
              <p:spPr bwMode="blackWhite">
                <a:xfrm>
                  <a:off x="9359" y="1702"/>
                  <a:ext cx="1005" cy="633"/>
                </a:xfrm>
                <a:custGeom>
                  <a:avLst/>
                  <a:gdLst/>
                  <a:ahLst/>
                  <a:cxnLst>
                    <a:cxn ang="0">
                      <a:pos x="41" y="330"/>
                    </a:cxn>
                    <a:cxn ang="0">
                      <a:pos x="73" y="357"/>
                    </a:cxn>
                    <a:cxn ang="0">
                      <a:pos x="106" y="366"/>
                    </a:cxn>
                    <a:cxn ang="0">
                      <a:pos x="98" y="401"/>
                    </a:cxn>
                    <a:cxn ang="0">
                      <a:pos x="89" y="419"/>
                    </a:cxn>
                    <a:cxn ang="0">
                      <a:pos x="122" y="446"/>
                    </a:cxn>
                    <a:cxn ang="0">
                      <a:pos x="162" y="464"/>
                    </a:cxn>
                    <a:cxn ang="0">
                      <a:pos x="187" y="482"/>
                    </a:cxn>
                    <a:cxn ang="0">
                      <a:pos x="219" y="490"/>
                    </a:cxn>
                    <a:cxn ang="0">
                      <a:pos x="251" y="499"/>
                    </a:cxn>
                    <a:cxn ang="0">
                      <a:pos x="300" y="490"/>
                    </a:cxn>
                    <a:cxn ang="0">
                      <a:pos x="365" y="464"/>
                    </a:cxn>
                    <a:cxn ang="0">
                      <a:pos x="397" y="482"/>
                    </a:cxn>
                    <a:cxn ang="0">
                      <a:pos x="414" y="526"/>
                    </a:cxn>
                    <a:cxn ang="0">
                      <a:pos x="422" y="571"/>
                    </a:cxn>
                    <a:cxn ang="0">
                      <a:pos x="454" y="597"/>
                    </a:cxn>
                    <a:cxn ang="0">
                      <a:pos x="462" y="580"/>
                    </a:cxn>
                    <a:cxn ang="0">
                      <a:pos x="495" y="580"/>
                    </a:cxn>
                    <a:cxn ang="0">
                      <a:pos x="543" y="588"/>
                    </a:cxn>
                    <a:cxn ang="0">
                      <a:pos x="584" y="597"/>
                    </a:cxn>
                    <a:cxn ang="0">
                      <a:pos x="608" y="615"/>
                    </a:cxn>
                    <a:cxn ang="0">
                      <a:pos x="649" y="580"/>
                    </a:cxn>
                    <a:cxn ang="0">
                      <a:pos x="705" y="571"/>
                    </a:cxn>
                    <a:cxn ang="0">
                      <a:pos x="754" y="526"/>
                    </a:cxn>
                    <a:cxn ang="0">
                      <a:pos x="786" y="482"/>
                    </a:cxn>
                    <a:cxn ang="0">
                      <a:pos x="786" y="446"/>
                    </a:cxn>
                    <a:cxn ang="0">
                      <a:pos x="794" y="428"/>
                    </a:cxn>
                    <a:cxn ang="0">
                      <a:pos x="746" y="366"/>
                    </a:cxn>
                    <a:cxn ang="0">
                      <a:pos x="803" y="330"/>
                    </a:cxn>
                    <a:cxn ang="0">
                      <a:pos x="754" y="321"/>
                    </a:cxn>
                    <a:cxn ang="0">
                      <a:pos x="730" y="285"/>
                    </a:cxn>
                    <a:cxn ang="0">
                      <a:pos x="794" y="259"/>
                    </a:cxn>
                    <a:cxn ang="0">
                      <a:pos x="778" y="294"/>
                    </a:cxn>
                    <a:cxn ang="0">
                      <a:pos x="835" y="277"/>
                    </a:cxn>
                    <a:cxn ang="0">
                      <a:pos x="908" y="232"/>
                    </a:cxn>
                    <a:cxn ang="0">
                      <a:pos x="940" y="214"/>
                    </a:cxn>
                    <a:cxn ang="0">
                      <a:pos x="989" y="152"/>
                    </a:cxn>
                    <a:cxn ang="0">
                      <a:pos x="989" y="107"/>
                    </a:cxn>
                    <a:cxn ang="0">
                      <a:pos x="940" y="98"/>
                    </a:cxn>
                    <a:cxn ang="0">
                      <a:pos x="876" y="36"/>
                    </a:cxn>
                    <a:cxn ang="0">
                      <a:pos x="819" y="0"/>
                    </a:cxn>
                    <a:cxn ang="0">
                      <a:pos x="770" y="27"/>
                    </a:cxn>
                    <a:cxn ang="0">
                      <a:pos x="705" y="72"/>
                    </a:cxn>
                    <a:cxn ang="0">
                      <a:pos x="713" y="125"/>
                    </a:cxn>
                    <a:cxn ang="0">
                      <a:pos x="738" y="134"/>
                    </a:cxn>
                    <a:cxn ang="0">
                      <a:pos x="657" y="179"/>
                    </a:cxn>
                    <a:cxn ang="0">
                      <a:pos x="608" y="214"/>
                    </a:cxn>
                    <a:cxn ang="0">
                      <a:pos x="519" y="232"/>
                    </a:cxn>
                    <a:cxn ang="0">
                      <a:pos x="454" y="223"/>
                    </a:cxn>
                    <a:cxn ang="0">
                      <a:pos x="365" y="187"/>
                    </a:cxn>
                    <a:cxn ang="0">
                      <a:pos x="284" y="170"/>
                    </a:cxn>
                    <a:cxn ang="0">
                      <a:pos x="251" y="116"/>
                    </a:cxn>
                    <a:cxn ang="0">
                      <a:pos x="211" y="107"/>
                    </a:cxn>
                    <a:cxn ang="0">
                      <a:pos x="170" y="134"/>
                    </a:cxn>
                    <a:cxn ang="0">
                      <a:pos x="130" y="170"/>
                    </a:cxn>
                    <a:cxn ang="0">
                      <a:pos x="114" y="232"/>
                    </a:cxn>
                    <a:cxn ang="0">
                      <a:pos x="49" y="268"/>
                    </a:cxn>
                    <a:cxn ang="0">
                      <a:pos x="8" y="277"/>
                    </a:cxn>
                    <a:cxn ang="0">
                      <a:pos x="25" y="312"/>
                    </a:cxn>
                  </a:cxnLst>
                  <a:rect l="0" t="0" r="r" b="b"/>
                  <a:pathLst>
                    <a:path w="1005" h="615">
                      <a:moveTo>
                        <a:pt x="25" y="321"/>
                      </a:moveTo>
                      <a:lnTo>
                        <a:pt x="16" y="321"/>
                      </a:lnTo>
                      <a:lnTo>
                        <a:pt x="16" y="330"/>
                      </a:lnTo>
                      <a:lnTo>
                        <a:pt x="33" y="330"/>
                      </a:lnTo>
                      <a:lnTo>
                        <a:pt x="33" y="330"/>
                      </a:lnTo>
                      <a:lnTo>
                        <a:pt x="41" y="330"/>
                      </a:lnTo>
                      <a:lnTo>
                        <a:pt x="41" y="339"/>
                      </a:lnTo>
                      <a:lnTo>
                        <a:pt x="49" y="348"/>
                      </a:lnTo>
                      <a:lnTo>
                        <a:pt x="49" y="348"/>
                      </a:lnTo>
                      <a:lnTo>
                        <a:pt x="57" y="348"/>
                      </a:lnTo>
                      <a:lnTo>
                        <a:pt x="73" y="357"/>
                      </a:lnTo>
                      <a:lnTo>
                        <a:pt x="73" y="357"/>
                      </a:lnTo>
                      <a:lnTo>
                        <a:pt x="89" y="348"/>
                      </a:lnTo>
                      <a:lnTo>
                        <a:pt x="98" y="348"/>
                      </a:lnTo>
                      <a:lnTo>
                        <a:pt x="106" y="357"/>
                      </a:lnTo>
                      <a:lnTo>
                        <a:pt x="114" y="357"/>
                      </a:lnTo>
                      <a:lnTo>
                        <a:pt x="114" y="366"/>
                      </a:lnTo>
                      <a:lnTo>
                        <a:pt x="106" y="366"/>
                      </a:lnTo>
                      <a:lnTo>
                        <a:pt x="98" y="384"/>
                      </a:lnTo>
                      <a:lnTo>
                        <a:pt x="98" y="384"/>
                      </a:lnTo>
                      <a:lnTo>
                        <a:pt x="89" y="384"/>
                      </a:lnTo>
                      <a:lnTo>
                        <a:pt x="89" y="392"/>
                      </a:lnTo>
                      <a:lnTo>
                        <a:pt x="98" y="392"/>
                      </a:lnTo>
                      <a:lnTo>
                        <a:pt x="98" y="401"/>
                      </a:lnTo>
                      <a:lnTo>
                        <a:pt x="98" y="401"/>
                      </a:lnTo>
                      <a:lnTo>
                        <a:pt x="98" y="410"/>
                      </a:lnTo>
                      <a:lnTo>
                        <a:pt x="89" y="410"/>
                      </a:lnTo>
                      <a:lnTo>
                        <a:pt x="81" y="410"/>
                      </a:lnTo>
                      <a:lnTo>
                        <a:pt x="81" y="410"/>
                      </a:lnTo>
                      <a:lnTo>
                        <a:pt x="89" y="419"/>
                      </a:lnTo>
                      <a:lnTo>
                        <a:pt x="89" y="428"/>
                      </a:lnTo>
                      <a:lnTo>
                        <a:pt x="89" y="437"/>
                      </a:lnTo>
                      <a:lnTo>
                        <a:pt x="98" y="437"/>
                      </a:lnTo>
                      <a:lnTo>
                        <a:pt x="106" y="437"/>
                      </a:lnTo>
                      <a:lnTo>
                        <a:pt x="114" y="446"/>
                      </a:lnTo>
                      <a:lnTo>
                        <a:pt x="122" y="446"/>
                      </a:lnTo>
                      <a:lnTo>
                        <a:pt x="130" y="446"/>
                      </a:lnTo>
                      <a:lnTo>
                        <a:pt x="130" y="446"/>
                      </a:lnTo>
                      <a:lnTo>
                        <a:pt x="130" y="455"/>
                      </a:lnTo>
                      <a:lnTo>
                        <a:pt x="130" y="446"/>
                      </a:lnTo>
                      <a:lnTo>
                        <a:pt x="146" y="455"/>
                      </a:lnTo>
                      <a:lnTo>
                        <a:pt x="162" y="464"/>
                      </a:lnTo>
                      <a:lnTo>
                        <a:pt x="162" y="464"/>
                      </a:lnTo>
                      <a:lnTo>
                        <a:pt x="162" y="473"/>
                      </a:lnTo>
                      <a:lnTo>
                        <a:pt x="170" y="473"/>
                      </a:lnTo>
                      <a:lnTo>
                        <a:pt x="170" y="464"/>
                      </a:lnTo>
                      <a:lnTo>
                        <a:pt x="179" y="473"/>
                      </a:lnTo>
                      <a:lnTo>
                        <a:pt x="187" y="482"/>
                      </a:lnTo>
                      <a:lnTo>
                        <a:pt x="187" y="482"/>
                      </a:lnTo>
                      <a:lnTo>
                        <a:pt x="195" y="482"/>
                      </a:lnTo>
                      <a:lnTo>
                        <a:pt x="203" y="482"/>
                      </a:lnTo>
                      <a:lnTo>
                        <a:pt x="203" y="490"/>
                      </a:lnTo>
                      <a:lnTo>
                        <a:pt x="211" y="490"/>
                      </a:lnTo>
                      <a:lnTo>
                        <a:pt x="219" y="490"/>
                      </a:lnTo>
                      <a:lnTo>
                        <a:pt x="227" y="490"/>
                      </a:lnTo>
                      <a:lnTo>
                        <a:pt x="235" y="490"/>
                      </a:lnTo>
                      <a:lnTo>
                        <a:pt x="243" y="490"/>
                      </a:lnTo>
                      <a:lnTo>
                        <a:pt x="251" y="490"/>
                      </a:lnTo>
                      <a:lnTo>
                        <a:pt x="251" y="490"/>
                      </a:lnTo>
                      <a:lnTo>
                        <a:pt x="251" y="499"/>
                      </a:lnTo>
                      <a:lnTo>
                        <a:pt x="251" y="499"/>
                      </a:lnTo>
                      <a:lnTo>
                        <a:pt x="268" y="482"/>
                      </a:lnTo>
                      <a:lnTo>
                        <a:pt x="268" y="482"/>
                      </a:lnTo>
                      <a:lnTo>
                        <a:pt x="276" y="482"/>
                      </a:lnTo>
                      <a:lnTo>
                        <a:pt x="284" y="490"/>
                      </a:lnTo>
                      <a:lnTo>
                        <a:pt x="300" y="490"/>
                      </a:lnTo>
                      <a:lnTo>
                        <a:pt x="300" y="490"/>
                      </a:lnTo>
                      <a:lnTo>
                        <a:pt x="316" y="490"/>
                      </a:lnTo>
                      <a:lnTo>
                        <a:pt x="324" y="482"/>
                      </a:lnTo>
                      <a:lnTo>
                        <a:pt x="349" y="464"/>
                      </a:lnTo>
                      <a:lnTo>
                        <a:pt x="357" y="464"/>
                      </a:lnTo>
                      <a:lnTo>
                        <a:pt x="365" y="464"/>
                      </a:lnTo>
                      <a:lnTo>
                        <a:pt x="373" y="464"/>
                      </a:lnTo>
                      <a:lnTo>
                        <a:pt x="373" y="473"/>
                      </a:lnTo>
                      <a:lnTo>
                        <a:pt x="381" y="482"/>
                      </a:lnTo>
                      <a:lnTo>
                        <a:pt x="389" y="482"/>
                      </a:lnTo>
                      <a:lnTo>
                        <a:pt x="389" y="482"/>
                      </a:lnTo>
                      <a:lnTo>
                        <a:pt x="397" y="482"/>
                      </a:lnTo>
                      <a:lnTo>
                        <a:pt x="405" y="490"/>
                      </a:lnTo>
                      <a:lnTo>
                        <a:pt x="405" y="490"/>
                      </a:lnTo>
                      <a:lnTo>
                        <a:pt x="414" y="499"/>
                      </a:lnTo>
                      <a:lnTo>
                        <a:pt x="414" y="508"/>
                      </a:lnTo>
                      <a:lnTo>
                        <a:pt x="414" y="508"/>
                      </a:lnTo>
                      <a:lnTo>
                        <a:pt x="414" y="526"/>
                      </a:lnTo>
                      <a:lnTo>
                        <a:pt x="405" y="535"/>
                      </a:lnTo>
                      <a:lnTo>
                        <a:pt x="397" y="553"/>
                      </a:lnTo>
                      <a:lnTo>
                        <a:pt x="397" y="562"/>
                      </a:lnTo>
                      <a:lnTo>
                        <a:pt x="414" y="553"/>
                      </a:lnTo>
                      <a:lnTo>
                        <a:pt x="414" y="553"/>
                      </a:lnTo>
                      <a:lnTo>
                        <a:pt x="422" y="571"/>
                      </a:lnTo>
                      <a:lnTo>
                        <a:pt x="430" y="580"/>
                      </a:lnTo>
                      <a:lnTo>
                        <a:pt x="422" y="588"/>
                      </a:lnTo>
                      <a:lnTo>
                        <a:pt x="438" y="588"/>
                      </a:lnTo>
                      <a:lnTo>
                        <a:pt x="438" y="597"/>
                      </a:lnTo>
                      <a:lnTo>
                        <a:pt x="446" y="597"/>
                      </a:lnTo>
                      <a:lnTo>
                        <a:pt x="454" y="597"/>
                      </a:lnTo>
                      <a:lnTo>
                        <a:pt x="454" y="597"/>
                      </a:lnTo>
                      <a:lnTo>
                        <a:pt x="454" y="606"/>
                      </a:lnTo>
                      <a:lnTo>
                        <a:pt x="462" y="606"/>
                      </a:lnTo>
                      <a:lnTo>
                        <a:pt x="462" y="597"/>
                      </a:lnTo>
                      <a:lnTo>
                        <a:pt x="462" y="588"/>
                      </a:lnTo>
                      <a:lnTo>
                        <a:pt x="462" y="580"/>
                      </a:lnTo>
                      <a:lnTo>
                        <a:pt x="470" y="580"/>
                      </a:lnTo>
                      <a:lnTo>
                        <a:pt x="470" y="588"/>
                      </a:lnTo>
                      <a:lnTo>
                        <a:pt x="478" y="580"/>
                      </a:lnTo>
                      <a:lnTo>
                        <a:pt x="487" y="580"/>
                      </a:lnTo>
                      <a:lnTo>
                        <a:pt x="495" y="580"/>
                      </a:lnTo>
                      <a:lnTo>
                        <a:pt x="495" y="580"/>
                      </a:lnTo>
                      <a:lnTo>
                        <a:pt x="511" y="580"/>
                      </a:lnTo>
                      <a:lnTo>
                        <a:pt x="519" y="571"/>
                      </a:lnTo>
                      <a:lnTo>
                        <a:pt x="527" y="571"/>
                      </a:lnTo>
                      <a:lnTo>
                        <a:pt x="535" y="580"/>
                      </a:lnTo>
                      <a:lnTo>
                        <a:pt x="543" y="580"/>
                      </a:lnTo>
                      <a:lnTo>
                        <a:pt x="543" y="588"/>
                      </a:lnTo>
                      <a:lnTo>
                        <a:pt x="543" y="597"/>
                      </a:lnTo>
                      <a:lnTo>
                        <a:pt x="559" y="597"/>
                      </a:lnTo>
                      <a:lnTo>
                        <a:pt x="559" y="597"/>
                      </a:lnTo>
                      <a:lnTo>
                        <a:pt x="568" y="597"/>
                      </a:lnTo>
                      <a:lnTo>
                        <a:pt x="576" y="597"/>
                      </a:lnTo>
                      <a:lnTo>
                        <a:pt x="584" y="597"/>
                      </a:lnTo>
                      <a:lnTo>
                        <a:pt x="592" y="597"/>
                      </a:lnTo>
                      <a:lnTo>
                        <a:pt x="592" y="597"/>
                      </a:lnTo>
                      <a:lnTo>
                        <a:pt x="592" y="606"/>
                      </a:lnTo>
                      <a:lnTo>
                        <a:pt x="600" y="615"/>
                      </a:lnTo>
                      <a:lnTo>
                        <a:pt x="600" y="615"/>
                      </a:lnTo>
                      <a:lnTo>
                        <a:pt x="608" y="615"/>
                      </a:lnTo>
                      <a:lnTo>
                        <a:pt x="600" y="606"/>
                      </a:lnTo>
                      <a:lnTo>
                        <a:pt x="608" y="606"/>
                      </a:lnTo>
                      <a:lnTo>
                        <a:pt x="624" y="597"/>
                      </a:lnTo>
                      <a:lnTo>
                        <a:pt x="632" y="597"/>
                      </a:lnTo>
                      <a:lnTo>
                        <a:pt x="649" y="588"/>
                      </a:lnTo>
                      <a:lnTo>
                        <a:pt x="649" y="580"/>
                      </a:lnTo>
                      <a:lnTo>
                        <a:pt x="657" y="588"/>
                      </a:lnTo>
                      <a:lnTo>
                        <a:pt x="657" y="580"/>
                      </a:lnTo>
                      <a:lnTo>
                        <a:pt x="665" y="580"/>
                      </a:lnTo>
                      <a:lnTo>
                        <a:pt x="673" y="580"/>
                      </a:lnTo>
                      <a:lnTo>
                        <a:pt x="697" y="580"/>
                      </a:lnTo>
                      <a:lnTo>
                        <a:pt x="705" y="571"/>
                      </a:lnTo>
                      <a:lnTo>
                        <a:pt x="730" y="553"/>
                      </a:lnTo>
                      <a:lnTo>
                        <a:pt x="730" y="544"/>
                      </a:lnTo>
                      <a:lnTo>
                        <a:pt x="738" y="544"/>
                      </a:lnTo>
                      <a:lnTo>
                        <a:pt x="746" y="544"/>
                      </a:lnTo>
                      <a:lnTo>
                        <a:pt x="746" y="535"/>
                      </a:lnTo>
                      <a:lnTo>
                        <a:pt x="754" y="526"/>
                      </a:lnTo>
                      <a:lnTo>
                        <a:pt x="762" y="517"/>
                      </a:lnTo>
                      <a:lnTo>
                        <a:pt x="754" y="508"/>
                      </a:lnTo>
                      <a:lnTo>
                        <a:pt x="762" y="508"/>
                      </a:lnTo>
                      <a:lnTo>
                        <a:pt x="770" y="508"/>
                      </a:lnTo>
                      <a:lnTo>
                        <a:pt x="778" y="482"/>
                      </a:lnTo>
                      <a:lnTo>
                        <a:pt x="786" y="482"/>
                      </a:lnTo>
                      <a:lnTo>
                        <a:pt x="786" y="482"/>
                      </a:lnTo>
                      <a:lnTo>
                        <a:pt x="786" y="473"/>
                      </a:lnTo>
                      <a:lnTo>
                        <a:pt x="786" y="464"/>
                      </a:lnTo>
                      <a:lnTo>
                        <a:pt x="794" y="464"/>
                      </a:lnTo>
                      <a:lnTo>
                        <a:pt x="794" y="455"/>
                      </a:lnTo>
                      <a:lnTo>
                        <a:pt x="786" y="446"/>
                      </a:lnTo>
                      <a:lnTo>
                        <a:pt x="778" y="446"/>
                      </a:lnTo>
                      <a:lnTo>
                        <a:pt x="770" y="446"/>
                      </a:lnTo>
                      <a:lnTo>
                        <a:pt x="778" y="446"/>
                      </a:lnTo>
                      <a:lnTo>
                        <a:pt x="786" y="437"/>
                      </a:lnTo>
                      <a:lnTo>
                        <a:pt x="794" y="437"/>
                      </a:lnTo>
                      <a:lnTo>
                        <a:pt x="794" y="428"/>
                      </a:lnTo>
                      <a:lnTo>
                        <a:pt x="786" y="428"/>
                      </a:lnTo>
                      <a:lnTo>
                        <a:pt x="794" y="428"/>
                      </a:lnTo>
                      <a:lnTo>
                        <a:pt x="786" y="419"/>
                      </a:lnTo>
                      <a:lnTo>
                        <a:pt x="778" y="410"/>
                      </a:lnTo>
                      <a:lnTo>
                        <a:pt x="770" y="375"/>
                      </a:lnTo>
                      <a:lnTo>
                        <a:pt x="746" y="366"/>
                      </a:lnTo>
                      <a:lnTo>
                        <a:pt x="754" y="357"/>
                      </a:lnTo>
                      <a:lnTo>
                        <a:pt x="770" y="339"/>
                      </a:lnTo>
                      <a:lnTo>
                        <a:pt x="778" y="330"/>
                      </a:lnTo>
                      <a:lnTo>
                        <a:pt x="786" y="330"/>
                      </a:lnTo>
                      <a:lnTo>
                        <a:pt x="794" y="330"/>
                      </a:lnTo>
                      <a:lnTo>
                        <a:pt x="803" y="330"/>
                      </a:lnTo>
                      <a:lnTo>
                        <a:pt x="803" y="321"/>
                      </a:lnTo>
                      <a:lnTo>
                        <a:pt x="778" y="321"/>
                      </a:lnTo>
                      <a:lnTo>
                        <a:pt x="778" y="312"/>
                      </a:lnTo>
                      <a:lnTo>
                        <a:pt x="770" y="312"/>
                      </a:lnTo>
                      <a:lnTo>
                        <a:pt x="762" y="321"/>
                      </a:lnTo>
                      <a:lnTo>
                        <a:pt x="754" y="321"/>
                      </a:lnTo>
                      <a:lnTo>
                        <a:pt x="746" y="321"/>
                      </a:lnTo>
                      <a:lnTo>
                        <a:pt x="746" y="312"/>
                      </a:lnTo>
                      <a:lnTo>
                        <a:pt x="730" y="303"/>
                      </a:lnTo>
                      <a:lnTo>
                        <a:pt x="722" y="294"/>
                      </a:lnTo>
                      <a:lnTo>
                        <a:pt x="722" y="294"/>
                      </a:lnTo>
                      <a:lnTo>
                        <a:pt x="730" y="285"/>
                      </a:lnTo>
                      <a:lnTo>
                        <a:pt x="738" y="285"/>
                      </a:lnTo>
                      <a:lnTo>
                        <a:pt x="746" y="285"/>
                      </a:lnTo>
                      <a:lnTo>
                        <a:pt x="754" y="277"/>
                      </a:lnTo>
                      <a:lnTo>
                        <a:pt x="770" y="268"/>
                      </a:lnTo>
                      <a:lnTo>
                        <a:pt x="786" y="250"/>
                      </a:lnTo>
                      <a:lnTo>
                        <a:pt x="794" y="259"/>
                      </a:lnTo>
                      <a:lnTo>
                        <a:pt x="803" y="259"/>
                      </a:lnTo>
                      <a:lnTo>
                        <a:pt x="794" y="268"/>
                      </a:lnTo>
                      <a:lnTo>
                        <a:pt x="786" y="277"/>
                      </a:lnTo>
                      <a:lnTo>
                        <a:pt x="786" y="277"/>
                      </a:lnTo>
                      <a:lnTo>
                        <a:pt x="786" y="285"/>
                      </a:lnTo>
                      <a:lnTo>
                        <a:pt x="778" y="294"/>
                      </a:lnTo>
                      <a:lnTo>
                        <a:pt x="786" y="294"/>
                      </a:lnTo>
                      <a:lnTo>
                        <a:pt x="794" y="285"/>
                      </a:lnTo>
                      <a:lnTo>
                        <a:pt x="803" y="285"/>
                      </a:lnTo>
                      <a:lnTo>
                        <a:pt x="819" y="277"/>
                      </a:lnTo>
                      <a:lnTo>
                        <a:pt x="827" y="277"/>
                      </a:lnTo>
                      <a:lnTo>
                        <a:pt x="835" y="277"/>
                      </a:lnTo>
                      <a:lnTo>
                        <a:pt x="876" y="241"/>
                      </a:lnTo>
                      <a:lnTo>
                        <a:pt x="884" y="241"/>
                      </a:lnTo>
                      <a:lnTo>
                        <a:pt x="892" y="241"/>
                      </a:lnTo>
                      <a:lnTo>
                        <a:pt x="900" y="241"/>
                      </a:lnTo>
                      <a:lnTo>
                        <a:pt x="900" y="232"/>
                      </a:lnTo>
                      <a:lnTo>
                        <a:pt x="908" y="232"/>
                      </a:lnTo>
                      <a:lnTo>
                        <a:pt x="916" y="223"/>
                      </a:lnTo>
                      <a:lnTo>
                        <a:pt x="924" y="214"/>
                      </a:lnTo>
                      <a:lnTo>
                        <a:pt x="932" y="214"/>
                      </a:lnTo>
                      <a:lnTo>
                        <a:pt x="940" y="223"/>
                      </a:lnTo>
                      <a:lnTo>
                        <a:pt x="940" y="214"/>
                      </a:lnTo>
                      <a:lnTo>
                        <a:pt x="940" y="214"/>
                      </a:lnTo>
                      <a:lnTo>
                        <a:pt x="948" y="205"/>
                      </a:lnTo>
                      <a:lnTo>
                        <a:pt x="948" y="187"/>
                      </a:lnTo>
                      <a:lnTo>
                        <a:pt x="940" y="179"/>
                      </a:lnTo>
                      <a:lnTo>
                        <a:pt x="957" y="170"/>
                      </a:lnTo>
                      <a:lnTo>
                        <a:pt x="973" y="170"/>
                      </a:lnTo>
                      <a:lnTo>
                        <a:pt x="989" y="152"/>
                      </a:lnTo>
                      <a:lnTo>
                        <a:pt x="997" y="125"/>
                      </a:lnTo>
                      <a:lnTo>
                        <a:pt x="1005" y="125"/>
                      </a:lnTo>
                      <a:lnTo>
                        <a:pt x="1005" y="116"/>
                      </a:lnTo>
                      <a:lnTo>
                        <a:pt x="1005" y="107"/>
                      </a:lnTo>
                      <a:lnTo>
                        <a:pt x="997" y="107"/>
                      </a:lnTo>
                      <a:lnTo>
                        <a:pt x="989" y="107"/>
                      </a:lnTo>
                      <a:lnTo>
                        <a:pt x="981" y="107"/>
                      </a:lnTo>
                      <a:lnTo>
                        <a:pt x="957" y="116"/>
                      </a:lnTo>
                      <a:lnTo>
                        <a:pt x="948" y="116"/>
                      </a:lnTo>
                      <a:lnTo>
                        <a:pt x="940" y="107"/>
                      </a:lnTo>
                      <a:lnTo>
                        <a:pt x="940" y="107"/>
                      </a:lnTo>
                      <a:lnTo>
                        <a:pt x="940" y="98"/>
                      </a:lnTo>
                      <a:lnTo>
                        <a:pt x="916" y="80"/>
                      </a:lnTo>
                      <a:lnTo>
                        <a:pt x="900" y="80"/>
                      </a:lnTo>
                      <a:lnTo>
                        <a:pt x="892" y="80"/>
                      </a:lnTo>
                      <a:lnTo>
                        <a:pt x="884" y="80"/>
                      </a:lnTo>
                      <a:lnTo>
                        <a:pt x="884" y="54"/>
                      </a:lnTo>
                      <a:lnTo>
                        <a:pt x="876" y="36"/>
                      </a:lnTo>
                      <a:lnTo>
                        <a:pt x="867" y="18"/>
                      </a:lnTo>
                      <a:lnTo>
                        <a:pt x="859" y="9"/>
                      </a:lnTo>
                      <a:lnTo>
                        <a:pt x="851" y="9"/>
                      </a:lnTo>
                      <a:lnTo>
                        <a:pt x="843" y="9"/>
                      </a:lnTo>
                      <a:lnTo>
                        <a:pt x="827" y="0"/>
                      </a:lnTo>
                      <a:lnTo>
                        <a:pt x="819" y="0"/>
                      </a:lnTo>
                      <a:lnTo>
                        <a:pt x="803" y="0"/>
                      </a:lnTo>
                      <a:lnTo>
                        <a:pt x="778" y="0"/>
                      </a:lnTo>
                      <a:lnTo>
                        <a:pt x="762" y="9"/>
                      </a:lnTo>
                      <a:lnTo>
                        <a:pt x="762" y="18"/>
                      </a:lnTo>
                      <a:lnTo>
                        <a:pt x="770" y="18"/>
                      </a:lnTo>
                      <a:lnTo>
                        <a:pt x="770" y="27"/>
                      </a:lnTo>
                      <a:lnTo>
                        <a:pt x="762" y="36"/>
                      </a:lnTo>
                      <a:lnTo>
                        <a:pt x="754" y="54"/>
                      </a:lnTo>
                      <a:lnTo>
                        <a:pt x="754" y="63"/>
                      </a:lnTo>
                      <a:lnTo>
                        <a:pt x="754" y="72"/>
                      </a:lnTo>
                      <a:lnTo>
                        <a:pt x="730" y="80"/>
                      </a:lnTo>
                      <a:lnTo>
                        <a:pt x="705" y="72"/>
                      </a:lnTo>
                      <a:lnTo>
                        <a:pt x="689" y="89"/>
                      </a:lnTo>
                      <a:lnTo>
                        <a:pt x="689" y="98"/>
                      </a:lnTo>
                      <a:lnTo>
                        <a:pt x="689" y="107"/>
                      </a:lnTo>
                      <a:lnTo>
                        <a:pt x="689" y="116"/>
                      </a:lnTo>
                      <a:lnTo>
                        <a:pt x="705" y="125"/>
                      </a:lnTo>
                      <a:lnTo>
                        <a:pt x="713" y="125"/>
                      </a:lnTo>
                      <a:lnTo>
                        <a:pt x="722" y="116"/>
                      </a:lnTo>
                      <a:lnTo>
                        <a:pt x="730" y="116"/>
                      </a:lnTo>
                      <a:lnTo>
                        <a:pt x="738" y="116"/>
                      </a:lnTo>
                      <a:lnTo>
                        <a:pt x="746" y="125"/>
                      </a:lnTo>
                      <a:lnTo>
                        <a:pt x="754" y="143"/>
                      </a:lnTo>
                      <a:lnTo>
                        <a:pt x="738" y="134"/>
                      </a:lnTo>
                      <a:lnTo>
                        <a:pt x="713" y="143"/>
                      </a:lnTo>
                      <a:lnTo>
                        <a:pt x="689" y="161"/>
                      </a:lnTo>
                      <a:lnTo>
                        <a:pt x="689" y="161"/>
                      </a:lnTo>
                      <a:lnTo>
                        <a:pt x="673" y="161"/>
                      </a:lnTo>
                      <a:lnTo>
                        <a:pt x="665" y="170"/>
                      </a:lnTo>
                      <a:lnTo>
                        <a:pt x="657" y="179"/>
                      </a:lnTo>
                      <a:lnTo>
                        <a:pt x="649" y="179"/>
                      </a:lnTo>
                      <a:lnTo>
                        <a:pt x="641" y="170"/>
                      </a:lnTo>
                      <a:lnTo>
                        <a:pt x="632" y="179"/>
                      </a:lnTo>
                      <a:lnTo>
                        <a:pt x="624" y="187"/>
                      </a:lnTo>
                      <a:lnTo>
                        <a:pt x="632" y="196"/>
                      </a:lnTo>
                      <a:lnTo>
                        <a:pt x="608" y="214"/>
                      </a:lnTo>
                      <a:lnTo>
                        <a:pt x="600" y="223"/>
                      </a:lnTo>
                      <a:lnTo>
                        <a:pt x="592" y="223"/>
                      </a:lnTo>
                      <a:lnTo>
                        <a:pt x="559" y="223"/>
                      </a:lnTo>
                      <a:lnTo>
                        <a:pt x="543" y="232"/>
                      </a:lnTo>
                      <a:lnTo>
                        <a:pt x="535" y="232"/>
                      </a:lnTo>
                      <a:lnTo>
                        <a:pt x="519" y="232"/>
                      </a:lnTo>
                      <a:lnTo>
                        <a:pt x="519" y="241"/>
                      </a:lnTo>
                      <a:lnTo>
                        <a:pt x="511" y="241"/>
                      </a:lnTo>
                      <a:lnTo>
                        <a:pt x="503" y="232"/>
                      </a:lnTo>
                      <a:lnTo>
                        <a:pt x="495" y="232"/>
                      </a:lnTo>
                      <a:lnTo>
                        <a:pt x="478" y="232"/>
                      </a:lnTo>
                      <a:lnTo>
                        <a:pt x="454" y="223"/>
                      </a:lnTo>
                      <a:lnTo>
                        <a:pt x="446" y="214"/>
                      </a:lnTo>
                      <a:lnTo>
                        <a:pt x="446" y="214"/>
                      </a:lnTo>
                      <a:lnTo>
                        <a:pt x="389" y="223"/>
                      </a:lnTo>
                      <a:lnTo>
                        <a:pt x="381" y="214"/>
                      </a:lnTo>
                      <a:lnTo>
                        <a:pt x="373" y="205"/>
                      </a:lnTo>
                      <a:lnTo>
                        <a:pt x="365" y="187"/>
                      </a:lnTo>
                      <a:lnTo>
                        <a:pt x="357" y="187"/>
                      </a:lnTo>
                      <a:lnTo>
                        <a:pt x="324" y="179"/>
                      </a:lnTo>
                      <a:lnTo>
                        <a:pt x="316" y="170"/>
                      </a:lnTo>
                      <a:lnTo>
                        <a:pt x="308" y="170"/>
                      </a:lnTo>
                      <a:lnTo>
                        <a:pt x="292" y="170"/>
                      </a:lnTo>
                      <a:lnTo>
                        <a:pt x="284" y="170"/>
                      </a:lnTo>
                      <a:lnTo>
                        <a:pt x="284" y="161"/>
                      </a:lnTo>
                      <a:lnTo>
                        <a:pt x="284" y="134"/>
                      </a:lnTo>
                      <a:lnTo>
                        <a:pt x="276" y="116"/>
                      </a:lnTo>
                      <a:lnTo>
                        <a:pt x="268" y="116"/>
                      </a:lnTo>
                      <a:lnTo>
                        <a:pt x="260" y="116"/>
                      </a:lnTo>
                      <a:lnTo>
                        <a:pt x="251" y="116"/>
                      </a:lnTo>
                      <a:lnTo>
                        <a:pt x="251" y="107"/>
                      </a:lnTo>
                      <a:lnTo>
                        <a:pt x="243" y="98"/>
                      </a:lnTo>
                      <a:lnTo>
                        <a:pt x="235" y="89"/>
                      </a:lnTo>
                      <a:lnTo>
                        <a:pt x="227" y="98"/>
                      </a:lnTo>
                      <a:lnTo>
                        <a:pt x="227" y="98"/>
                      </a:lnTo>
                      <a:lnTo>
                        <a:pt x="211" y="107"/>
                      </a:lnTo>
                      <a:lnTo>
                        <a:pt x="203" y="107"/>
                      </a:lnTo>
                      <a:lnTo>
                        <a:pt x="203" y="107"/>
                      </a:lnTo>
                      <a:lnTo>
                        <a:pt x="195" y="134"/>
                      </a:lnTo>
                      <a:lnTo>
                        <a:pt x="187" y="134"/>
                      </a:lnTo>
                      <a:lnTo>
                        <a:pt x="187" y="134"/>
                      </a:lnTo>
                      <a:lnTo>
                        <a:pt x="170" y="134"/>
                      </a:lnTo>
                      <a:lnTo>
                        <a:pt x="162" y="134"/>
                      </a:lnTo>
                      <a:lnTo>
                        <a:pt x="154" y="134"/>
                      </a:lnTo>
                      <a:lnTo>
                        <a:pt x="146" y="152"/>
                      </a:lnTo>
                      <a:lnTo>
                        <a:pt x="146" y="152"/>
                      </a:lnTo>
                      <a:lnTo>
                        <a:pt x="146" y="170"/>
                      </a:lnTo>
                      <a:lnTo>
                        <a:pt x="130" y="170"/>
                      </a:lnTo>
                      <a:lnTo>
                        <a:pt x="114" y="170"/>
                      </a:lnTo>
                      <a:lnTo>
                        <a:pt x="114" y="179"/>
                      </a:lnTo>
                      <a:lnTo>
                        <a:pt x="122" y="205"/>
                      </a:lnTo>
                      <a:lnTo>
                        <a:pt x="122" y="205"/>
                      </a:lnTo>
                      <a:lnTo>
                        <a:pt x="114" y="223"/>
                      </a:lnTo>
                      <a:lnTo>
                        <a:pt x="114" y="232"/>
                      </a:lnTo>
                      <a:lnTo>
                        <a:pt x="106" y="232"/>
                      </a:lnTo>
                      <a:lnTo>
                        <a:pt x="89" y="241"/>
                      </a:lnTo>
                      <a:lnTo>
                        <a:pt x="73" y="250"/>
                      </a:lnTo>
                      <a:lnTo>
                        <a:pt x="57" y="250"/>
                      </a:lnTo>
                      <a:lnTo>
                        <a:pt x="49" y="259"/>
                      </a:lnTo>
                      <a:lnTo>
                        <a:pt x="49" y="268"/>
                      </a:lnTo>
                      <a:lnTo>
                        <a:pt x="41" y="268"/>
                      </a:lnTo>
                      <a:lnTo>
                        <a:pt x="33" y="259"/>
                      </a:lnTo>
                      <a:lnTo>
                        <a:pt x="25" y="259"/>
                      </a:lnTo>
                      <a:lnTo>
                        <a:pt x="25" y="268"/>
                      </a:lnTo>
                      <a:lnTo>
                        <a:pt x="8" y="268"/>
                      </a:lnTo>
                      <a:lnTo>
                        <a:pt x="8" y="277"/>
                      </a:lnTo>
                      <a:lnTo>
                        <a:pt x="8" y="285"/>
                      </a:lnTo>
                      <a:lnTo>
                        <a:pt x="0" y="294"/>
                      </a:lnTo>
                      <a:lnTo>
                        <a:pt x="8" y="294"/>
                      </a:lnTo>
                      <a:lnTo>
                        <a:pt x="16" y="294"/>
                      </a:lnTo>
                      <a:lnTo>
                        <a:pt x="25" y="303"/>
                      </a:lnTo>
                      <a:lnTo>
                        <a:pt x="25" y="312"/>
                      </a:lnTo>
                      <a:lnTo>
                        <a:pt x="25" y="321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4" name="Freeform 328"/>
                <p:cNvSpPr>
                  <a:spLocks/>
                </p:cNvSpPr>
                <p:nvPr/>
              </p:nvSpPr>
              <p:spPr bwMode="blackWhite">
                <a:xfrm>
                  <a:off x="9592" y="1729"/>
                  <a:ext cx="521" cy="214"/>
                </a:xfrm>
                <a:custGeom>
                  <a:avLst/>
                  <a:gdLst/>
                  <a:ahLst/>
                  <a:cxnLst>
                    <a:cxn ang="0">
                      <a:pos x="341" y="53"/>
                    </a:cxn>
                    <a:cxn ang="0">
                      <a:pos x="333" y="45"/>
                    </a:cxn>
                    <a:cxn ang="0">
                      <a:pos x="308" y="36"/>
                    </a:cxn>
                    <a:cxn ang="0">
                      <a:pos x="284" y="27"/>
                    </a:cxn>
                    <a:cxn ang="0">
                      <a:pos x="260" y="36"/>
                    </a:cxn>
                    <a:cxn ang="0">
                      <a:pos x="243" y="36"/>
                    </a:cxn>
                    <a:cxn ang="0">
                      <a:pos x="235" y="9"/>
                    </a:cxn>
                    <a:cxn ang="0">
                      <a:pos x="211" y="9"/>
                    </a:cxn>
                    <a:cxn ang="0">
                      <a:pos x="187" y="0"/>
                    </a:cxn>
                    <a:cxn ang="0">
                      <a:pos x="162" y="27"/>
                    </a:cxn>
                    <a:cxn ang="0">
                      <a:pos x="162" y="45"/>
                    </a:cxn>
                    <a:cxn ang="0">
                      <a:pos x="138" y="45"/>
                    </a:cxn>
                    <a:cxn ang="0">
                      <a:pos x="114" y="45"/>
                    </a:cxn>
                    <a:cxn ang="0">
                      <a:pos x="98" y="36"/>
                    </a:cxn>
                    <a:cxn ang="0">
                      <a:pos x="65" y="27"/>
                    </a:cxn>
                    <a:cxn ang="0">
                      <a:pos x="16" y="53"/>
                    </a:cxn>
                    <a:cxn ang="0">
                      <a:pos x="0" y="62"/>
                    </a:cxn>
                    <a:cxn ang="0">
                      <a:pos x="16" y="80"/>
                    </a:cxn>
                    <a:cxn ang="0">
                      <a:pos x="25" y="89"/>
                    </a:cxn>
                    <a:cxn ang="0">
                      <a:pos x="41" y="89"/>
                    </a:cxn>
                    <a:cxn ang="0">
                      <a:pos x="49" y="134"/>
                    </a:cxn>
                    <a:cxn ang="0">
                      <a:pos x="57" y="143"/>
                    </a:cxn>
                    <a:cxn ang="0">
                      <a:pos x="81" y="143"/>
                    </a:cxn>
                    <a:cxn ang="0">
                      <a:pos x="122" y="160"/>
                    </a:cxn>
                    <a:cxn ang="0">
                      <a:pos x="138" y="178"/>
                    </a:cxn>
                    <a:cxn ang="0">
                      <a:pos x="154" y="196"/>
                    </a:cxn>
                    <a:cxn ang="0">
                      <a:pos x="211" y="187"/>
                    </a:cxn>
                    <a:cxn ang="0">
                      <a:pos x="243" y="205"/>
                    </a:cxn>
                    <a:cxn ang="0">
                      <a:pos x="268" y="205"/>
                    </a:cxn>
                    <a:cxn ang="0">
                      <a:pos x="284" y="214"/>
                    </a:cxn>
                    <a:cxn ang="0">
                      <a:pos x="300" y="205"/>
                    </a:cxn>
                    <a:cxn ang="0">
                      <a:pos x="324" y="196"/>
                    </a:cxn>
                    <a:cxn ang="0">
                      <a:pos x="365" y="196"/>
                    </a:cxn>
                    <a:cxn ang="0">
                      <a:pos x="397" y="169"/>
                    </a:cxn>
                    <a:cxn ang="0">
                      <a:pos x="397" y="152"/>
                    </a:cxn>
                    <a:cxn ang="0">
                      <a:pos x="414" y="152"/>
                    </a:cxn>
                    <a:cxn ang="0">
                      <a:pos x="430" y="143"/>
                    </a:cxn>
                    <a:cxn ang="0">
                      <a:pos x="454" y="134"/>
                    </a:cxn>
                    <a:cxn ang="0">
                      <a:pos x="478" y="116"/>
                    </a:cxn>
                    <a:cxn ang="0">
                      <a:pos x="519" y="116"/>
                    </a:cxn>
                    <a:cxn ang="0">
                      <a:pos x="503" y="89"/>
                    </a:cxn>
                    <a:cxn ang="0">
                      <a:pos x="487" y="89"/>
                    </a:cxn>
                    <a:cxn ang="0">
                      <a:pos x="470" y="98"/>
                    </a:cxn>
                    <a:cxn ang="0">
                      <a:pos x="454" y="80"/>
                    </a:cxn>
                    <a:cxn ang="0">
                      <a:pos x="454" y="62"/>
                    </a:cxn>
                    <a:cxn ang="0">
                      <a:pos x="454" y="45"/>
                    </a:cxn>
                    <a:cxn ang="0">
                      <a:pos x="438" y="45"/>
                    </a:cxn>
                    <a:cxn ang="0">
                      <a:pos x="414" y="53"/>
                    </a:cxn>
                    <a:cxn ang="0">
                      <a:pos x="381" y="62"/>
                    </a:cxn>
                    <a:cxn ang="0">
                      <a:pos x="365" y="62"/>
                    </a:cxn>
                  </a:cxnLst>
                  <a:rect l="0" t="0" r="r" b="b"/>
                  <a:pathLst>
                    <a:path w="519" h="214">
                      <a:moveTo>
                        <a:pt x="365" y="62"/>
                      </a:moveTo>
                      <a:lnTo>
                        <a:pt x="341" y="53"/>
                      </a:lnTo>
                      <a:lnTo>
                        <a:pt x="333" y="53"/>
                      </a:lnTo>
                      <a:lnTo>
                        <a:pt x="333" y="45"/>
                      </a:lnTo>
                      <a:lnTo>
                        <a:pt x="316" y="45"/>
                      </a:lnTo>
                      <a:lnTo>
                        <a:pt x="308" y="36"/>
                      </a:lnTo>
                      <a:lnTo>
                        <a:pt x="292" y="36"/>
                      </a:lnTo>
                      <a:lnTo>
                        <a:pt x="284" y="27"/>
                      </a:lnTo>
                      <a:lnTo>
                        <a:pt x="268" y="36"/>
                      </a:lnTo>
                      <a:lnTo>
                        <a:pt x="260" y="36"/>
                      </a:lnTo>
                      <a:lnTo>
                        <a:pt x="252" y="36"/>
                      </a:lnTo>
                      <a:lnTo>
                        <a:pt x="243" y="36"/>
                      </a:lnTo>
                      <a:lnTo>
                        <a:pt x="235" y="27"/>
                      </a:lnTo>
                      <a:lnTo>
                        <a:pt x="235" y="9"/>
                      </a:lnTo>
                      <a:lnTo>
                        <a:pt x="219" y="9"/>
                      </a:lnTo>
                      <a:lnTo>
                        <a:pt x="211" y="9"/>
                      </a:lnTo>
                      <a:lnTo>
                        <a:pt x="195" y="0"/>
                      </a:lnTo>
                      <a:lnTo>
                        <a:pt x="187" y="0"/>
                      </a:lnTo>
                      <a:lnTo>
                        <a:pt x="162" y="18"/>
                      </a:lnTo>
                      <a:lnTo>
                        <a:pt x="162" y="27"/>
                      </a:lnTo>
                      <a:lnTo>
                        <a:pt x="170" y="27"/>
                      </a:lnTo>
                      <a:lnTo>
                        <a:pt x="162" y="45"/>
                      </a:lnTo>
                      <a:lnTo>
                        <a:pt x="154" y="45"/>
                      </a:lnTo>
                      <a:lnTo>
                        <a:pt x="138" y="45"/>
                      </a:lnTo>
                      <a:lnTo>
                        <a:pt x="122" y="45"/>
                      </a:lnTo>
                      <a:lnTo>
                        <a:pt x="114" y="45"/>
                      </a:lnTo>
                      <a:lnTo>
                        <a:pt x="106" y="36"/>
                      </a:lnTo>
                      <a:lnTo>
                        <a:pt x="98" y="36"/>
                      </a:lnTo>
                      <a:lnTo>
                        <a:pt x="73" y="27"/>
                      </a:lnTo>
                      <a:lnTo>
                        <a:pt x="65" y="27"/>
                      </a:lnTo>
                      <a:lnTo>
                        <a:pt x="49" y="36"/>
                      </a:lnTo>
                      <a:lnTo>
                        <a:pt x="16" y="53"/>
                      </a:lnTo>
                      <a:lnTo>
                        <a:pt x="8" y="53"/>
                      </a:lnTo>
                      <a:lnTo>
                        <a:pt x="0" y="62"/>
                      </a:lnTo>
                      <a:lnTo>
                        <a:pt x="8" y="71"/>
                      </a:lnTo>
                      <a:lnTo>
                        <a:pt x="16" y="80"/>
                      </a:lnTo>
                      <a:lnTo>
                        <a:pt x="16" y="89"/>
                      </a:lnTo>
                      <a:lnTo>
                        <a:pt x="25" y="89"/>
                      </a:lnTo>
                      <a:lnTo>
                        <a:pt x="25" y="89"/>
                      </a:lnTo>
                      <a:lnTo>
                        <a:pt x="41" y="89"/>
                      </a:lnTo>
                      <a:lnTo>
                        <a:pt x="49" y="107"/>
                      </a:lnTo>
                      <a:lnTo>
                        <a:pt x="49" y="134"/>
                      </a:lnTo>
                      <a:lnTo>
                        <a:pt x="49" y="143"/>
                      </a:lnTo>
                      <a:lnTo>
                        <a:pt x="57" y="143"/>
                      </a:lnTo>
                      <a:lnTo>
                        <a:pt x="73" y="143"/>
                      </a:lnTo>
                      <a:lnTo>
                        <a:pt x="81" y="143"/>
                      </a:lnTo>
                      <a:lnTo>
                        <a:pt x="89" y="152"/>
                      </a:lnTo>
                      <a:lnTo>
                        <a:pt x="122" y="160"/>
                      </a:lnTo>
                      <a:lnTo>
                        <a:pt x="130" y="160"/>
                      </a:lnTo>
                      <a:lnTo>
                        <a:pt x="138" y="178"/>
                      </a:lnTo>
                      <a:lnTo>
                        <a:pt x="146" y="187"/>
                      </a:lnTo>
                      <a:lnTo>
                        <a:pt x="154" y="196"/>
                      </a:lnTo>
                      <a:lnTo>
                        <a:pt x="211" y="187"/>
                      </a:lnTo>
                      <a:lnTo>
                        <a:pt x="211" y="187"/>
                      </a:lnTo>
                      <a:lnTo>
                        <a:pt x="219" y="196"/>
                      </a:lnTo>
                      <a:lnTo>
                        <a:pt x="243" y="205"/>
                      </a:lnTo>
                      <a:lnTo>
                        <a:pt x="260" y="205"/>
                      </a:lnTo>
                      <a:lnTo>
                        <a:pt x="268" y="205"/>
                      </a:lnTo>
                      <a:lnTo>
                        <a:pt x="276" y="214"/>
                      </a:lnTo>
                      <a:lnTo>
                        <a:pt x="284" y="214"/>
                      </a:lnTo>
                      <a:lnTo>
                        <a:pt x="284" y="205"/>
                      </a:lnTo>
                      <a:lnTo>
                        <a:pt x="300" y="205"/>
                      </a:lnTo>
                      <a:lnTo>
                        <a:pt x="308" y="205"/>
                      </a:lnTo>
                      <a:lnTo>
                        <a:pt x="324" y="196"/>
                      </a:lnTo>
                      <a:lnTo>
                        <a:pt x="357" y="196"/>
                      </a:lnTo>
                      <a:lnTo>
                        <a:pt x="365" y="196"/>
                      </a:lnTo>
                      <a:lnTo>
                        <a:pt x="373" y="187"/>
                      </a:lnTo>
                      <a:lnTo>
                        <a:pt x="397" y="169"/>
                      </a:lnTo>
                      <a:lnTo>
                        <a:pt x="389" y="160"/>
                      </a:lnTo>
                      <a:lnTo>
                        <a:pt x="397" y="152"/>
                      </a:lnTo>
                      <a:lnTo>
                        <a:pt x="406" y="143"/>
                      </a:lnTo>
                      <a:lnTo>
                        <a:pt x="414" y="152"/>
                      </a:lnTo>
                      <a:lnTo>
                        <a:pt x="422" y="152"/>
                      </a:lnTo>
                      <a:lnTo>
                        <a:pt x="430" y="143"/>
                      </a:lnTo>
                      <a:lnTo>
                        <a:pt x="438" y="134"/>
                      </a:lnTo>
                      <a:lnTo>
                        <a:pt x="454" y="134"/>
                      </a:lnTo>
                      <a:lnTo>
                        <a:pt x="454" y="134"/>
                      </a:lnTo>
                      <a:lnTo>
                        <a:pt x="478" y="116"/>
                      </a:lnTo>
                      <a:lnTo>
                        <a:pt x="503" y="107"/>
                      </a:lnTo>
                      <a:lnTo>
                        <a:pt x="519" y="116"/>
                      </a:lnTo>
                      <a:lnTo>
                        <a:pt x="511" y="98"/>
                      </a:lnTo>
                      <a:lnTo>
                        <a:pt x="503" y="89"/>
                      </a:lnTo>
                      <a:lnTo>
                        <a:pt x="495" y="89"/>
                      </a:lnTo>
                      <a:lnTo>
                        <a:pt x="487" y="89"/>
                      </a:lnTo>
                      <a:lnTo>
                        <a:pt x="478" y="98"/>
                      </a:lnTo>
                      <a:lnTo>
                        <a:pt x="470" y="98"/>
                      </a:lnTo>
                      <a:lnTo>
                        <a:pt x="454" y="89"/>
                      </a:lnTo>
                      <a:lnTo>
                        <a:pt x="454" y="80"/>
                      </a:lnTo>
                      <a:lnTo>
                        <a:pt x="454" y="71"/>
                      </a:lnTo>
                      <a:lnTo>
                        <a:pt x="454" y="62"/>
                      </a:lnTo>
                      <a:lnTo>
                        <a:pt x="470" y="45"/>
                      </a:lnTo>
                      <a:lnTo>
                        <a:pt x="454" y="45"/>
                      </a:lnTo>
                      <a:lnTo>
                        <a:pt x="454" y="45"/>
                      </a:lnTo>
                      <a:lnTo>
                        <a:pt x="438" y="45"/>
                      </a:lnTo>
                      <a:lnTo>
                        <a:pt x="430" y="45"/>
                      </a:lnTo>
                      <a:lnTo>
                        <a:pt x="414" y="53"/>
                      </a:lnTo>
                      <a:lnTo>
                        <a:pt x="397" y="53"/>
                      </a:lnTo>
                      <a:lnTo>
                        <a:pt x="381" y="62"/>
                      </a:lnTo>
                      <a:lnTo>
                        <a:pt x="373" y="62"/>
                      </a:lnTo>
                      <a:lnTo>
                        <a:pt x="365" y="62"/>
                      </a:lnTo>
                      <a:lnTo>
                        <a:pt x="365" y="62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</p:grpSp>
          <p:sp>
            <p:nvSpPr>
              <p:cNvPr id="397" name="Freeform 329"/>
              <p:cNvSpPr>
                <a:spLocks/>
              </p:cNvSpPr>
              <p:nvPr/>
            </p:nvSpPr>
            <p:spPr bwMode="blackWhite">
              <a:xfrm>
                <a:off x="10226" y="1996"/>
                <a:ext cx="49" cy="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9" y="36"/>
                  </a:cxn>
                  <a:cxn ang="0">
                    <a:pos x="0" y="36"/>
                  </a:cxn>
                  <a:cxn ang="0">
                    <a:pos x="9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17" y="72"/>
                  </a:cxn>
                  <a:cxn ang="0">
                    <a:pos x="25" y="72"/>
                  </a:cxn>
                  <a:cxn ang="0">
                    <a:pos x="33" y="72"/>
                  </a:cxn>
                  <a:cxn ang="0">
                    <a:pos x="41" y="63"/>
                  </a:cxn>
                  <a:cxn ang="0">
                    <a:pos x="49" y="63"/>
                  </a:cxn>
                  <a:cxn ang="0">
                    <a:pos x="49" y="54"/>
                  </a:cxn>
                  <a:cxn ang="0">
                    <a:pos x="49" y="36"/>
                  </a:cxn>
                  <a:cxn ang="0">
                    <a:pos x="41" y="27"/>
                  </a:cxn>
                  <a:cxn ang="0">
                    <a:pos x="33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8"/>
                  </a:cxn>
                </a:cxnLst>
                <a:rect l="0" t="0" r="r" b="b"/>
                <a:pathLst>
                  <a:path w="49" h="81">
                    <a:moveTo>
                      <a:pt x="0" y="18"/>
                    </a:moveTo>
                    <a:lnTo>
                      <a:pt x="0" y="27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9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17" y="72"/>
                    </a:lnTo>
                    <a:lnTo>
                      <a:pt x="25" y="72"/>
                    </a:lnTo>
                    <a:lnTo>
                      <a:pt x="33" y="72"/>
                    </a:lnTo>
                    <a:lnTo>
                      <a:pt x="41" y="63"/>
                    </a:lnTo>
                    <a:lnTo>
                      <a:pt x="49" y="63"/>
                    </a:lnTo>
                    <a:lnTo>
                      <a:pt x="49" y="54"/>
                    </a:lnTo>
                    <a:lnTo>
                      <a:pt x="49" y="36"/>
                    </a:lnTo>
                    <a:lnTo>
                      <a:pt x="41" y="27"/>
                    </a:lnTo>
                    <a:lnTo>
                      <a:pt x="33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8" name="Freeform 330"/>
              <p:cNvSpPr>
                <a:spLocks/>
              </p:cNvSpPr>
              <p:nvPr/>
            </p:nvSpPr>
            <p:spPr bwMode="blackWhite">
              <a:xfrm>
                <a:off x="10226" y="1996"/>
                <a:ext cx="49" cy="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9" y="36"/>
                  </a:cxn>
                  <a:cxn ang="0">
                    <a:pos x="0" y="36"/>
                  </a:cxn>
                  <a:cxn ang="0">
                    <a:pos x="9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17" y="72"/>
                  </a:cxn>
                  <a:cxn ang="0">
                    <a:pos x="25" y="72"/>
                  </a:cxn>
                  <a:cxn ang="0">
                    <a:pos x="33" y="72"/>
                  </a:cxn>
                  <a:cxn ang="0">
                    <a:pos x="41" y="63"/>
                  </a:cxn>
                  <a:cxn ang="0">
                    <a:pos x="49" y="63"/>
                  </a:cxn>
                  <a:cxn ang="0">
                    <a:pos x="49" y="54"/>
                  </a:cxn>
                  <a:cxn ang="0">
                    <a:pos x="49" y="36"/>
                  </a:cxn>
                  <a:cxn ang="0">
                    <a:pos x="41" y="27"/>
                  </a:cxn>
                  <a:cxn ang="0">
                    <a:pos x="33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8"/>
                  </a:cxn>
                </a:cxnLst>
                <a:rect l="0" t="0" r="r" b="b"/>
                <a:pathLst>
                  <a:path w="49" h="81">
                    <a:moveTo>
                      <a:pt x="0" y="18"/>
                    </a:moveTo>
                    <a:lnTo>
                      <a:pt x="0" y="27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9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17" y="72"/>
                    </a:lnTo>
                    <a:lnTo>
                      <a:pt x="25" y="72"/>
                    </a:lnTo>
                    <a:lnTo>
                      <a:pt x="33" y="72"/>
                    </a:lnTo>
                    <a:lnTo>
                      <a:pt x="41" y="63"/>
                    </a:lnTo>
                    <a:lnTo>
                      <a:pt x="49" y="63"/>
                    </a:lnTo>
                    <a:lnTo>
                      <a:pt x="49" y="54"/>
                    </a:lnTo>
                    <a:lnTo>
                      <a:pt x="49" y="36"/>
                    </a:lnTo>
                    <a:lnTo>
                      <a:pt x="41" y="27"/>
                    </a:lnTo>
                    <a:lnTo>
                      <a:pt x="33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9" name="Freeform 331"/>
              <p:cNvSpPr>
                <a:spLocks/>
              </p:cNvSpPr>
              <p:nvPr/>
            </p:nvSpPr>
            <p:spPr bwMode="blackWhite">
              <a:xfrm>
                <a:off x="10194" y="1916"/>
                <a:ext cx="105" cy="98"/>
              </a:xfrm>
              <a:custGeom>
                <a:avLst/>
                <a:gdLst/>
                <a:ahLst/>
                <a:cxnLst>
                  <a:cxn ang="0">
                    <a:pos x="65" y="80"/>
                  </a:cxn>
                  <a:cxn ang="0">
                    <a:pos x="65" y="80"/>
                  </a:cxn>
                  <a:cxn ang="0">
                    <a:pos x="57" y="71"/>
                  </a:cxn>
                  <a:cxn ang="0">
                    <a:pos x="49" y="71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65" y="54"/>
                  </a:cxn>
                  <a:cxn ang="0">
                    <a:pos x="89" y="36"/>
                  </a:cxn>
                  <a:cxn ang="0">
                    <a:pos x="81" y="27"/>
                  </a:cxn>
                  <a:cxn ang="0">
                    <a:pos x="89" y="18"/>
                  </a:cxn>
                  <a:cxn ang="0">
                    <a:pos x="105" y="9"/>
                  </a:cxn>
                  <a:cxn ang="0">
                    <a:pos x="105" y="9"/>
                  </a:cxn>
                  <a:cxn ang="0">
                    <a:pos x="97" y="0"/>
                  </a:cxn>
                  <a:cxn ang="0">
                    <a:pos x="89" y="0"/>
                  </a:cxn>
                  <a:cxn ang="0">
                    <a:pos x="81" y="9"/>
                  </a:cxn>
                  <a:cxn ang="0">
                    <a:pos x="73" y="18"/>
                  </a:cxn>
                  <a:cxn ang="0">
                    <a:pos x="65" y="18"/>
                  </a:cxn>
                  <a:cxn ang="0">
                    <a:pos x="65" y="27"/>
                  </a:cxn>
                  <a:cxn ang="0">
                    <a:pos x="57" y="27"/>
                  </a:cxn>
                  <a:cxn ang="0">
                    <a:pos x="49" y="27"/>
                  </a:cxn>
                  <a:cxn ang="0">
                    <a:pos x="41" y="27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8" y="89"/>
                  </a:cxn>
                  <a:cxn ang="0">
                    <a:pos x="16" y="98"/>
                  </a:cxn>
                  <a:cxn ang="0">
                    <a:pos x="24" y="98"/>
                  </a:cxn>
                  <a:cxn ang="0">
                    <a:pos x="32" y="98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80"/>
                  </a:cxn>
                </a:cxnLst>
                <a:rect l="0" t="0" r="r" b="b"/>
                <a:pathLst>
                  <a:path w="105" h="98">
                    <a:moveTo>
                      <a:pt x="65" y="80"/>
                    </a:moveTo>
                    <a:lnTo>
                      <a:pt x="65" y="80"/>
                    </a:lnTo>
                    <a:lnTo>
                      <a:pt x="57" y="71"/>
                    </a:lnTo>
                    <a:lnTo>
                      <a:pt x="49" y="71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65" y="54"/>
                    </a:lnTo>
                    <a:lnTo>
                      <a:pt x="89" y="36"/>
                    </a:lnTo>
                    <a:lnTo>
                      <a:pt x="81" y="27"/>
                    </a:lnTo>
                    <a:lnTo>
                      <a:pt x="89" y="18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97" y="0"/>
                    </a:lnTo>
                    <a:lnTo>
                      <a:pt x="89" y="0"/>
                    </a:lnTo>
                    <a:lnTo>
                      <a:pt x="81" y="9"/>
                    </a:lnTo>
                    <a:lnTo>
                      <a:pt x="73" y="18"/>
                    </a:lnTo>
                    <a:lnTo>
                      <a:pt x="65" y="18"/>
                    </a:lnTo>
                    <a:lnTo>
                      <a:pt x="65" y="27"/>
                    </a:lnTo>
                    <a:lnTo>
                      <a:pt x="57" y="27"/>
                    </a:lnTo>
                    <a:lnTo>
                      <a:pt x="49" y="27"/>
                    </a:lnTo>
                    <a:lnTo>
                      <a:pt x="41" y="27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16" y="71"/>
                    </a:lnTo>
                    <a:lnTo>
                      <a:pt x="8" y="89"/>
                    </a:lnTo>
                    <a:lnTo>
                      <a:pt x="16" y="98"/>
                    </a:lnTo>
                    <a:lnTo>
                      <a:pt x="24" y="98"/>
                    </a:lnTo>
                    <a:lnTo>
                      <a:pt x="32" y="98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8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0" name="Freeform 332"/>
              <p:cNvSpPr>
                <a:spLocks/>
              </p:cNvSpPr>
              <p:nvPr/>
            </p:nvSpPr>
            <p:spPr bwMode="blackWhite">
              <a:xfrm>
                <a:off x="10194" y="1916"/>
                <a:ext cx="105" cy="98"/>
              </a:xfrm>
              <a:custGeom>
                <a:avLst/>
                <a:gdLst/>
                <a:ahLst/>
                <a:cxnLst>
                  <a:cxn ang="0">
                    <a:pos x="65" y="80"/>
                  </a:cxn>
                  <a:cxn ang="0">
                    <a:pos x="65" y="80"/>
                  </a:cxn>
                  <a:cxn ang="0">
                    <a:pos x="57" y="71"/>
                  </a:cxn>
                  <a:cxn ang="0">
                    <a:pos x="49" y="71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65" y="54"/>
                  </a:cxn>
                  <a:cxn ang="0">
                    <a:pos x="89" y="36"/>
                  </a:cxn>
                  <a:cxn ang="0">
                    <a:pos x="81" y="27"/>
                  </a:cxn>
                  <a:cxn ang="0">
                    <a:pos x="89" y="18"/>
                  </a:cxn>
                  <a:cxn ang="0">
                    <a:pos x="105" y="9"/>
                  </a:cxn>
                  <a:cxn ang="0">
                    <a:pos x="105" y="9"/>
                  </a:cxn>
                  <a:cxn ang="0">
                    <a:pos x="97" y="0"/>
                  </a:cxn>
                  <a:cxn ang="0">
                    <a:pos x="89" y="0"/>
                  </a:cxn>
                  <a:cxn ang="0">
                    <a:pos x="81" y="9"/>
                  </a:cxn>
                  <a:cxn ang="0">
                    <a:pos x="73" y="18"/>
                  </a:cxn>
                  <a:cxn ang="0">
                    <a:pos x="65" y="18"/>
                  </a:cxn>
                  <a:cxn ang="0">
                    <a:pos x="65" y="27"/>
                  </a:cxn>
                  <a:cxn ang="0">
                    <a:pos x="57" y="27"/>
                  </a:cxn>
                  <a:cxn ang="0">
                    <a:pos x="49" y="27"/>
                  </a:cxn>
                  <a:cxn ang="0">
                    <a:pos x="41" y="27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8" y="89"/>
                  </a:cxn>
                  <a:cxn ang="0">
                    <a:pos x="16" y="98"/>
                  </a:cxn>
                  <a:cxn ang="0">
                    <a:pos x="24" y="98"/>
                  </a:cxn>
                  <a:cxn ang="0">
                    <a:pos x="32" y="98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80"/>
                  </a:cxn>
                </a:cxnLst>
                <a:rect l="0" t="0" r="r" b="b"/>
                <a:pathLst>
                  <a:path w="105" h="98">
                    <a:moveTo>
                      <a:pt x="65" y="80"/>
                    </a:moveTo>
                    <a:lnTo>
                      <a:pt x="65" y="80"/>
                    </a:lnTo>
                    <a:lnTo>
                      <a:pt x="57" y="71"/>
                    </a:lnTo>
                    <a:lnTo>
                      <a:pt x="49" y="71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65" y="54"/>
                    </a:lnTo>
                    <a:lnTo>
                      <a:pt x="89" y="36"/>
                    </a:lnTo>
                    <a:lnTo>
                      <a:pt x="81" y="27"/>
                    </a:lnTo>
                    <a:lnTo>
                      <a:pt x="89" y="18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97" y="0"/>
                    </a:lnTo>
                    <a:lnTo>
                      <a:pt x="89" y="0"/>
                    </a:lnTo>
                    <a:lnTo>
                      <a:pt x="81" y="9"/>
                    </a:lnTo>
                    <a:lnTo>
                      <a:pt x="73" y="18"/>
                    </a:lnTo>
                    <a:lnTo>
                      <a:pt x="65" y="18"/>
                    </a:lnTo>
                    <a:lnTo>
                      <a:pt x="65" y="27"/>
                    </a:lnTo>
                    <a:lnTo>
                      <a:pt x="57" y="27"/>
                    </a:lnTo>
                    <a:lnTo>
                      <a:pt x="49" y="27"/>
                    </a:lnTo>
                    <a:lnTo>
                      <a:pt x="41" y="27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16" y="71"/>
                    </a:lnTo>
                    <a:lnTo>
                      <a:pt x="8" y="89"/>
                    </a:lnTo>
                    <a:lnTo>
                      <a:pt x="16" y="98"/>
                    </a:lnTo>
                    <a:lnTo>
                      <a:pt x="24" y="98"/>
                    </a:lnTo>
                    <a:lnTo>
                      <a:pt x="32" y="98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8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1" name="Freeform 333"/>
              <p:cNvSpPr>
                <a:spLocks/>
              </p:cNvSpPr>
              <p:nvPr/>
            </p:nvSpPr>
            <p:spPr bwMode="blackWhite">
              <a:xfrm>
                <a:off x="9943" y="2585"/>
                <a:ext cx="164" cy="133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9" y="0"/>
                  </a:cxn>
                  <a:cxn ang="0">
                    <a:pos x="121" y="0"/>
                  </a:cxn>
                  <a:cxn ang="0">
                    <a:pos x="113" y="0"/>
                  </a:cxn>
                  <a:cxn ang="0">
                    <a:pos x="113" y="0"/>
                  </a:cxn>
                  <a:cxn ang="0">
                    <a:pos x="105" y="17"/>
                  </a:cxn>
                  <a:cxn ang="0">
                    <a:pos x="97" y="26"/>
                  </a:cxn>
                  <a:cxn ang="0">
                    <a:pos x="97" y="35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73" y="53"/>
                  </a:cxn>
                  <a:cxn ang="0">
                    <a:pos x="65" y="44"/>
                  </a:cxn>
                  <a:cxn ang="0">
                    <a:pos x="57" y="44"/>
                  </a:cxn>
                  <a:cxn ang="0">
                    <a:pos x="48" y="44"/>
                  </a:cxn>
                  <a:cxn ang="0">
                    <a:pos x="48" y="53"/>
                  </a:cxn>
                  <a:cxn ang="0">
                    <a:pos x="32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0" y="44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16" y="89"/>
                  </a:cxn>
                  <a:cxn ang="0">
                    <a:pos x="16" y="98"/>
                  </a:cxn>
                  <a:cxn ang="0">
                    <a:pos x="16" y="115"/>
                  </a:cxn>
                  <a:cxn ang="0">
                    <a:pos x="32" y="115"/>
                  </a:cxn>
                  <a:cxn ang="0">
                    <a:pos x="40" y="115"/>
                  </a:cxn>
                  <a:cxn ang="0">
                    <a:pos x="40" y="115"/>
                  </a:cxn>
                  <a:cxn ang="0">
                    <a:pos x="48" y="124"/>
                  </a:cxn>
                  <a:cxn ang="0">
                    <a:pos x="57" y="124"/>
                  </a:cxn>
                  <a:cxn ang="0">
                    <a:pos x="65" y="124"/>
                  </a:cxn>
                  <a:cxn ang="0">
                    <a:pos x="65" y="115"/>
                  </a:cxn>
                  <a:cxn ang="0">
                    <a:pos x="81" y="124"/>
                  </a:cxn>
                  <a:cxn ang="0">
                    <a:pos x="89" y="124"/>
                  </a:cxn>
                  <a:cxn ang="0">
                    <a:pos x="89" y="124"/>
                  </a:cxn>
                  <a:cxn ang="0">
                    <a:pos x="97" y="133"/>
                  </a:cxn>
                  <a:cxn ang="0">
                    <a:pos x="97" y="133"/>
                  </a:cxn>
                  <a:cxn ang="0">
                    <a:pos x="113" y="124"/>
                  </a:cxn>
                  <a:cxn ang="0">
                    <a:pos x="121" y="107"/>
                  </a:cxn>
                  <a:cxn ang="0">
                    <a:pos x="121" y="98"/>
                  </a:cxn>
                  <a:cxn ang="0">
                    <a:pos x="129" y="89"/>
                  </a:cxn>
                  <a:cxn ang="0">
                    <a:pos x="138" y="80"/>
                  </a:cxn>
                  <a:cxn ang="0">
                    <a:pos x="138" y="62"/>
                  </a:cxn>
                  <a:cxn ang="0">
                    <a:pos x="146" y="53"/>
                  </a:cxn>
                  <a:cxn ang="0">
                    <a:pos x="162" y="53"/>
                  </a:cxn>
                  <a:cxn ang="0">
                    <a:pos x="146" y="35"/>
                  </a:cxn>
                  <a:cxn ang="0">
                    <a:pos x="146" y="35"/>
                  </a:cxn>
                  <a:cxn ang="0">
                    <a:pos x="138" y="17"/>
                  </a:cxn>
                  <a:cxn ang="0">
                    <a:pos x="138" y="9"/>
                  </a:cxn>
                  <a:cxn ang="0">
                    <a:pos x="138" y="0"/>
                  </a:cxn>
                </a:cxnLst>
                <a:rect l="0" t="0" r="r" b="b"/>
                <a:pathLst>
                  <a:path w="162" h="133">
                    <a:moveTo>
                      <a:pt x="138" y="0"/>
                    </a:moveTo>
                    <a:lnTo>
                      <a:pt x="129" y="0"/>
                    </a:lnTo>
                    <a:lnTo>
                      <a:pt x="12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05" y="17"/>
                    </a:lnTo>
                    <a:lnTo>
                      <a:pt x="97" y="26"/>
                    </a:lnTo>
                    <a:lnTo>
                      <a:pt x="97" y="35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73" y="53"/>
                    </a:lnTo>
                    <a:lnTo>
                      <a:pt x="65" y="44"/>
                    </a:lnTo>
                    <a:lnTo>
                      <a:pt x="57" y="44"/>
                    </a:lnTo>
                    <a:lnTo>
                      <a:pt x="48" y="44"/>
                    </a:lnTo>
                    <a:lnTo>
                      <a:pt x="48" y="53"/>
                    </a:lnTo>
                    <a:lnTo>
                      <a:pt x="32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16" y="89"/>
                    </a:lnTo>
                    <a:lnTo>
                      <a:pt x="16" y="98"/>
                    </a:lnTo>
                    <a:lnTo>
                      <a:pt x="16" y="115"/>
                    </a:lnTo>
                    <a:lnTo>
                      <a:pt x="32" y="115"/>
                    </a:lnTo>
                    <a:lnTo>
                      <a:pt x="40" y="115"/>
                    </a:lnTo>
                    <a:lnTo>
                      <a:pt x="40" y="115"/>
                    </a:lnTo>
                    <a:lnTo>
                      <a:pt x="48" y="124"/>
                    </a:lnTo>
                    <a:lnTo>
                      <a:pt x="57" y="124"/>
                    </a:lnTo>
                    <a:lnTo>
                      <a:pt x="65" y="124"/>
                    </a:lnTo>
                    <a:lnTo>
                      <a:pt x="65" y="115"/>
                    </a:lnTo>
                    <a:lnTo>
                      <a:pt x="81" y="124"/>
                    </a:lnTo>
                    <a:lnTo>
                      <a:pt x="89" y="124"/>
                    </a:lnTo>
                    <a:lnTo>
                      <a:pt x="89" y="12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113" y="124"/>
                    </a:lnTo>
                    <a:lnTo>
                      <a:pt x="121" y="107"/>
                    </a:lnTo>
                    <a:lnTo>
                      <a:pt x="121" y="98"/>
                    </a:lnTo>
                    <a:lnTo>
                      <a:pt x="129" y="89"/>
                    </a:lnTo>
                    <a:lnTo>
                      <a:pt x="138" y="80"/>
                    </a:lnTo>
                    <a:lnTo>
                      <a:pt x="138" y="62"/>
                    </a:lnTo>
                    <a:lnTo>
                      <a:pt x="146" y="53"/>
                    </a:lnTo>
                    <a:lnTo>
                      <a:pt x="162" y="53"/>
                    </a:lnTo>
                    <a:lnTo>
                      <a:pt x="146" y="35"/>
                    </a:lnTo>
                    <a:lnTo>
                      <a:pt x="146" y="35"/>
                    </a:lnTo>
                    <a:lnTo>
                      <a:pt x="138" y="17"/>
                    </a:lnTo>
                    <a:lnTo>
                      <a:pt x="138" y="9"/>
                    </a:lnTo>
                    <a:lnTo>
                      <a:pt x="13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2" name="Freeform 334"/>
              <p:cNvSpPr>
                <a:spLocks/>
              </p:cNvSpPr>
              <p:nvPr/>
            </p:nvSpPr>
            <p:spPr bwMode="blackWhite">
              <a:xfrm>
                <a:off x="9943" y="2585"/>
                <a:ext cx="164" cy="133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9" y="0"/>
                  </a:cxn>
                  <a:cxn ang="0">
                    <a:pos x="121" y="0"/>
                  </a:cxn>
                  <a:cxn ang="0">
                    <a:pos x="113" y="0"/>
                  </a:cxn>
                  <a:cxn ang="0">
                    <a:pos x="113" y="0"/>
                  </a:cxn>
                  <a:cxn ang="0">
                    <a:pos x="105" y="17"/>
                  </a:cxn>
                  <a:cxn ang="0">
                    <a:pos x="97" y="26"/>
                  </a:cxn>
                  <a:cxn ang="0">
                    <a:pos x="97" y="35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73" y="53"/>
                  </a:cxn>
                  <a:cxn ang="0">
                    <a:pos x="65" y="44"/>
                  </a:cxn>
                  <a:cxn ang="0">
                    <a:pos x="57" y="44"/>
                  </a:cxn>
                  <a:cxn ang="0">
                    <a:pos x="48" y="44"/>
                  </a:cxn>
                  <a:cxn ang="0">
                    <a:pos x="48" y="53"/>
                  </a:cxn>
                  <a:cxn ang="0">
                    <a:pos x="32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0" y="44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16" y="89"/>
                  </a:cxn>
                  <a:cxn ang="0">
                    <a:pos x="16" y="98"/>
                  </a:cxn>
                  <a:cxn ang="0">
                    <a:pos x="16" y="115"/>
                  </a:cxn>
                  <a:cxn ang="0">
                    <a:pos x="32" y="115"/>
                  </a:cxn>
                  <a:cxn ang="0">
                    <a:pos x="40" y="115"/>
                  </a:cxn>
                  <a:cxn ang="0">
                    <a:pos x="40" y="115"/>
                  </a:cxn>
                  <a:cxn ang="0">
                    <a:pos x="48" y="124"/>
                  </a:cxn>
                  <a:cxn ang="0">
                    <a:pos x="57" y="124"/>
                  </a:cxn>
                  <a:cxn ang="0">
                    <a:pos x="65" y="124"/>
                  </a:cxn>
                  <a:cxn ang="0">
                    <a:pos x="65" y="115"/>
                  </a:cxn>
                  <a:cxn ang="0">
                    <a:pos x="81" y="124"/>
                  </a:cxn>
                  <a:cxn ang="0">
                    <a:pos x="89" y="124"/>
                  </a:cxn>
                  <a:cxn ang="0">
                    <a:pos x="89" y="124"/>
                  </a:cxn>
                  <a:cxn ang="0">
                    <a:pos x="97" y="133"/>
                  </a:cxn>
                  <a:cxn ang="0">
                    <a:pos x="97" y="133"/>
                  </a:cxn>
                  <a:cxn ang="0">
                    <a:pos x="113" y="124"/>
                  </a:cxn>
                  <a:cxn ang="0">
                    <a:pos x="121" y="107"/>
                  </a:cxn>
                  <a:cxn ang="0">
                    <a:pos x="121" y="98"/>
                  </a:cxn>
                  <a:cxn ang="0">
                    <a:pos x="129" y="89"/>
                  </a:cxn>
                  <a:cxn ang="0">
                    <a:pos x="138" y="80"/>
                  </a:cxn>
                  <a:cxn ang="0">
                    <a:pos x="138" y="62"/>
                  </a:cxn>
                  <a:cxn ang="0">
                    <a:pos x="146" y="53"/>
                  </a:cxn>
                  <a:cxn ang="0">
                    <a:pos x="162" y="53"/>
                  </a:cxn>
                  <a:cxn ang="0">
                    <a:pos x="146" y="35"/>
                  </a:cxn>
                  <a:cxn ang="0">
                    <a:pos x="146" y="35"/>
                  </a:cxn>
                  <a:cxn ang="0">
                    <a:pos x="138" y="17"/>
                  </a:cxn>
                  <a:cxn ang="0">
                    <a:pos x="138" y="9"/>
                  </a:cxn>
                  <a:cxn ang="0">
                    <a:pos x="138" y="0"/>
                  </a:cxn>
                </a:cxnLst>
                <a:rect l="0" t="0" r="r" b="b"/>
                <a:pathLst>
                  <a:path w="162" h="133">
                    <a:moveTo>
                      <a:pt x="138" y="0"/>
                    </a:moveTo>
                    <a:lnTo>
                      <a:pt x="129" y="0"/>
                    </a:lnTo>
                    <a:lnTo>
                      <a:pt x="12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05" y="17"/>
                    </a:lnTo>
                    <a:lnTo>
                      <a:pt x="97" y="26"/>
                    </a:lnTo>
                    <a:lnTo>
                      <a:pt x="97" y="35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73" y="53"/>
                    </a:lnTo>
                    <a:lnTo>
                      <a:pt x="65" y="44"/>
                    </a:lnTo>
                    <a:lnTo>
                      <a:pt x="57" y="44"/>
                    </a:lnTo>
                    <a:lnTo>
                      <a:pt x="48" y="44"/>
                    </a:lnTo>
                    <a:lnTo>
                      <a:pt x="48" y="53"/>
                    </a:lnTo>
                    <a:lnTo>
                      <a:pt x="32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16" y="89"/>
                    </a:lnTo>
                    <a:lnTo>
                      <a:pt x="16" y="98"/>
                    </a:lnTo>
                    <a:lnTo>
                      <a:pt x="16" y="115"/>
                    </a:lnTo>
                    <a:lnTo>
                      <a:pt x="32" y="115"/>
                    </a:lnTo>
                    <a:lnTo>
                      <a:pt x="40" y="115"/>
                    </a:lnTo>
                    <a:lnTo>
                      <a:pt x="40" y="115"/>
                    </a:lnTo>
                    <a:lnTo>
                      <a:pt x="48" y="124"/>
                    </a:lnTo>
                    <a:lnTo>
                      <a:pt x="57" y="124"/>
                    </a:lnTo>
                    <a:lnTo>
                      <a:pt x="65" y="124"/>
                    </a:lnTo>
                    <a:lnTo>
                      <a:pt x="65" y="115"/>
                    </a:lnTo>
                    <a:lnTo>
                      <a:pt x="81" y="124"/>
                    </a:lnTo>
                    <a:lnTo>
                      <a:pt x="89" y="124"/>
                    </a:lnTo>
                    <a:lnTo>
                      <a:pt x="89" y="12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113" y="124"/>
                    </a:lnTo>
                    <a:lnTo>
                      <a:pt x="121" y="107"/>
                    </a:lnTo>
                    <a:lnTo>
                      <a:pt x="121" y="98"/>
                    </a:lnTo>
                    <a:lnTo>
                      <a:pt x="129" y="89"/>
                    </a:lnTo>
                    <a:lnTo>
                      <a:pt x="138" y="80"/>
                    </a:lnTo>
                    <a:lnTo>
                      <a:pt x="138" y="62"/>
                    </a:lnTo>
                    <a:lnTo>
                      <a:pt x="146" y="53"/>
                    </a:lnTo>
                    <a:lnTo>
                      <a:pt x="162" y="53"/>
                    </a:lnTo>
                    <a:lnTo>
                      <a:pt x="146" y="35"/>
                    </a:lnTo>
                    <a:lnTo>
                      <a:pt x="146" y="35"/>
                    </a:lnTo>
                    <a:lnTo>
                      <a:pt x="138" y="17"/>
                    </a:lnTo>
                    <a:lnTo>
                      <a:pt x="138" y="9"/>
                    </a:lnTo>
                    <a:lnTo>
                      <a:pt x="13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3" name="Freeform 335"/>
              <p:cNvSpPr>
                <a:spLocks/>
              </p:cNvSpPr>
              <p:nvPr/>
            </p:nvSpPr>
            <p:spPr bwMode="blackWhite">
              <a:xfrm>
                <a:off x="10024" y="2576"/>
                <a:ext cx="24" cy="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16" y="0"/>
                  </a:cxn>
                </a:cxnLst>
                <a:rect l="0" t="0" r="r" b="b"/>
                <a:pathLst>
                  <a:path w="24" h="9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24" y="0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4" name="Freeform 336"/>
              <p:cNvSpPr>
                <a:spLocks/>
              </p:cNvSpPr>
              <p:nvPr/>
            </p:nvSpPr>
            <p:spPr bwMode="blackWhite">
              <a:xfrm>
                <a:off x="10024" y="2576"/>
                <a:ext cx="24" cy="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16" y="0"/>
                  </a:cxn>
                </a:cxnLst>
                <a:rect l="0" t="0" r="r" b="b"/>
                <a:pathLst>
                  <a:path w="24" h="9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24" y="0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5" name="Freeform 337"/>
              <p:cNvSpPr>
                <a:spLocks/>
              </p:cNvSpPr>
              <p:nvPr/>
            </p:nvSpPr>
            <p:spPr bwMode="blackWhite">
              <a:xfrm>
                <a:off x="10299" y="2656"/>
                <a:ext cx="171" cy="14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41" y="9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49" y="27"/>
                  </a:cxn>
                  <a:cxn ang="0">
                    <a:pos x="57" y="36"/>
                  </a:cxn>
                  <a:cxn ang="0">
                    <a:pos x="57" y="36"/>
                  </a:cxn>
                  <a:cxn ang="0">
                    <a:pos x="65" y="44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81" y="36"/>
                  </a:cxn>
                  <a:cxn ang="0">
                    <a:pos x="90" y="36"/>
                  </a:cxn>
                  <a:cxn ang="0">
                    <a:pos x="98" y="27"/>
                  </a:cxn>
                  <a:cxn ang="0">
                    <a:pos x="106" y="27"/>
                  </a:cxn>
                  <a:cxn ang="0">
                    <a:pos x="114" y="18"/>
                  </a:cxn>
                  <a:cxn ang="0">
                    <a:pos x="130" y="27"/>
                  </a:cxn>
                  <a:cxn ang="0">
                    <a:pos x="146" y="36"/>
                  </a:cxn>
                  <a:cxn ang="0">
                    <a:pos x="154" y="36"/>
                  </a:cxn>
                  <a:cxn ang="0">
                    <a:pos x="171" y="44"/>
                  </a:cxn>
                  <a:cxn ang="0">
                    <a:pos x="171" y="44"/>
                  </a:cxn>
                  <a:cxn ang="0">
                    <a:pos x="171" y="80"/>
                  </a:cxn>
                  <a:cxn ang="0">
                    <a:pos x="171" y="98"/>
                  </a:cxn>
                  <a:cxn ang="0">
                    <a:pos x="171" y="107"/>
                  </a:cxn>
                  <a:cxn ang="0">
                    <a:pos x="171" y="116"/>
                  </a:cxn>
                  <a:cxn ang="0">
                    <a:pos x="171" y="142"/>
                  </a:cxn>
                  <a:cxn ang="0">
                    <a:pos x="171" y="142"/>
                  </a:cxn>
                  <a:cxn ang="0">
                    <a:pos x="162" y="142"/>
                  </a:cxn>
                  <a:cxn ang="0">
                    <a:pos x="146" y="125"/>
                  </a:cxn>
                  <a:cxn ang="0">
                    <a:pos x="130" y="134"/>
                  </a:cxn>
                  <a:cxn ang="0">
                    <a:pos x="122" y="134"/>
                  </a:cxn>
                  <a:cxn ang="0">
                    <a:pos x="114" y="134"/>
                  </a:cxn>
                  <a:cxn ang="0">
                    <a:pos x="122" y="116"/>
                  </a:cxn>
                  <a:cxn ang="0">
                    <a:pos x="130" y="116"/>
                  </a:cxn>
                  <a:cxn ang="0">
                    <a:pos x="122" y="89"/>
                  </a:cxn>
                  <a:cxn ang="0">
                    <a:pos x="114" y="80"/>
                  </a:cxn>
                  <a:cxn ang="0">
                    <a:pos x="106" y="80"/>
                  </a:cxn>
                  <a:cxn ang="0">
                    <a:pos x="90" y="71"/>
                  </a:cxn>
                  <a:cxn ang="0">
                    <a:pos x="65" y="71"/>
                  </a:cxn>
                  <a:cxn ang="0">
                    <a:pos x="49" y="53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33" y="53"/>
                  </a:cxn>
                  <a:cxn ang="0">
                    <a:pos x="25" y="44"/>
                  </a:cxn>
                  <a:cxn ang="0">
                    <a:pos x="17" y="44"/>
                  </a:cxn>
                  <a:cxn ang="0">
                    <a:pos x="25" y="44"/>
                  </a:cxn>
                  <a:cxn ang="0">
                    <a:pos x="33" y="44"/>
                  </a:cxn>
                  <a:cxn ang="0">
                    <a:pos x="33" y="36"/>
                  </a:cxn>
                  <a:cxn ang="0">
                    <a:pos x="49" y="36"/>
                  </a:cxn>
                  <a:cxn ang="0">
                    <a:pos x="49" y="27"/>
                  </a:cxn>
                  <a:cxn ang="0">
                    <a:pos x="33" y="36"/>
                  </a:cxn>
                  <a:cxn ang="0">
                    <a:pos x="25" y="36"/>
                  </a:cxn>
                  <a:cxn ang="0">
                    <a:pos x="17" y="27"/>
                  </a:cxn>
                  <a:cxn ang="0">
                    <a:pos x="17" y="27"/>
                  </a:cxn>
                  <a:cxn ang="0">
                    <a:pos x="0" y="18"/>
                  </a:cxn>
                </a:cxnLst>
                <a:rect l="0" t="0" r="r" b="b"/>
                <a:pathLst>
                  <a:path w="171" h="142">
                    <a:moveTo>
                      <a:pt x="0" y="18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9"/>
                    </a:lnTo>
                    <a:lnTo>
                      <a:pt x="49" y="9"/>
                    </a:lnTo>
                    <a:lnTo>
                      <a:pt x="57" y="18"/>
                    </a:lnTo>
                    <a:lnTo>
                      <a:pt x="49" y="27"/>
                    </a:lnTo>
                    <a:lnTo>
                      <a:pt x="57" y="36"/>
                    </a:lnTo>
                    <a:lnTo>
                      <a:pt x="57" y="36"/>
                    </a:lnTo>
                    <a:lnTo>
                      <a:pt x="65" y="44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81" y="36"/>
                    </a:lnTo>
                    <a:lnTo>
                      <a:pt x="90" y="36"/>
                    </a:lnTo>
                    <a:lnTo>
                      <a:pt x="98" y="27"/>
                    </a:lnTo>
                    <a:lnTo>
                      <a:pt x="106" y="27"/>
                    </a:lnTo>
                    <a:lnTo>
                      <a:pt x="114" y="18"/>
                    </a:lnTo>
                    <a:lnTo>
                      <a:pt x="130" y="27"/>
                    </a:lnTo>
                    <a:lnTo>
                      <a:pt x="146" y="36"/>
                    </a:lnTo>
                    <a:lnTo>
                      <a:pt x="154" y="36"/>
                    </a:lnTo>
                    <a:lnTo>
                      <a:pt x="171" y="44"/>
                    </a:lnTo>
                    <a:lnTo>
                      <a:pt x="171" y="44"/>
                    </a:lnTo>
                    <a:lnTo>
                      <a:pt x="171" y="80"/>
                    </a:lnTo>
                    <a:lnTo>
                      <a:pt x="171" y="98"/>
                    </a:lnTo>
                    <a:lnTo>
                      <a:pt x="171" y="107"/>
                    </a:lnTo>
                    <a:lnTo>
                      <a:pt x="171" y="116"/>
                    </a:lnTo>
                    <a:lnTo>
                      <a:pt x="171" y="142"/>
                    </a:lnTo>
                    <a:lnTo>
                      <a:pt x="171" y="142"/>
                    </a:lnTo>
                    <a:lnTo>
                      <a:pt x="162" y="142"/>
                    </a:lnTo>
                    <a:lnTo>
                      <a:pt x="146" y="125"/>
                    </a:lnTo>
                    <a:lnTo>
                      <a:pt x="130" y="134"/>
                    </a:lnTo>
                    <a:lnTo>
                      <a:pt x="122" y="134"/>
                    </a:lnTo>
                    <a:lnTo>
                      <a:pt x="114" y="134"/>
                    </a:lnTo>
                    <a:lnTo>
                      <a:pt x="122" y="116"/>
                    </a:lnTo>
                    <a:lnTo>
                      <a:pt x="130" y="116"/>
                    </a:lnTo>
                    <a:lnTo>
                      <a:pt x="122" y="89"/>
                    </a:lnTo>
                    <a:lnTo>
                      <a:pt x="114" y="80"/>
                    </a:lnTo>
                    <a:lnTo>
                      <a:pt x="106" y="80"/>
                    </a:lnTo>
                    <a:lnTo>
                      <a:pt x="90" y="71"/>
                    </a:lnTo>
                    <a:lnTo>
                      <a:pt x="65" y="71"/>
                    </a:lnTo>
                    <a:lnTo>
                      <a:pt x="49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53"/>
                    </a:lnTo>
                    <a:lnTo>
                      <a:pt x="25" y="44"/>
                    </a:lnTo>
                    <a:lnTo>
                      <a:pt x="17" y="44"/>
                    </a:lnTo>
                    <a:lnTo>
                      <a:pt x="25" y="44"/>
                    </a:lnTo>
                    <a:lnTo>
                      <a:pt x="33" y="44"/>
                    </a:lnTo>
                    <a:lnTo>
                      <a:pt x="33" y="36"/>
                    </a:lnTo>
                    <a:lnTo>
                      <a:pt x="49" y="36"/>
                    </a:lnTo>
                    <a:lnTo>
                      <a:pt x="49" y="27"/>
                    </a:lnTo>
                    <a:lnTo>
                      <a:pt x="33" y="36"/>
                    </a:lnTo>
                    <a:lnTo>
                      <a:pt x="25" y="36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6" name="Freeform 338"/>
              <p:cNvSpPr>
                <a:spLocks/>
              </p:cNvSpPr>
              <p:nvPr/>
            </p:nvSpPr>
            <p:spPr bwMode="blackWhite">
              <a:xfrm>
                <a:off x="10470" y="2700"/>
                <a:ext cx="154" cy="125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8" y="98"/>
                  </a:cxn>
                  <a:cxn ang="0">
                    <a:pos x="24" y="107"/>
                  </a:cxn>
                  <a:cxn ang="0">
                    <a:pos x="32" y="98"/>
                  </a:cxn>
                  <a:cxn ang="0">
                    <a:pos x="32" y="98"/>
                  </a:cxn>
                  <a:cxn ang="0">
                    <a:pos x="32" y="90"/>
                  </a:cxn>
                  <a:cxn ang="0">
                    <a:pos x="40" y="81"/>
                  </a:cxn>
                  <a:cxn ang="0">
                    <a:pos x="48" y="72"/>
                  </a:cxn>
                  <a:cxn ang="0">
                    <a:pos x="56" y="72"/>
                  </a:cxn>
                  <a:cxn ang="0">
                    <a:pos x="72" y="81"/>
                  </a:cxn>
                  <a:cxn ang="0">
                    <a:pos x="72" y="81"/>
                  </a:cxn>
                  <a:cxn ang="0">
                    <a:pos x="89" y="98"/>
                  </a:cxn>
                  <a:cxn ang="0">
                    <a:pos x="97" y="107"/>
                  </a:cxn>
                  <a:cxn ang="0">
                    <a:pos x="105" y="116"/>
                  </a:cxn>
                  <a:cxn ang="0">
                    <a:pos x="137" y="116"/>
                  </a:cxn>
                  <a:cxn ang="0">
                    <a:pos x="145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7" y="116"/>
                  </a:cxn>
                  <a:cxn ang="0">
                    <a:pos x="145" y="107"/>
                  </a:cxn>
                  <a:cxn ang="0">
                    <a:pos x="137" y="107"/>
                  </a:cxn>
                  <a:cxn ang="0">
                    <a:pos x="129" y="107"/>
                  </a:cxn>
                  <a:cxn ang="0">
                    <a:pos x="129" y="98"/>
                  </a:cxn>
                  <a:cxn ang="0">
                    <a:pos x="121" y="98"/>
                  </a:cxn>
                  <a:cxn ang="0">
                    <a:pos x="113" y="90"/>
                  </a:cxn>
                  <a:cxn ang="0">
                    <a:pos x="113" y="81"/>
                  </a:cxn>
                  <a:cxn ang="0">
                    <a:pos x="105" y="81"/>
                  </a:cxn>
                  <a:cxn ang="0">
                    <a:pos x="97" y="72"/>
                  </a:cxn>
                  <a:cxn ang="0">
                    <a:pos x="97" y="63"/>
                  </a:cxn>
                  <a:cxn ang="0">
                    <a:pos x="105" y="63"/>
                  </a:cxn>
                  <a:cxn ang="0">
                    <a:pos x="105" y="54"/>
                  </a:cxn>
                  <a:cxn ang="0">
                    <a:pos x="97" y="45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2" y="45"/>
                  </a:cxn>
                  <a:cxn ang="0">
                    <a:pos x="72" y="36"/>
                  </a:cxn>
                  <a:cxn ang="0">
                    <a:pos x="64" y="27"/>
                  </a:cxn>
                  <a:cxn ang="0">
                    <a:pos x="32" y="9"/>
                  </a:cxn>
                  <a:cxn ang="0">
                    <a:pos x="32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0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98"/>
                  </a:cxn>
                  <a:cxn ang="0">
                    <a:pos x="0" y="98"/>
                  </a:cxn>
                </a:cxnLst>
                <a:rect l="0" t="0" r="r" b="b"/>
                <a:pathLst>
                  <a:path w="154" h="125">
                    <a:moveTo>
                      <a:pt x="0" y="98"/>
                    </a:moveTo>
                    <a:lnTo>
                      <a:pt x="8" y="98"/>
                    </a:lnTo>
                    <a:lnTo>
                      <a:pt x="24" y="107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0"/>
                    </a:lnTo>
                    <a:lnTo>
                      <a:pt x="40" y="81"/>
                    </a:lnTo>
                    <a:lnTo>
                      <a:pt x="48" y="72"/>
                    </a:lnTo>
                    <a:lnTo>
                      <a:pt x="56" y="72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89" y="98"/>
                    </a:lnTo>
                    <a:lnTo>
                      <a:pt x="97" y="107"/>
                    </a:lnTo>
                    <a:lnTo>
                      <a:pt x="105" y="116"/>
                    </a:lnTo>
                    <a:lnTo>
                      <a:pt x="137" y="116"/>
                    </a:lnTo>
                    <a:lnTo>
                      <a:pt x="145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7" y="116"/>
                    </a:lnTo>
                    <a:lnTo>
                      <a:pt x="145" y="107"/>
                    </a:lnTo>
                    <a:lnTo>
                      <a:pt x="137" y="107"/>
                    </a:lnTo>
                    <a:lnTo>
                      <a:pt x="129" y="107"/>
                    </a:lnTo>
                    <a:lnTo>
                      <a:pt x="129" y="98"/>
                    </a:lnTo>
                    <a:lnTo>
                      <a:pt x="121" y="98"/>
                    </a:lnTo>
                    <a:lnTo>
                      <a:pt x="113" y="90"/>
                    </a:lnTo>
                    <a:lnTo>
                      <a:pt x="113" y="81"/>
                    </a:lnTo>
                    <a:lnTo>
                      <a:pt x="105" y="81"/>
                    </a:lnTo>
                    <a:lnTo>
                      <a:pt x="97" y="72"/>
                    </a:lnTo>
                    <a:lnTo>
                      <a:pt x="97" y="63"/>
                    </a:lnTo>
                    <a:lnTo>
                      <a:pt x="105" y="63"/>
                    </a:lnTo>
                    <a:lnTo>
                      <a:pt x="105" y="54"/>
                    </a:lnTo>
                    <a:lnTo>
                      <a:pt x="97" y="45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2" y="45"/>
                    </a:lnTo>
                    <a:lnTo>
                      <a:pt x="72" y="36"/>
                    </a:lnTo>
                    <a:lnTo>
                      <a:pt x="64" y="27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lnTo>
                      <a:pt x="0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98"/>
                    </a:lnTo>
                    <a:lnTo>
                      <a:pt x="0" y="9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7" name="Rectangle 339"/>
              <p:cNvSpPr>
                <a:spLocks noChangeArrowheads="1"/>
              </p:cNvSpPr>
              <p:nvPr/>
            </p:nvSpPr>
            <p:spPr bwMode="blackWhite">
              <a:xfrm>
                <a:off x="10615" y="3030"/>
                <a:ext cx="9" cy="9"/>
              </a:xfrm>
              <a:prstGeom prst="rect">
                <a:avLst/>
              </a:prstGeom>
              <a:solidFill>
                <a:srgbClr val="002080">
                  <a:alpha val="39999"/>
                </a:srgbClr>
              </a:solidFill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408" name="Rectangle 340"/>
              <p:cNvSpPr>
                <a:spLocks noChangeArrowheads="1"/>
              </p:cNvSpPr>
              <p:nvPr/>
            </p:nvSpPr>
            <p:spPr bwMode="blackWhite">
              <a:xfrm>
                <a:off x="10567" y="2807"/>
                <a:ext cx="4" cy="4"/>
              </a:xfrm>
              <a:prstGeom prst="rect">
                <a:avLst/>
              </a:prstGeom>
              <a:solidFill>
                <a:srgbClr val="002080">
                  <a:alpha val="39999"/>
                </a:srgbClr>
              </a:solidFill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409" name="Freeform 341"/>
              <p:cNvSpPr>
                <a:spLocks/>
              </p:cNvSpPr>
              <p:nvPr/>
            </p:nvSpPr>
            <p:spPr bwMode="blackWhite">
              <a:xfrm>
                <a:off x="9829" y="2415"/>
                <a:ext cx="89" cy="72"/>
              </a:xfrm>
              <a:custGeom>
                <a:avLst/>
                <a:gdLst/>
                <a:ahLst/>
                <a:cxnLst>
                  <a:cxn ang="0">
                    <a:pos x="41" y="72"/>
                  </a:cxn>
                  <a:cxn ang="0">
                    <a:pos x="33" y="72"/>
                  </a:cxn>
                  <a:cxn ang="0">
                    <a:pos x="25" y="72"/>
                  </a:cxn>
                  <a:cxn ang="0">
                    <a:pos x="17" y="63"/>
                  </a:cxn>
                  <a:cxn ang="0">
                    <a:pos x="17" y="54"/>
                  </a:cxn>
                  <a:cxn ang="0">
                    <a:pos x="17" y="45"/>
                  </a:cxn>
                  <a:cxn ang="0">
                    <a:pos x="17" y="45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17" y="9"/>
                  </a:cxn>
                  <a:cxn ang="0">
                    <a:pos x="33" y="9"/>
                  </a:cxn>
                  <a:cxn ang="0">
                    <a:pos x="49" y="9"/>
                  </a:cxn>
                  <a:cxn ang="0">
                    <a:pos x="49" y="9"/>
                  </a:cxn>
                  <a:cxn ang="0">
                    <a:pos x="57" y="9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73" y="0"/>
                  </a:cxn>
                  <a:cxn ang="0">
                    <a:pos x="81" y="9"/>
                  </a:cxn>
                  <a:cxn ang="0">
                    <a:pos x="81" y="0"/>
                  </a:cxn>
                  <a:cxn ang="0">
                    <a:pos x="89" y="0"/>
                  </a:cxn>
                  <a:cxn ang="0">
                    <a:pos x="89" y="18"/>
                  </a:cxn>
                  <a:cxn ang="0">
                    <a:pos x="89" y="18"/>
                  </a:cxn>
                  <a:cxn ang="0">
                    <a:pos x="89" y="36"/>
                  </a:cxn>
                  <a:cxn ang="0">
                    <a:pos x="73" y="45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57" y="63"/>
                  </a:cxn>
                  <a:cxn ang="0">
                    <a:pos x="57" y="63"/>
                  </a:cxn>
                  <a:cxn ang="0">
                    <a:pos x="49" y="63"/>
                  </a:cxn>
                  <a:cxn ang="0">
                    <a:pos x="49" y="72"/>
                  </a:cxn>
                  <a:cxn ang="0">
                    <a:pos x="41" y="72"/>
                  </a:cxn>
                </a:cxnLst>
                <a:rect l="0" t="0" r="r" b="b"/>
                <a:pathLst>
                  <a:path w="89" h="72">
                    <a:moveTo>
                      <a:pt x="41" y="72"/>
                    </a:moveTo>
                    <a:lnTo>
                      <a:pt x="33" y="72"/>
                    </a:lnTo>
                    <a:lnTo>
                      <a:pt x="25" y="72"/>
                    </a:lnTo>
                    <a:lnTo>
                      <a:pt x="17" y="63"/>
                    </a:lnTo>
                    <a:lnTo>
                      <a:pt x="17" y="54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33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57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73" y="0"/>
                    </a:lnTo>
                    <a:lnTo>
                      <a:pt x="81" y="9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89" y="36"/>
                    </a:lnTo>
                    <a:lnTo>
                      <a:pt x="73" y="45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57" y="63"/>
                    </a:lnTo>
                    <a:lnTo>
                      <a:pt x="57" y="63"/>
                    </a:lnTo>
                    <a:lnTo>
                      <a:pt x="49" y="63"/>
                    </a:lnTo>
                    <a:lnTo>
                      <a:pt x="49" y="72"/>
                    </a:lnTo>
                    <a:lnTo>
                      <a:pt x="41" y="7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10" name="Freeform 342"/>
              <p:cNvSpPr>
                <a:spLocks/>
              </p:cNvSpPr>
              <p:nvPr/>
            </p:nvSpPr>
            <p:spPr bwMode="blackWhite">
              <a:xfrm>
                <a:off x="9829" y="2415"/>
                <a:ext cx="89" cy="72"/>
              </a:xfrm>
              <a:custGeom>
                <a:avLst/>
                <a:gdLst/>
                <a:ahLst/>
                <a:cxnLst>
                  <a:cxn ang="0">
                    <a:pos x="41" y="72"/>
                  </a:cxn>
                  <a:cxn ang="0">
                    <a:pos x="33" y="72"/>
                  </a:cxn>
                  <a:cxn ang="0">
                    <a:pos x="25" y="72"/>
                  </a:cxn>
                  <a:cxn ang="0">
                    <a:pos x="17" y="63"/>
                  </a:cxn>
                  <a:cxn ang="0">
                    <a:pos x="17" y="54"/>
                  </a:cxn>
                  <a:cxn ang="0">
                    <a:pos x="17" y="45"/>
                  </a:cxn>
                  <a:cxn ang="0">
                    <a:pos x="17" y="45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17" y="9"/>
                  </a:cxn>
                  <a:cxn ang="0">
                    <a:pos x="33" y="9"/>
                  </a:cxn>
                  <a:cxn ang="0">
                    <a:pos x="49" y="9"/>
                  </a:cxn>
                  <a:cxn ang="0">
                    <a:pos x="49" y="9"/>
                  </a:cxn>
                  <a:cxn ang="0">
                    <a:pos x="57" y="9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73" y="0"/>
                  </a:cxn>
                  <a:cxn ang="0">
                    <a:pos x="81" y="9"/>
                  </a:cxn>
                  <a:cxn ang="0">
                    <a:pos x="81" y="0"/>
                  </a:cxn>
                  <a:cxn ang="0">
                    <a:pos x="89" y="0"/>
                  </a:cxn>
                  <a:cxn ang="0">
                    <a:pos x="89" y="18"/>
                  </a:cxn>
                  <a:cxn ang="0">
                    <a:pos x="89" y="18"/>
                  </a:cxn>
                  <a:cxn ang="0">
                    <a:pos x="89" y="36"/>
                  </a:cxn>
                  <a:cxn ang="0">
                    <a:pos x="73" y="45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57" y="63"/>
                  </a:cxn>
                  <a:cxn ang="0">
                    <a:pos x="57" y="63"/>
                  </a:cxn>
                  <a:cxn ang="0">
                    <a:pos x="49" y="63"/>
                  </a:cxn>
                  <a:cxn ang="0">
                    <a:pos x="49" y="72"/>
                  </a:cxn>
                  <a:cxn ang="0">
                    <a:pos x="41" y="72"/>
                  </a:cxn>
                </a:cxnLst>
                <a:rect l="0" t="0" r="r" b="b"/>
                <a:pathLst>
                  <a:path w="89" h="72">
                    <a:moveTo>
                      <a:pt x="41" y="72"/>
                    </a:moveTo>
                    <a:lnTo>
                      <a:pt x="33" y="72"/>
                    </a:lnTo>
                    <a:lnTo>
                      <a:pt x="25" y="72"/>
                    </a:lnTo>
                    <a:lnTo>
                      <a:pt x="17" y="63"/>
                    </a:lnTo>
                    <a:lnTo>
                      <a:pt x="17" y="54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33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57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73" y="0"/>
                    </a:lnTo>
                    <a:lnTo>
                      <a:pt x="81" y="9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89" y="36"/>
                    </a:lnTo>
                    <a:lnTo>
                      <a:pt x="73" y="45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57" y="63"/>
                    </a:lnTo>
                    <a:lnTo>
                      <a:pt x="57" y="63"/>
                    </a:lnTo>
                    <a:lnTo>
                      <a:pt x="49" y="63"/>
                    </a:lnTo>
                    <a:lnTo>
                      <a:pt x="49" y="72"/>
                    </a:lnTo>
                    <a:lnTo>
                      <a:pt x="41" y="7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sp>
          <p:nvSpPr>
            <p:cNvPr id="215" name="Rectangle 344"/>
            <p:cNvSpPr>
              <a:spLocks noChangeArrowheads="1"/>
            </p:cNvSpPr>
            <p:nvPr/>
          </p:nvSpPr>
          <p:spPr bwMode="blackWhite">
            <a:xfrm>
              <a:off x="1654176" y="4826000"/>
              <a:ext cx="13366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6" name="Rectangle 347"/>
            <p:cNvSpPr>
              <a:spLocks noChangeArrowheads="1"/>
            </p:cNvSpPr>
            <p:nvPr/>
          </p:nvSpPr>
          <p:spPr bwMode="blackWhite">
            <a:xfrm>
              <a:off x="6354763" y="3314700"/>
              <a:ext cx="14493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7" name="Rectangle 349"/>
            <p:cNvSpPr>
              <a:spLocks noChangeArrowheads="1"/>
            </p:cNvSpPr>
            <p:nvPr/>
          </p:nvSpPr>
          <p:spPr bwMode="blackWhite">
            <a:xfrm>
              <a:off x="3567113" y="1089025"/>
              <a:ext cx="2411413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9" name="Freeform 351"/>
            <p:cNvSpPr>
              <a:spLocks/>
            </p:cNvSpPr>
            <p:nvPr/>
          </p:nvSpPr>
          <p:spPr bwMode="blackWhite">
            <a:xfrm>
              <a:off x="4371976" y="2725738"/>
              <a:ext cx="150812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3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8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8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0" name="Freeform 353"/>
            <p:cNvSpPr>
              <a:spLocks/>
            </p:cNvSpPr>
            <p:nvPr/>
          </p:nvSpPr>
          <p:spPr bwMode="blackWhite">
            <a:xfrm>
              <a:off x="6172201" y="33734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1" name="Rectangle 355"/>
            <p:cNvSpPr>
              <a:spLocks noChangeArrowheads="1"/>
            </p:cNvSpPr>
            <p:nvPr/>
          </p:nvSpPr>
          <p:spPr bwMode="blackWhite">
            <a:xfrm>
              <a:off x="1592263" y="4497388"/>
              <a:ext cx="1011238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2" name="Rectangle 357"/>
            <p:cNvSpPr>
              <a:spLocks noChangeArrowheads="1"/>
            </p:cNvSpPr>
            <p:nvPr/>
          </p:nvSpPr>
          <p:spPr bwMode="blackWhite">
            <a:xfrm>
              <a:off x="1817688" y="3259138"/>
              <a:ext cx="198438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3" name="Rectangle 359"/>
            <p:cNvSpPr>
              <a:spLocks noChangeArrowheads="1"/>
            </p:cNvSpPr>
            <p:nvPr/>
          </p:nvSpPr>
          <p:spPr bwMode="blackWhite">
            <a:xfrm>
              <a:off x="6392863" y="3671888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4" name="Rectangle 360"/>
            <p:cNvSpPr>
              <a:spLocks noChangeArrowheads="1"/>
            </p:cNvSpPr>
            <p:nvPr/>
          </p:nvSpPr>
          <p:spPr bwMode="blackWhite">
            <a:xfrm>
              <a:off x="6154738" y="3492500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5" name="Rectangle 361"/>
            <p:cNvSpPr>
              <a:spLocks noChangeArrowheads="1"/>
            </p:cNvSpPr>
            <p:nvPr/>
          </p:nvSpPr>
          <p:spPr bwMode="blackWhite">
            <a:xfrm>
              <a:off x="5003801" y="4483100"/>
              <a:ext cx="1100137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6" name="Rectangle 362"/>
            <p:cNvSpPr>
              <a:spLocks noChangeArrowheads="1"/>
            </p:cNvSpPr>
            <p:nvPr/>
          </p:nvSpPr>
          <p:spPr bwMode="blackWhite">
            <a:xfrm>
              <a:off x="7016751" y="2887663"/>
              <a:ext cx="200025" cy="249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7" name="Rectangle 363"/>
            <p:cNvSpPr>
              <a:spLocks noChangeArrowheads="1"/>
            </p:cNvSpPr>
            <p:nvPr/>
          </p:nvSpPr>
          <p:spPr bwMode="blackWhite">
            <a:xfrm>
              <a:off x="5410201" y="3406775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8" name="Rectangle 364"/>
            <p:cNvSpPr>
              <a:spLocks noChangeArrowheads="1"/>
            </p:cNvSpPr>
            <p:nvPr/>
          </p:nvSpPr>
          <p:spPr bwMode="blackWhite">
            <a:xfrm>
              <a:off x="1954213" y="3038475"/>
              <a:ext cx="100013" cy="249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9" name="Rectangle 365"/>
            <p:cNvSpPr>
              <a:spLocks noChangeArrowheads="1"/>
            </p:cNvSpPr>
            <p:nvPr/>
          </p:nvSpPr>
          <p:spPr bwMode="blackWhite">
            <a:xfrm>
              <a:off x="1930401" y="3081338"/>
              <a:ext cx="73025" cy="328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1" name="Rectangle 368"/>
            <p:cNvSpPr>
              <a:spLocks noChangeArrowheads="1"/>
            </p:cNvSpPr>
            <p:nvPr/>
          </p:nvSpPr>
          <p:spPr bwMode="blackWhite">
            <a:xfrm>
              <a:off x="1766888" y="2916238"/>
              <a:ext cx="2127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4" name="Rectangle 371"/>
            <p:cNvSpPr>
              <a:spLocks noChangeArrowheads="1"/>
            </p:cNvSpPr>
            <p:nvPr/>
          </p:nvSpPr>
          <p:spPr bwMode="blackWhite">
            <a:xfrm>
              <a:off x="2390776" y="3163888"/>
              <a:ext cx="200025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6" name="Rectangle 374"/>
            <p:cNvSpPr>
              <a:spLocks noChangeArrowheads="1"/>
            </p:cNvSpPr>
            <p:nvPr/>
          </p:nvSpPr>
          <p:spPr bwMode="blackWhite">
            <a:xfrm>
              <a:off x="6254751" y="3314699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7" name="Rectangle 375"/>
            <p:cNvSpPr>
              <a:spLocks noChangeArrowheads="1"/>
            </p:cNvSpPr>
            <p:nvPr/>
          </p:nvSpPr>
          <p:spPr bwMode="blackWhite">
            <a:xfrm>
              <a:off x="6411913" y="3381375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 dirty="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8" name="Rectangle 376"/>
            <p:cNvSpPr>
              <a:spLocks noChangeArrowheads="1"/>
            </p:cNvSpPr>
            <p:nvPr/>
          </p:nvSpPr>
          <p:spPr bwMode="blackWhite">
            <a:xfrm>
              <a:off x="1971676" y="3094038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9" name="Rectangle 377"/>
            <p:cNvSpPr>
              <a:spLocks noChangeArrowheads="1"/>
            </p:cNvSpPr>
            <p:nvPr/>
          </p:nvSpPr>
          <p:spPr bwMode="blackWhite">
            <a:xfrm>
              <a:off x="1876426" y="3046413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50" name="Freeform 398"/>
            <p:cNvSpPr>
              <a:spLocks/>
            </p:cNvSpPr>
            <p:nvPr/>
          </p:nvSpPr>
          <p:spPr bwMode="blackWhite">
            <a:xfrm>
              <a:off x="2438401" y="3228975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8" name="Freeform 353"/>
            <p:cNvSpPr>
              <a:spLocks/>
            </p:cNvSpPr>
            <p:nvPr/>
          </p:nvSpPr>
          <p:spPr bwMode="blackWhite">
            <a:xfrm>
              <a:off x="6357938" y="31575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5" name="Freeform 353"/>
            <p:cNvSpPr>
              <a:spLocks/>
            </p:cNvSpPr>
            <p:nvPr/>
          </p:nvSpPr>
          <p:spPr bwMode="blackWhite">
            <a:xfrm>
              <a:off x="5419726" y="3409950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8" name="Freeform 353"/>
            <p:cNvSpPr>
              <a:spLocks/>
            </p:cNvSpPr>
            <p:nvPr/>
          </p:nvSpPr>
          <p:spPr bwMode="blackWhite">
            <a:xfrm>
              <a:off x="5989638" y="3444875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1" name="Freeform 353"/>
            <p:cNvSpPr>
              <a:spLocks/>
            </p:cNvSpPr>
            <p:nvPr/>
          </p:nvSpPr>
          <p:spPr bwMode="blackWhite">
            <a:xfrm>
              <a:off x="6088063" y="31575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6" name="Freeform 158"/>
            <p:cNvSpPr>
              <a:spLocks/>
            </p:cNvSpPr>
            <p:nvPr/>
          </p:nvSpPr>
          <p:spPr bwMode="blackWhite">
            <a:xfrm>
              <a:off x="2054226" y="3316288"/>
              <a:ext cx="523875" cy="377825"/>
            </a:xfrm>
            <a:custGeom>
              <a:avLst/>
              <a:gdLst/>
              <a:ahLst/>
              <a:cxnLst>
                <a:cxn ang="0">
                  <a:pos x="218" y="115"/>
                </a:cxn>
                <a:cxn ang="0">
                  <a:pos x="227" y="151"/>
                </a:cxn>
                <a:cxn ang="0">
                  <a:pos x="235" y="196"/>
                </a:cxn>
                <a:cxn ang="0">
                  <a:pos x="283" y="196"/>
                </a:cxn>
                <a:cxn ang="0">
                  <a:pos x="283" y="196"/>
                </a:cxn>
                <a:cxn ang="0">
                  <a:pos x="308" y="160"/>
                </a:cxn>
                <a:cxn ang="0">
                  <a:pos x="332" y="151"/>
                </a:cxn>
                <a:cxn ang="0">
                  <a:pos x="332" y="196"/>
                </a:cxn>
                <a:cxn ang="0">
                  <a:pos x="324" y="196"/>
                </a:cxn>
                <a:cxn ang="0">
                  <a:pos x="300" y="205"/>
                </a:cxn>
                <a:cxn ang="0">
                  <a:pos x="308" y="231"/>
                </a:cxn>
                <a:cxn ang="0">
                  <a:pos x="283" y="249"/>
                </a:cxn>
                <a:cxn ang="0">
                  <a:pos x="243" y="231"/>
                </a:cxn>
                <a:cxn ang="0">
                  <a:pos x="218" y="231"/>
                </a:cxn>
                <a:cxn ang="0">
                  <a:pos x="170" y="205"/>
                </a:cxn>
                <a:cxn ang="0">
                  <a:pos x="137" y="187"/>
                </a:cxn>
                <a:cxn ang="0">
                  <a:pos x="137" y="160"/>
                </a:cxn>
                <a:cxn ang="0">
                  <a:pos x="97" y="106"/>
                </a:cxn>
                <a:cxn ang="0">
                  <a:pos x="81" y="89"/>
                </a:cxn>
                <a:cxn ang="0">
                  <a:pos x="73" y="62"/>
                </a:cxn>
                <a:cxn ang="0">
                  <a:pos x="56" y="53"/>
                </a:cxn>
                <a:cxn ang="0">
                  <a:pos x="32" y="17"/>
                </a:cxn>
                <a:cxn ang="0">
                  <a:pos x="24" y="35"/>
                </a:cxn>
                <a:cxn ang="0">
                  <a:pos x="73" y="124"/>
                </a:cxn>
                <a:cxn ang="0">
                  <a:pos x="81" y="133"/>
                </a:cxn>
                <a:cxn ang="0">
                  <a:pos x="73" y="133"/>
                </a:cxn>
                <a:cxn ang="0">
                  <a:pos x="56" y="106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8" y="44"/>
                </a:cxn>
                <a:cxn ang="0">
                  <a:pos x="24" y="0"/>
                </a:cxn>
                <a:cxn ang="0">
                  <a:pos x="121" y="8"/>
                </a:cxn>
                <a:cxn ang="0">
                  <a:pos x="137" y="44"/>
                </a:cxn>
                <a:cxn ang="0">
                  <a:pos x="162" y="53"/>
                </a:cxn>
                <a:cxn ang="0">
                  <a:pos x="170" y="44"/>
                </a:cxn>
                <a:cxn ang="0">
                  <a:pos x="227" y="98"/>
                </a:cxn>
              </a:cxnLst>
              <a:rect l="0" t="0" r="r" b="b"/>
              <a:pathLst>
                <a:path w="340" h="249">
                  <a:moveTo>
                    <a:pt x="227" y="98"/>
                  </a:moveTo>
                  <a:lnTo>
                    <a:pt x="218" y="115"/>
                  </a:lnTo>
                  <a:lnTo>
                    <a:pt x="218" y="151"/>
                  </a:lnTo>
                  <a:lnTo>
                    <a:pt x="227" y="151"/>
                  </a:lnTo>
                  <a:lnTo>
                    <a:pt x="227" y="160"/>
                  </a:lnTo>
                  <a:lnTo>
                    <a:pt x="235" y="196"/>
                  </a:lnTo>
                  <a:lnTo>
                    <a:pt x="259" y="205"/>
                  </a:lnTo>
                  <a:lnTo>
                    <a:pt x="283" y="196"/>
                  </a:lnTo>
                  <a:lnTo>
                    <a:pt x="300" y="196"/>
                  </a:lnTo>
                  <a:lnTo>
                    <a:pt x="283" y="196"/>
                  </a:lnTo>
                  <a:lnTo>
                    <a:pt x="300" y="187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32" y="151"/>
                  </a:lnTo>
                  <a:lnTo>
                    <a:pt x="340" y="160"/>
                  </a:lnTo>
                  <a:lnTo>
                    <a:pt x="332" y="196"/>
                  </a:lnTo>
                  <a:lnTo>
                    <a:pt x="332" y="205"/>
                  </a:lnTo>
                  <a:lnTo>
                    <a:pt x="324" y="196"/>
                  </a:lnTo>
                  <a:lnTo>
                    <a:pt x="316" y="205"/>
                  </a:lnTo>
                  <a:lnTo>
                    <a:pt x="300" y="205"/>
                  </a:lnTo>
                  <a:lnTo>
                    <a:pt x="283" y="213"/>
                  </a:lnTo>
                  <a:lnTo>
                    <a:pt x="308" y="231"/>
                  </a:lnTo>
                  <a:lnTo>
                    <a:pt x="283" y="231"/>
                  </a:lnTo>
                  <a:lnTo>
                    <a:pt x="283" y="249"/>
                  </a:lnTo>
                  <a:lnTo>
                    <a:pt x="259" y="231"/>
                  </a:lnTo>
                  <a:lnTo>
                    <a:pt x="243" y="231"/>
                  </a:lnTo>
                  <a:lnTo>
                    <a:pt x="235" y="231"/>
                  </a:lnTo>
                  <a:lnTo>
                    <a:pt x="218" y="231"/>
                  </a:lnTo>
                  <a:lnTo>
                    <a:pt x="178" y="213"/>
                  </a:lnTo>
                  <a:lnTo>
                    <a:pt x="170" y="205"/>
                  </a:lnTo>
                  <a:lnTo>
                    <a:pt x="154" y="205"/>
                  </a:lnTo>
                  <a:lnTo>
                    <a:pt x="137" y="187"/>
                  </a:lnTo>
                  <a:lnTo>
                    <a:pt x="129" y="169"/>
                  </a:lnTo>
                  <a:lnTo>
                    <a:pt x="137" y="160"/>
                  </a:lnTo>
                  <a:lnTo>
                    <a:pt x="129" y="151"/>
                  </a:lnTo>
                  <a:lnTo>
                    <a:pt x="97" y="106"/>
                  </a:lnTo>
                  <a:lnTo>
                    <a:pt x="81" y="98"/>
                  </a:lnTo>
                  <a:lnTo>
                    <a:pt x="81" y="89"/>
                  </a:lnTo>
                  <a:lnTo>
                    <a:pt x="73" y="80"/>
                  </a:lnTo>
                  <a:lnTo>
                    <a:pt x="73" y="62"/>
                  </a:lnTo>
                  <a:lnTo>
                    <a:pt x="65" y="62"/>
                  </a:lnTo>
                  <a:lnTo>
                    <a:pt x="56" y="53"/>
                  </a:lnTo>
                  <a:lnTo>
                    <a:pt x="40" y="17"/>
                  </a:lnTo>
                  <a:lnTo>
                    <a:pt x="32" y="17"/>
                  </a:lnTo>
                  <a:lnTo>
                    <a:pt x="24" y="8"/>
                  </a:lnTo>
                  <a:lnTo>
                    <a:pt x="24" y="35"/>
                  </a:lnTo>
                  <a:lnTo>
                    <a:pt x="65" y="89"/>
                  </a:lnTo>
                  <a:lnTo>
                    <a:pt x="73" y="124"/>
                  </a:lnTo>
                  <a:lnTo>
                    <a:pt x="81" y="124"/>
                  </a:lnTo>
                  <a:lnTo>
                    <a:pt x="81" y="133"/>
                  </a:lnTo>
                  <a:lnTo>
                    <a:pt x="81" y="142"/>
                  </a:lnTo>
                  <a:lnTo>
                    <a:pt x="73" y="133"/>
                  </a:lnTo>
                  <a:lnTo>
                    <a:pt x="48" y="115"/>
                  </a:lnTo>
                  <a:lnTo>
                    <a:pt x="56" y="106"/>
                  </a:lnTo>
                  <a:lnTo>
                    <a:pt x="48" y="89"/>
                  </a:lnTo>
                  <a:lnTo>
                    <a:pt x="24" y="80"/>
                  </a:lnTo>
                  <a:lnTo>
                    <a:pt x="24" y="62"/>
                  </a:lnTo>
                  <a:lnTo>
                    <a:pt x="24" y="80"/>
                  </a:lnTo>
                  <a:lnTo>
                    <a:pt x="32" y="62"/>
                  </a:lnTo>
                  <a:lnTo>
                    <a:pt x="8" y="4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65" y="17"/>
                  </a:lnTo>
                  <a:lnTo>
                    <a:pt x="121" y="8"/>
                  </a:lnTo>
                  <a:lnTo>
                    <a:pt x="137" y="26"/>
                  </a:lnTo>
                  <a:lnTo>
                    <a:pt x="137" y="44"/>
                  </a:lnTo>
                  <a:lnTo>
                    <a:pt x="154" y="53"/>
                  </a:lnTo>
                  <a:lnTo>
                    <a:pt x="162" y="53"/>
                  </a:lnTo>
                  <a:lnTo>
                    <a:pt x="162" y="44"/>
                  </a:lnTo>
                  <a:lnTo>
                    <a:pt x="170" y="44"/>
                  </a:lnTo>
                  <a:lnTo>
                    <a:pt x="202" y="89"/>
                  </a:lnTo>
                  <a:lnTo>
                    <a:pt x="227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7" name="Freeform 353"/>
            <p:cNvSpPr>
              <a:spLocks/>
            </p:cNvSpPr>
            <p:nvPr/>
          </p:nvSpPr>
          <p:spPr bwMode="blackWhite">
            <a:xfrm>
              <a:off x="6216651" y="33734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7" name="Freeform 353"/>
            <p:cNvSpPr>
              <a:spLocks/>
            </p:cNvSpPr>
            <p:nvPr/>
          </p:nvSpPr>
          <p:spPr bwMode="blackWhite">
            <a:xfrm>
              <a:off x="6300788" y="3213100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43" name="Freeform 351"/>
            <p:cNvSpPr>
              <a:spLocks/>
            </p:cNvSpPr>
            <p:nvPr/>
          </p:nvSpPr>
          <p:spPr bwMode="blackWhite">
            <a:xfrm>
              <a:off x="4454526" y="2813050"/>
              <a:ext cx="150812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3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8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8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5" name="群組 429"/>
          <p:cNvGrpSpPr>
            <a:grpSpLocks/>
          </p:cNvGrpSpPr>
          <p:nvPr/>
        </p:nvGrpSpPr>
        <p:grpSpPr bwMode="auto">
          <a:xfrm>
            <a:off x="455085" y="3541706"/>
            <a:ext cx="2311400" cy="826652"/>
            <a:chOff x="207963" y="3228975"/>
            <a:chExt cx="1700213" cy="825595"/>
          </a:xfrm>
        </p:grpSpPr>
        <p:sp>
          <p:nvSpPr>
            <p:cNvPr id="431" name="Line 366"/>
            <p:cNvSpPr>
              <a:spLocks noChangeShapeType="1"/>
            </p:cNvSpPr>
            <p:nvPr/>
          </p:nvSpPr>
          <p:spPr bwMode="blackWhite">
            <a:xfrm flipH="1" flipV="1">
              <a:off x="316951" y="3228975"/>
              <a:ext cx="0" cy="792734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2" name="Line 388"/>
            <p:cNvSpPr>
              <a:spLocks noChangeShapeType="1"/>
            </p:cNvSpPr>
            <p:nvPr/>
          </p:nvSpPr>
          <p:spPr bwMode="auto">
            <a:xfrm>
              <a:off x="316951" y="3228975"/>
              <a:ext cx="1483793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54" name="Text Box 389"/>
            <p:cNvSpPr txBox="1">
              <a:spLocks noChangeArrowheads="1"/>
            </p:cNvSpPr>
            <p:nvPr/>
          </p:nvSpPr>
          <p:spPr bwMode="auto">
            <a:xfrm>
              <a:off x="207963" y="3444877"/>
              <a:ext cx="1700213" cy="6096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Santa Clara, CA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NPI, NA Hub, Engineering Service, Enclosure</a:t>
              </a:r>
            </a:p>
          </p:txBody>
        </p:sp>
      </p:grpSp>
      <p:grpSp>
        <p:nvGrpSpPr>
          <p:cNvPr id="6" name="群組 433"/>
          <p:cNvGrpSpPr>
            <a:grpSpLocks/>
          </p:cNvGrpSpPr>
          <p:nvPr/>
        </p:nvGrpSpPr>
        <p:grpSpPr bwMode="auto">
          <a:xfrm>
            <a:off x="476261" y="1893896"/>
            <a:ext cx="2290233" cy="1563687"/>
            <a:chOff x="211139" y="1606550"/>
            <a:chExt cx="1671655" cy="1563688"/>
          </a:xfrm>
        </p:grpSpPr>
        <p:sp>
          <p:nvSpPr>
            <p:cNvPr id="435" name="Line 369"/>
            <p:cNvSpPr>
              <a:spLocks noChangeShapeType="1"/>
            </p:cNvSpPr>
            <p:nvPr/>
          </p:nvSpPr>
          <p:spPr bwMode="blackWhite">
            <a:xfrm flipH="1">
              <a:off x="1054691" y="3170238"/>
              <a:ext cx="631891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6" name="Line 370"/>
            <p:cNvSpPr>
              <a:spLocks noChangeShapeType="1"/>
            </p:cNvSpPr>
            <p:nvPr/>
          </p:nvSpPr>
          <p:spPr bwMode="blackWhite">
            <a:xfrm flipH="1" flipV="1">
              <a:off x="1048511" y="2149475"/>
              <a:ext cx="6180" cy="1020763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51" name="Text Box 390"/>
            <p:cNvSpPr txBox="1">
              <a:spLocks noChangeArrowheads="1"/>
            </p:cNvSpPr>
            <p:nvPr/>
          </p:nvSpPr>
          <p:spPr bwMode="auto">
            <a:xfrm>
              <a:off x="211139" y="1606550"/>
              <a:ext cx="1671655" cy="6104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San Jose, CA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NPI, Engineering Service,  PCBA &amp; BOX Build</a:t>
              </a:r>
            </a:p>
          </p:txBody>
        </p:sp>
      </p:grpSp>
      <p:grpSp>
        <p:nvGrpSpPr>
          <p:cNvPr id="7" name="群組 437"/>
          <p:cNvGrpSpPr>
            <a:grpSpLocks/>
          </p:cNvGrpSpPr>
          <p:nvPr/>
        </p:nvGrpSpPr>
        <p:grpSpPr bwMode="auto">
          <a:xfrm>
            <a:off x="4857754" y="1043561"/>
            <a:ext cx="2163242" cy="1868463"/>
            <a:chOff x="3644645" y="963309"/>
            <a:chExt cx="1621640" cy="1867304"/>
          </a:xfrm>
        </p:grpSpPr>
        <p:sp>
          <p:nvSpPr>
            <p:cNvPr id="439" name="Line 350"/>
            <p:cNvSpPr>
              <a:spLocks noChangeShapeType="1"/>
            </p:cNvSpPr>
            <p:nvPr/>
          </p:nvSpPr>
          <p:spPr bwMode="blackWhite">
            <a:xfrm>
              <a:off x="4501484" y="1499528"/>
              <a:ext cx="0" cy="133108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8" name="Text Box 391"/>
            <p:cNvSpPr txBox="1">
              <a:spLocks noChangeArrowheads="1"/>
            </p:cNvSpPr>
            <p:nvPr/>
          </p:nvSpPr>
          <p:spPr bwMode="auto">
            <a:xfrm>
              <a:off x="3644645" y="963309"/>
              <a:ext cx="1621640" cy="6100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Czech Republic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Enclosure, ATO,  EU  Regional DF Site</a:t>
              </a:r>
              <a:r>
                <a:rPr lang="zh-TW" altLang="en-US" sz="1350" dirty="0">
                  <a:solidFill>
                    <a:srgbClr val="5F5F5F"/>
                  </a:solidFill>
                </a:rPr>
                <a:t> </a:t>
              </a:r>
              <a:endParaRPr lang="en-US" altLang="zh-TW" sz="1350" dirty="0">
                <a:solidFill>
                  <a:srgbClr val="5F5F5F"/>
                </a:solidFill>
              </a:endParaRPr>
            </a:p>
          </p:txBody>
        </p:sp>
      </p:grpSp>
      <p:grpSp>
        <p:nvGrpSpPr>
          <p:cNvPr id="8" name="群組 496"/>
          <p:cNvGrpSpPr>
            <a:grpSpLocks/>
          </p:cNvGrpSpPr>
          <p:nvPr/>
        </p:nvGrpSpPr>
        <p:grpSpPr bwMode="auto">
          <a:xfrm>
            <a:off x="2446867" y="979571"/>
            <a:ext cx="1921934" cy="2429021"/>
            <a:chOff x="1835473" y="871832"/>
            <a:chExt cx="1440160" cy="2428544"/>
          </a:xfrm>
          <a:solidFill>
            <a:schemeClr val="bg1"/>
          </a:solidFill>
        </p:grpSpPr>
        <p:sp>
          <p:nvSpPr>
            <p:cNvPr id="442" name="Line 372"/>
            <p:cNvSpPr>
              <a:spLocks noChangeShapeType="1"/>
            </p:cNvSpPr>
            <p:nvPr/>
          </p:nvSpPr>
          <p:spPr bwMode="blackWhite">
            <a:xfrm flipH="1">
              <a:off x="2559492" y="1506853"/>
              <a:ext cx="0" cy="1793523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185" name="Text Box 387"/>
            <p:cNvSpPr txBox="1">
              <a:spLocks noChangeArrowheads="1"/>
            </p:cNvSpPr>
            <p:nvPr/>
          </p:nvSpPr>
          <p:spPr bwMode="auto">
            <a:xfrm>
              <a:off x="1835473" y="871832"/>
              <a:ext cx="1440160" cy="610354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  <a:defRPr/>
              </a:pPr>
              <a:r>
                <a:rPr lang="en-US" altLang="zh-TW" sz="1350" u="sng" dirty="0"/>
                <a:t>Houston, TX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  <a:defRPr/>
              </a:pPr>
              <a:r>
                <a:rPr lang="en-US" altLang="zh-TW" sz="1350" dirty="0">
                  <a:solidFill>
                    <a:srgbClr val="5F5F5F"/>
                  </a:solidFill>
                </a:rPr>
                <a:t>ATO, North America Regional DF Site</a:t>
              </a:r>
            </a:p>
          </p:txBody>
        </p:sp>
      </p:grpSp>
      <p:grpSp>
        <p:nvGrpSpPr>
          <p:cNvPr id="9" name="群組 448"/>
          <p:cNvGrpSpPr>
            <a:grpSpLocks/>
          </p:cNvGrpSpPr>
          <p:nvPr/>
        </p:nvGrpSpPr>
        <p:grpSpPr bwMode="auto">
          <a:xfrm>
            <a:off x="8667667" y="3709961"/>
            <a:ext cx="3293117" cy="853617"/>
            <a:chOff x="6358241" y="3157537"/>
            <a:chExt cx="2470060" cy="854260"/>
          </a:xfrm>
          <a:solidFill>
            <a:srgbClr val="00FF00"/>
          </a:solidFill>
        </p:grpSpPr>
        <p:sp>
          <p:nvSpPr>
            <p:cNvPr id="450" name="Line 393"/>
            <p:cNvSpPr>
              <a:spLocks noChangeShapeType="1"/>
            </p:cNvSpPr>
            <p:nvPr/>
          </p:nvSpPr>
          <p:spPr bwMode="auto">
            <a:xfrm>
              <a:off x="6358241" y="3331000"/>
              <a:ext cx="1524137" cy="0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6" name="Text Box 392"/>
            <p:cNvSpPr txBox="1">
              <a:spLocks noChangeArrowheads="1"/>
            </p:cNvSpPr>
            <p:nvPr/>
          </p:nvSpPr>
          <p:spPr bwMode="auto">
            <a:xfrm>
              <a:off x="7226301" y="3157537"/>
              <a:ext cx="1602000" cy="854260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 err="1"/>
                <a:t>TuCheng</a:t>
              </a:r>
              <a:r>
                <a:rPr lang="en-US" altLang="zh-TW" sz="1350" u="sng" dirty="0"/>
                <a:t>/</a:t>
              </a:r>
              <a:r>
                <a:rPr lang="en-US" altLang="zh-TW" sz="1350" u="sng" dirty="0" err="1"/>
                <a:t>HsinChu</a:t>
              </a:r>
              <a:r>
                <a:rPr lang="en-US" altLang="zh-TW" sz="1350" u="sng" dirty="0"/>
                <a:t>, 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Taiwan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Engineering Service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4" name="群組 451"/>
          <p:cNvGrpSpPr>
            <a:grpSpLocks/>
          </p:cNvGrpSpPr>
          <p:nvPr/>
        </p:nvGrpSpPr>
        <p:grpSpPr bwMode="auto">
          <a:xfrm>
            <a:off x="8296330" y="3895597"/>
            <a:ext cx="3458633" cy="2505824"/>
            <a:chOff x="6233722" y="3535366"/>
            <a:chExt cx="2594579" cy="2505155"/>
          </a:xfrm>
        </p:grpSpPr>
        <p:sp>
          <p:nvSpPr>
            <p:cNvPr id="71742" name="Text Box 396"/>
            <p:cNvSpPr txBox="1">
              <a:spLocks noChangeArrowheads="1"/>
            </p:cNvSpPr>
            <p:nvPr/>
          </p:nvSpPr>
          <p:spPr bwMode="auto">
            <a:xfrm>
              <a:off x="7226301" y="5430210"/>
              <a:ext cx="1602000" cy="6103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 err="1"/>
                <a:t>Guanlan</a:t>
              </a:r>
              <a:r>
                <a:rPr lang="en-US" altLang="zh-TW" sz="1350" u="sng" dirty="0"/>
                <a:t>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ATO,  Asia / China Regional DF Site </a:t>
              </a:r>
            </a:p>
          </p:txBody>
        </p:sp>
        <p:sp>
          <p:nvSpPr>
            <p:cNvPr id="454" name="Line 409"/>
            <p:cNvSpPr>
              <a:spLocks noChangeShapeType="1"/>
            </p:cNvSpPr>
            <p:nvPr/>
          </p:nvSpPr>
          <p:spPr bwMode="auto">
            <a:xfrm flipH="1" flipV="1">
              <a:off x="6233722" y="5525559"/>
              <a:ext cx="976539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5" name="Line 372"/>
            <p:cNvSpPr>
              <a:spLocks noChangeShapeType="1"/>
            </p:cNvSpPr>
            <p:nvPr/>
          </p:nvSpPr>
          <p:spPr bwMode="blackWhite">
            <a:xfrm flipH="1">
              <a:off x="6233722" y="3535366"/>
              <a:ext cx="0" cy="1990193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5186" name="群組 455"/>
          <p:cNvGrpSpPr>
            <a:grpSpLocks/>
          </p:cNvGrpSpPr>
          <p:nvPr/>
        </p:nvGrpSpPr>
        <p:grpSpPr bwMode="auto">
          <a:xfrm>
            <a:off x="8600618" y="3906468"/>
            <a:ext cx="3344333" cy="1835999"/>
            <a:chOff x="6319838" y="3451225"/>
            <a:chExt cx="2508463" cy="1836000"/>
          </a:xfrm>
        </p:grpSpPr>
        <p:sp>
          <p:nvSpPr>
            <p:cNvPr id="459" name="Line 372"/>
            <p:cNvSpPr>
              <a:spLocks noChangeShapeType="1"/>
            </p:cNvSpPr>
            <p:nvPr/>
          </p:nvSpPr>
          <p:spPr bwMode="blackWhite">
            <a:xfrm flipH="1">
              <a:off x="6319838" y="3451225"/>
              <a:ext cx="0" cy="1728788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7" name="Line 409"/>
            <p:cNvSpPr>
              <a:spLocks noChangeShapeType="1"/>
            </p:cNvSpPr>
            <p:nvPr/>
          </p:nvSpPr>
          <p:spPr bwMode="auto">
            <a:xfrm flipH="1" flipV="1">
              <a:off x="6321426" y="5173663"/>
              <a:ext cx="976396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1" name="Text Box 395"/>
            <p:cNvSpPr txBox="1">
              <a:spLocks noChangeArrowheads="1"/>
            </p:cNvSpPr>
            <p:nvPr/>
          </p:nvSpPr>
          <p:spPr bwMode="auto">
            <a:xfrm>
              <a:off x="7226301" y="4228935"/>
              <a:ext cx="1602000" cy="105829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Long </a:t>
              </a:r>
              <a:r>
                <a:rPr lang="en-US" altLang="zh-TW" sz="1350" u="sng" dirty="0" err="1"/>
                <a:t>Hua</a:t>
              </a:r>
              <a:r>
                <a:rPr lang="en-US" altLang="zh-TW" sz="1350" u="sng" dirty="0"/>
                <a:t>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 err="1"/>
                <a:t>NPI,Repair</a:t>
              </a:r>
              <a:r>
                <a:rPr lang="en-US" altLang="zh-TW" sz="1350" dirty="0"/>
                <a:t>, </a:t>
              </a:r>
              <a:r>
                <a:rPr lang="en-US" altLang="zh-TW" sz="1350" dirty="0">
                  <a:solidFill>
                    <a:srgbClr val="5F5F5F"/>
                  </a:solidFill>
                </a:rPr>
                <a:t>Engineering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Service, PCBA, Enclosure,  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BOX Build, B/P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7" name="群組 459"/>
          <p:cNvGrpSpPr>
            <a:grpSpLocks/>
          </p:cNvGrpSpPr>
          <p:nvPr/>
        </p:nvGrpSpPr>
        <p:grpSpPr bwMode="auto">
          <a:xfrm>
            <a:off x="8982312" y="2807004"/>
            <a:ext cx="3105151" cy="815145"/>
            <a:chOff x="6499226" y="2605090"/>
            <a:chExt cx="2329075" cy="815142"/>
          </a:xfrm>
          <a:solidFill>
            <a:srgbClr val="00FF00"/>
          </a:solidFill>
        </p:grpSpPr>
        <p:sp>
          <p:nvSpPr>
            <p:cNvPr id="461" name="Line 409"/>
            <p:cNvSpPr>
              <a:spLocks noChangeShapeType="1"/>
            </p:cNvSpPr>
            <p:nvPr/>
          </p:nvSpPr>
          <p:spPr bwMode="auto">
            <a:xfrm flipH="1">
              <a:off x="6499226" y="2797176"/>
              <a:ext cx="731905" cy="431799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8" name="Text Box 392"/>
            <p:cNvSpPr txBox="1">
              <a:spLocks noChangeArrowheads="1"/>
            </p:cNvSpPr>
            <p:nvPr/>
          </p:nvSpPr>
          <p:spPr bwMode="auto">
            <a:xfrm>
              <a:off x="7226301" y="2605090"/>
              <a:ext cx="1602000" cy="815142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Song Jiang,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Enclosure, B/P,  BOX Build, NPI,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 </a:t>
              </a: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8" name="群組 462"/>
          <p:cNvGrpSpPr>
            <a:grpSpLocks/>
          </p:cNvGrpSpPr>
          <p:nvPr/>
        </p:nvGrpSpPr>
        <p:grpSpPr bwMode="auto">
          <a:xfrm>
            <a:off x="8304253" y="1722846"/>
            <a:ext cx="3520017" cy="1741527"/>
            <a:chOff x="6188084" y="1474076"/>
            <a:chExt cx="2640217" cy="1742198"/>
          </a:xfrm>
        </p:grpSpPr>
        <p:sp>
          <p:nvSpPr>
            <p:cNvPr id="464" name="Line 409"/>
            <p:cNvSpPr>
              <a:spLocks noChangeShapeType="1"/>
            </p:cNvSpPr>
            <p:nvPr/>
          </p:nvSpPr>
          <p:spPr bwMode="auto">
            <a:xfrm flipH="1">
              <a:off x="6188084" y="1701214"/>
              <a:ext cx="1047831" cy="151506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6" name="Text Box 392"/>
            <p:cNvSpPr txBox="1">
              <a:spLocks noChangeArrowheads="1"/>
            </p:cNvSpPr>
            <p:nvPr/>
          </p:nvSpPr>
          <p:spPr bwMode="auto">
            <a:xfrm>
              <a:off x="7226301" y="1474076"/>
              <a:ext cx="1602000" cy="4444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Chongqing,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89" name="群組 465"/>
          <p:cNvGrpSpPr>
            <a:grpSpLocks/>
          </p:cNvGrpSpPr>
          <p:nvPr/>
        </p:nvGrpSpPr>
        <p:grpSpPr bwMode="auto">
          <a:xfrm>
            <a:off x="4811197" y="3873505"/>
            <a:ext cx="2508249" cy="574726"/>
            <a:chOff x="3608388" y="3754575"/>
            <a:chExt cx="1881188" cy="575106"/>
          </a:xfrm>
        </p:grpSpPr>
        <p:sp>
          <p:nvSpPr>
            <p:cNvPr id="71732" name="Line 412"/>
            <p:cNvSpPr>
              <a:spLocks noChangeShapeType="1"/>
            </p:cNvSpPr>
            <p:nvPr/>
          </p:nvSpPr>
          <p:spPr bwMode="auto">
            <a:xfrm flipV="1">
              <a:off x="5489576" y="3754575"/>
              <a:ext cx="0" cy="396272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350"/>
            </a:p>
          </p:txBody>
        </p:sp>
        <p:sp>
          <p:nvSpPr>
            <p:cNvPr id="468" name="Line 414"/>
            <p:cNvSpPr>
              <a:spLocks noChangeShapeType="1"/>
            </p:cNvSpPr>
            <p:nvPr/>
          </p:nvSpPr>
          <p:spPr bwMode="blackWhite">
            <a:xfrm flipH="1">
              <a:off x="4452938" y="4148537"/>
              <a:ext cx="1035051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lIns="34283" tIns="34283" rIns="34283" bIns="34283" anchor="ctr"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4" name="Text Box 395"/>
            <p:cNvSpPr txBox="1">
              <a:spLocks noChangeArrowheads="1"/>
            </p:cNvSpPr>
            <p:nvPr/>
          </p:nvSpPr>
          <p:spPr bwMode="auto">
            <a:xfrm>
              <a:off x="3608388" y="3885112"/>
              <a:ext cx="1611313" cy="4445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Chennai, India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</a:t>
              </a:r>
            </a:p>
          </p:txBody>
        </p:sp>
      </p:grpSp>
      <p:grpSp>
        <p:nvGrpSpPr>
          <p:cNvPr id="5190" name="群組 469"/>
          <p:cNvGrpSpPr>
            <a:grpSpLocks/>
          </p:cNvGrpSpPr>
          <p:nvPr/>
        </p:nvGrpSpPr>
        <p:grpSpPr bwMode="auto">
          <a:xfrm>
            <a:off x="8051801" y="1142402"/>
            <a:ext cx="3378237" cy="2471279"/>
            <a:chOff x="4122577" y="5192798"/>
            <a:chExt cx="2534551" cy="2472690"/>
          </a:xfrm>
        </p:grpSpPr>
        <p:sp>
          <p:nvSpPr>
            <p:cNvPr id="471" name="Line 411"/>
            <p:cNvSpPr>
              <a:spLocks noChangeShapeType="1"/>
            </p:cNvSpPr>
            <p:nvPr/>
          </p:nvSpPr>
          <p:spPr bwMode="blackWhite">
            <a:xfrm flipH="1">
              <a:off x="4122577" y="5679972"/>
              <a:ext cx="962373" cy="1985516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lIns="34283" tIns="34283" rIns="34283" bIns="34283" anchor="ctr"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1" name="Text Box 395"/>
            <p:cNvSpPr txBox="1">
              <a:spLocks noChangeArrowheads="1"/>
            </p:cNvSpPr>
            <p:nvPr/>
          </p:nvSpPr>
          <p:spPr bwMode="auto">
            <a:xfrm>
              <a:off x="4976892" y="5192798"/>
              <a:ext cx="1680236" cy="444529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Bac</a:t>
              </a:r>
              <a:r>
                <a:rPr lang="zh-TW" altLang="en-US" sz="1350" u="sng" dirty="0"/>
                <a:t> </a:t>
              </a:r>
              <a:r>
                <a:rPr lang="en-US" altLang="zh-TW" sz="1350" u="sng" dirty="0"/>
                <a:t>Ning/Bac </a:t>
              </a:r>
              <a:r>
                <a:rPr lang="en-US" altLang="zh-TW" sz="1350" u="sng" dirty="0" err="1"/>
                <a:t>Giang</a:t>
              </a:r>
              <a:r>
                <a:rPr lang="en-US" altLang="zh-TW" sz="1350" u="sng" dirty="0"/>
                <a:t>, Vietnam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91" name="群組 539"/>
          <p:cNvGrpSpPr>
            <a:grpSpLocks/>
          </p:cNvGrpSpPr>
          <p:nvPr/>
        </p:nvGrpSpPr>
        <p:grpSpPr bwMode="auto">
          <a:xfrm>
            <a:off x="7514167" y="3675065"/>
            <a:ext cx="745067" cy="2236787"/>
            <a:chOff x="5636033" y="3362325"/>
            <a:chExt cx="558393" cy="2235613"/>
          </a:xfrm>
        </p:grpSpPr>
        <p:sp>
          <p:nvSpPr>
            <p:cNvPr id="252" name="Freeform 352"/>
            <p:cNvSpPr>
              <a:spLocks/>
            </p:cNvSpPr>
            <p:nvPr/>
          </p:nvSpPr>
          <p:spPr bwMode="blackWhite">
            <a:xfrm>
              <a:off x="6045310" y="3362325"/>
              <a:ext cx="149116" cy="17929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5F5F5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grpSp>
          <p:nvGrpSpPr>
            <p:cNvPr id="5192" name="群組 485"/>
            <p:cNvGrpSpPr>
              <a:grpSpLocks/>
            </p:cNvGrpSpPr>
            <p:nvPr/>
          </p:nvGrpSpPr>
          <p:grpSpPr bwMode="auto">
            <a:xfrm>
              <a:off x="5636033" y="3437946"/>
              <a:ext cx="461438" cy="2159992"/>
              <a:chOff x="5636033" y="3437946"/>
              <a:chExt cx="461438" cy="2159992"/>
            </a:xfrm>
          </p:grpSpPr>
          <p:sp>
            <p:nvSpPr>
              <p:cNvPr id="71728" name="Line 413"/>
              <p:cNvSpPr>
                <a:spLocks noChangeShapeType="1"/>
              </p:cNvSpPr>
              <p:nvPr/>
            </p:nvSpPr>
            <p:spPr bwMode="auto">
              <a:xfrm flipV="1">
                <a:off x="5636033" y="3444874"/>
                <a:ext cx="15984" cy="2153064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 sz="1350"/>
              </a:p>
            </p:txBody>
          </p:sp>
          <p:cxnSp>
            <p:nvCxnSpPr>
              <p:cNvPr id="478" name="直線接點 477"/>
              <p:cNvCxnSpPr/>
              <p:nvPr/>
            </p:nvCxnSpPr>
            <p:spPr>
              <a:xfrm>
                <a:off x="5701074" y="3438485"/>
                <a:ext cx="396586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93" name="群組 484"/>
          <p:cNvGrpSpPr>
            <a:grpSpLocks/>
          </p:cNvGrpSpPr>
          <p:nvPr/>
        </p:nvGrpSpPr>
        <p:grpSpPr bwMode="auto">
          <a:xfrm>
            <a:off x="2931597" y="3613152"/>
            <a:ext cx="198967" cy="1217613"/>
            <a:chOff x="2198513" y="3300413"/>
            <a:chExt cx="149400" cy="1217612"/>
          </a:xfrm>
        </p:grpSpPr>
        <p:sp>
          <p:nvSpPr>
            <p:cNvPr id="259" name="Freeform 398"/>
            <p:cNvSpPr>
              <a:spLocks/>
            </p:cNvSpPr>
            <p:nvPr/>
          </p:nvSpPr>
          <p:spPr bwMode="blackWhite">
            <a:xfrm>
              <a:off x="2198513" y="3300413"/>
              <a:ext cx="149400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4D4D4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cxnSp>
          <p:nvCxnSpPr>
            <p:cNvPr id="446" name="直線接點 445"/>
            <p:cNvCxnSpPr/>
            <p:nvPr/>
          </p:nvCxnSpPr>
          <p:spPr bwMode="auto">
            <a:xfrm>
              <a:off x="2246194" y="3473451"/>
              <a:ext cx="0" cy="1044574"/>
            </a:xfrm>
            <a:prstGeom prst="line">
              <a:avLst/>
            </a:prstGeom>
            <a:ln>
              <a:solidFill>
                <a:srgbClr val="4D4D4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18" name="AutoShape 688"/>
          <p:cNvSpPr>
            <a:spLocks noChangeArrowheads="1"/>
          </p:cNvSpPr>
          <p:nvPr/>
        </p:nvSpPr>
        <p:spPr bwMode="auto">
          <a:xfrm>
            <a:off x="469900" y="4600576"/>
            <a:ext cx="2438400" cy="469900"/>
          </a:xfrm>
          <a:prstGeom prst="roundRect">
            <a:avLst>
              <a:gd name="adj" fmla="val 1141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lIns="121915" tIns="60957" rIns="121915" bIns="60957" anchor="ctr"/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>
                <a:ea typeface="新細明體" charset="-120"/>
              </a:rPr>
              <a:t>Juarez, Mexico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chemeClr val="bg1">
                    <a:lumMod val="50000"/>
                  </a:schemeClr>
                </a:solidFill>
                <a:ea typeface="新細明體" charset="-120"/>
              </a:rPr>
              <a:t>PCBA, </a:t>
            </a:r>
            <a:r>
              <a:rPr lang="en-US" altLang="zh-TW" sz="1350" dirty="0">
                <a:solidFill>
                  <a:srgbClr val="5F5F5F"/>
                </a:solidFill>
              </a:rPr>
              <a:t>DF</a:t>
            </a:r>
          </a:p>
        </p:txBody>
      </p:sp>
      <p:grpSp>
        <p:nvGrpSpPr>
          <p:cNvPr id="5194" name="群組 459"/>
          <p:cNvGrpSpPr>
            <a:grpSpLocks/>
          </p:cNvGrpSpPr>
          <p:nvPr/>
        </p:nvGrpSpPr>
        <p:grpSpPr bwMode="auto">
          <a:xfrm>
            <a:off x="8496299" y="2271946"/>
            <a:ext cx="3591163" cy="1326920"/>
            <a:chOff x="6372183" y="2503837"/>
            <a:chExt cx="2693644" cy="1325386"/>
          </a:xfrm>
        </p:grpSpPr>
        <p:sp>
          <p:nvSpPr>
            <p:cNvPr id="440" name="Line 409"/>
            <p:cNvSpPr>
              <a:spLocks noChangeShapeType="1"/>
            </p:cNvSpPr>
            <p:nvPr/>
          </p:nvSpPr>
          <p:spPr bwMode="auto">
            <a:xfrm flipH="1">
              <a:off x="6372183" y="2736698"/>
              <a:ext cx="1366748" cy="109252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23" name="Text Box 392"/>
            <p:cNvSpPr txBox="1">
              <a:spLocks noChangeArrowheads="1"/>
            </p:cNvSpPr>
            <p:nvPr/>
          </p:nvSpPr>
          <p:spPr bwMode="auto">
            <a:xfrm>
              <a:off x="7738932" y="2503837"/>
              <a:ext cx="1326895" cy="443761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Hang Zhou,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95" name="群組 437"/>
          <p:cNvGrpSpPr>
            <a:grpSpLocks/>
          </p:cNvGrpSpPr>
          <p:nvPr/>
        </p:nvGrpSpPr>
        <p:grpSpPr bwMode="auto">
          <a:xfrm>
            <a:off x="6129878" y="1043559"/>
            <a:ext cx="2918906" cy="1951012"/>
            <a:chOff x="3229843" y="963315"/>
            <a:chExt cx="2188559" cy="1949606"/>
          </a:xfrm>
        </p:grpSpPr>
        <p:sp>
          <p:nvSpPr>
            <p:cNvPr id="445" name="Line 350"/>
            <p:cNvSpPr>
              <a:spLocks noChangeShapeType="1"/>
            </p:cNvSpPr>
            <p:nvPr/>
          </p:nvSpPr>
          <p:spPr bwMode="blackWhite">
            <a:xfrm flipH="1">
              <a:off x="3229843" y="1152066"/>
              <a:ext cx="1269640" cy="176085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21" name="Text Box 391"/>
            <p:cNvSpPr txBox="1">
              <a:spLocks noChangeArrowheads="1"/>
            </p:cNvSpPr>
            <p:nvPr/>
          </p:nvSpPr>
          <p:spPr bwMode="auto">
            <a:xfrm>
              <a:off x="3995739" y="963315"/>
              <a:ext cx="1422663" cy="61003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Hungary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CTO,ATO,  EU Regional DF Site</a:t>
              </a:r>
              <a:r>
                <a:rPr lang="zh-TW" altLang="en-US" sz="1350" dirty="0">
                  <a:solidFill>
                    <a:srgbClr val="5F5F5F"/>
                  </a:solidFill>
                </a:rPr>
                <a:t> </a:t>
              </a:r>
              <a:endParaRPr lang="en-US" altLang="zh-TW" sz="1350" dirty="0">
                <a:solidFill>
                  <a:srgbClr val="5F5F5F"/>
                </a:solidFill>
              </a:endParaRPr>
            </a:p>
          </p:txBody>
        </p:sp>
      </p:grpSp>
      <p:grpSp>
        <p:nvGrpSpPr>
          <p:cNvPr id="5196" name="群組 440"/>
          <p:cNvGrpSpPr>
            <a:grpSpLocks/>
          </p:cNvGrpSpPr>
          <p:nvPr/>
        </p:nvGrpSpPr>
        <p:grpSpPr bwMode="auto">
          <a:xfrm>
            <a:off x="344338" y="5679105"/>
            <a:ext cx="2218945" cy="637825"/>
            <a:chOff x="250825" y="5561014"/>
            <a:chExt cx="1663880" cy="637322"/>
          </a:xfrm>
        </p:grpSpPr>
        <p:sp>
          <p:nvSpPr>
            <p:cNvPr id="10" name="Rectangle 379"/>
            <p:cNvSpPr>
              <a:spLocks noChangeArrowheads="1"/>
            </p:cNvSpPr>
            <p:nvPr/>
          </p:nvSpPr>
          <p:spPr bwMode="blackWhite">
            <a:xfrm>
              <a:off x="547629" y="5794191"/>
              <a:ext cx="1367076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Mass Production Facilities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0" name="Freeform 383"/>
            <p:cNvSpPr>
              <a:spLocks/>
            </p:cNvSpPr>
            <p:nvPr/>
          </p:nvSpPr>
          <p:spPr bwMode="blackWhite">
            <a:xfrm>
              <a:off x="250825" y="5805295"/>
              <a:ext cx="112691" cy="13800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6"/>
                </a:cxn>
                <a:cxn ang="0">
                  <a:pos x="1" y="10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6" y="6"/>
                </a:cxn>
                <a:cxn ang="0">
                  <a:pos x="9" y="4"/>
                </a:cxn>
                <a:cxn ang="0">
                  <a:pos x="5" y="4"/>
                </a:cxn>
                <a:cxn ang="0">
                  <a:pos x="4" y="0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3" y="6"/>
                  </a:lnTo>
                  <a:lnTo>
                    <a:pt x="1" y="10"/>
                  </a:lnTo>
                  <a:lnTo>
                    <a:pt x="4" y="8"/>
                  </a:lnTo>
                  <a:lnTo>
                    <a:pt x="7" y="10"/>
                  </a:lnTo>
                  <a:lnTo>
                    <a:pt x="6" y="6"/>
                  </a:lnTo>
                  <a:lnTo>
                    <a:pt x="9" y="4"/>
                  </a:lnTo>
                  <a:lnTo>
                    <a:pt x="5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1" name="Rectangle 384"/>
            <p:cNvSpPr>
              <a:spLocks noChangeArrowheads="1"/>
            </p:cNvSpPr>
            <p:nvPr/>
          </p:nvSpPr>
          <p:spPr bwMode="blackWhite">
            <a:xfrm>
              <a:off x="552390" y="5572117"/>
              <a:ext cx="1337794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Research &amp; Development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2" name="Rectangle 385"/>
            <p:cNvSpPr>
              <a:spLocks noChangeArrowheads="1"/>
            </p:cNvSpPr>
            <p:nvPr/>
          </p:nvSpPr>
          <p:spPr bwMode="blackWhite">
            <a:xfrm>
              <a:off x="280982" y="5561014"/>
              <a:ext cx="68515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58" name="Rectangle 379"/>
            <p:cNvSpPr>
              <a:spLocks noChangeArrowheads="1"/>
            </p:cNvSpPr>
            <p:nvPr/>
          </p:nvSpPr>
          <p:spPr bwMode="blackWhite">
            <a:xfrm>
              <a:off x="541282" y="6011509"/>
              <a:ext cx="1346305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Proposed PCBA Mfg node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71719" name="AutoShape 688"/>
            <p:cNvSpPr>
              <a:spLocks noChangeArrowheads="1"/>
            </p:cNvSpPr>
            <p:nvPr/>
          </p:nvSpPr>
          <p:spPr bwMode="auto">
            <a:xfrm>
              <a:off x="260350" y="6040438"/>
              <a:ext cx="107950" cy="107950"/>
            </a:xfrm>
            <a:prstGeom prst="roundRect">
              <a:avLst>
                <a:gd name="adj" fmla="val 11417"/>
              </a:avLst>
            </a:prstGeom>
            <a:gradFill rotWithShape="1">
              <a:gsLst>
                <a:gs pos="0">
                  <a:srgbClr val="0099CC"/>
                </a:gs>
                <a:gs pos="100000">
                  <a:srgbClr val="007DA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endParaRPr lang="en-US" altLang="zh-TW" sz="1350">
                <a:solidFill>
                  <a:srgbClr val="FFFFFF"/>
                </a:solidFill>
              </a:endParaRPr>
            </a:p>
          </p:txBody>
        </p:sp>
      </p:grpSp>
      <p:sp>
        <p:nvSpPr>
          <p:cNvPr id="71706" name="AutoShape 688"/>
          <p:cNvSpPr>
            <a:spLocks noChangeArrowheads="1"/>
          </p:cNvSpPr>
          <p:nvPr/>
        </p:nvSpPr>
        <p:spPr bwMode="auto">
          <a:xfrm>
            <a:off x="5727696" y="5933450"/>
            <a:ext cx="3606827" cy="915719"/>
          </a:xfrm>
          <a:prstGeom prst="roundRect">
            <a:avLst>
              <a:gd name="adj" fmla="val 11417"/>
            </a:avLst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lIns="121915" tIns="60957" rIns="121915" bIns="60957" anchor="ctr"/>
          <a:lstStyle/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/>
              <a:t>Nanning, China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 err="1">
                <a:solidFill>
                  <a:srgbClr val="5F5F5F"/>
                </a:solidFill>
              </a:rPr>
              <a:t>NPI,PCBA,Enclosure,Box</a:t>
            </a:r>
            <a:r>
              <a:rPr lang="en-US" altLang="zh-TW" sz="1350" u="sng" dirty="0">
                <a:solidFill>
                  <a:srgbClr val="5F5F5F"/>
                </a:solidFill>
              </a:rPr>
              <a:t> Build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 err="1">
                <a:solidFill>
                  <a:srgbClr val="5F5F5F"/>
                </a:solidFill>
              </a:rPr>
              <a:t>NPI,Repair</a:t>
            </a:r>
            <a:r>
              <a:rPr lang="en-US" altLang="zh-TW" sz="1350" u="sng" dirty="0">
                <a:solidFill>
                  <a:srgbClr val="5F5F5F"/>
                </a:solidFill>
              </a:rPr>
              <a:t>, Engineering Service, 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dirty="0">
                <a:solidFill>
                  <a:srgbClr val="0000FF"/>
                </a:solidFill>
              </a:rPr>
              <a:t>JDM/ODM Design</a:t>
            </a:r>
            <a:endParaRPr lang="en-US" altLang="zh-TW" sz="1350" dirty="0">
              <a:solidFill>
                <a:schemeClr val="bg1"/>
              </a:solidFill>
            </a:endParaRPr>
          </a:p>
        </p:txBody>
      </p:sp>
      <p:sp>
        <p:nvSpPr>
          <p:cNvPr id="458" name="Line 350"/>
          <p:cNvSpPr>
            <a:spLocks noChangeShapeType="1"/>
          </p:cNvSpPr>
          <p:nvPr/>
        </p:nvSpPr>
        <p:spPr bwMode="blackWhite">
          <a:xfrm>
            <a:off x="4893734" y="2303463"/>
            <a:ext cx="0" cy="91440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0" name="Freeform 351"/>
          <p:cNvSpPr>
            <a:spLocks/>
          </p:cNvSpPr>
          <p:nvPr/>
        </p:nvSpPr>
        <p:spPr bwMode="blackWhite">
          <a:xfrm>
            <a:off x="6007107" y="3132142"/>
            <a:ext cx="201084" cy="179387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5" y="5"/>
              </a:cxn>
              <a:cxn ang="0">
                <a:pos x="0" y="5"/>
              </a:cxn>
              <a:cxn ang="0">
                <a:pos x="4" y="8"/>
              </a:cxn>
              <a:cxn ang="0">
                <a:pos x="3" y="13"/>
              </a:cxn>
              <a:cxn ang="0">
                <a:pos x="6" y="10"/>
              </a:cxn>
              <a:cxn ang="0">
                <a:pos x="10" y="13"/>
              </a:cxn>
              <a:cxn ang="0">
                <a:pos x="8" y="8"/>
              </a:cxn>
              <a:cxn ang="0">
                <a:pos x="12" y="5"/>
              </a:cxn>
              <a:cxn ang="0">
                <a:pos x="8" y="5"/>
              </a:cxn>
              <a:cxn ang="0">
                <a:pos x="6" y="0"/>
              </a:cxn>
            </a:cxnLst>
            <a:rect l="0" t="0" r="r" b="b"/>
            <a:pathLst>
              <a:path w="12" h="13">
                <a:moveTo>
                  <a:pt x="6" y="0"/>
                </a:moveTo>
                <a:lnTo>
                  <a:pt x="5" y="5"/>
                </a:lnTo>
                <a:lnTo>
                  <a:pt x="0" y="5"/>
                </a:lnTo>
                <a:lnTo>
                  <a:pt x="4" y="8"/>
                </a:lnTo>
                <a:lnTo>
                  <a:pt x="3" y="13"/>
                </a:lnTo>
                <a:lnTo>
                  <a:pt x="6" y="10"/>
                </a:lnTo>
                <a:lnTo>
                  <a:pt x="10" y="13"/>
                </a:lnTo>
                <a:lnTo>
                  <a:pt x="8" y="8"/>
                </a:lnTo>
                <a:lnTo>
                  <a:pt x="12" y="5"/>
                </a:lnTo>
                <a:lnTo>
                  <a:pt x="8" y="5"/>
                </a:lnTo>
                <a:lnTo>
                  <a:pt x="6" y="0"/>
                </a:lnTo>
                <a:close/>
              </a:path>
            </a:pathLst>
          </a:custGeom>
          <a:solidFill>
            <a:srgbClr val="99FF33">
              <a:alpha val="89999"/>
            </a:srgbClr>
          </a:solidFill>
          <a:ln w="1270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2" name="Line 369"/>
          <p:cNvSpPr>
            <a:spLocks noChangeShapeType="1"/>
          </p:cNvSpPr>
          <p:nvPr/>
        </p:nvSpPr>
        <p:spPr bwMode="blackWhite">
          <a:xfrm flipH="1">
            <a:off x="4902213" y="3225800"/>
            <a:ext cx="1189567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71713" name="直線接點 469"/>
          <p:cNvCxnSpPr>
            <a:cxnSpLocks noChangeShapeType="1"/>
          </p:cNvCxnSpPr>
          <p:nvPr/>
        </p:nvCxnSpPr>
        <p:spPr bwMode="auto">
          <a:xfrm flipH="1">
            <a:off x="2914664" y="4826000"/>
            <a:ext cx="9524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47" name="Rectangle 375"/>
          <p:cNvSpPr>
            <a:spLocks noChangeArrowheads="1"/>
          </p:cNvSpPr>
          <p:nvPr/>
        </p:nvSpPr>
        <p:spPr bwMode="blackWhite">
          <a:xfrm>
            <a:off x="8477268" y="3500445"/>
            <a:ext cx="91372" cy="18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ct val="1500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r>
              <a:rPr lang="en-US" altLang="zh-TW" sz="1350" dirty="0">
                <a:solidFill>
                  <a:srgbClr val="0000FF"/>
                </a:solidFill>
                <a:cs typeface="Arial" charset="0"/>
              </a:rPr>
              <a:t>n</a:t>
            </a:r>
            <a:endParaRPr lang="en-US" altLang="zh-TW" sz="135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48" name="Rectangle 375"/>
          <p:cNvSpPr>
            <a:spLocks noChangeArrowheads="1"/>
          </p:cNvSpPr>
          <p:nvPr/>
        </p:nvSpPr>
        <p:spPr bwMode="blackWhite">
          <a:xfrm>
            <a:off x="7905764" y="3643321"/>
            <a:ext cx="91372" cy="18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ct val="1500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r>
              <a:rPr lang="en-US" altLang="zh-TW" sz="1350" dirty="0">
                <a:solidFill>
                  <a:srgbClr val="0000FF"/>
                </a:solidFill>
                <a:cs typeface="Arial" charset="0"/>
              </a:rPr>
              <a:t>n</a:t>
            </a:r>
            <a:endParaRPr lang="en-US" altLang="zh-TW" sz="135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56" name="Text Box 391"/>
          <p:cNvSpPr txBox="1">
            <a:spLocks noChangeArrowheads="1"/>
          </p:cNvSpPr>
          <p:nvPr/>
        </p:nvSpPr>
        <p:spPr bwMode="auto">
          <a:xfrm>
            <a:off x="4034367" y="1958131"/>
            <a:ext cx="1788584" cy="49811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21891" tIns="60945" rIns="121891" bIns="60945">
            <a:spAutoFit/>
          </a:bodyPr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/>
              <a:t>Slovakia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rgbClr val="5F5F5F"/>
                </a:solidFill>
              </a:rPr>
              <a:t>PCBA, BOX Build</a:t>
            </a:r>
            <a:r>
              <a:rPr lang="zh-TW" altLang="en-US" sz="1350" dirty="0">
                <a:solidFill>
                  <a:srgbClr val="5F5F5F"/>
                </a:solidFill>
              </a:rPr>
              <a:t> </a:t>
            </a:r>
            <a:endParaRPr lang="en-US" altLang="zh-TW" sz="1350" dirty="0">
              <a:solidFill>
                <a:srgbClr val="5F5F5F"/>
              </a:solidFill>
            </a:endParaRPr>
          </a:p>
        </p:txBody>
      </p:sp>
      <p:sp>
        <p:nvSpPr>
          <p:cNvPr id="466" name="標題 2">
            <a:extLst>
              <a:ext uri="{FF2B5EF4-FFF2-40B4-BE49-F238E27FC236}">
                <a16:creationId xmlns="" xmlns:a16="http://schemas.microsoft.com/office/drawing/2014/main" id="{3CE243D9-414C-4AE3-B81B-350FCDF37DED}"/>
              </a:ext>
            </a:extLst>
          </p:cNvPr>
          <p:cNvSpPr txBox="1">
            <a:spLocks/>
          </p:cNvSpPr>
          <p:nvPr/>
        </p:nvSpPr>
        <p:spPr>
          <a:xfrm>
            <a:off x="85069" y="56814"/>
            <a:ext cx="10541000" cy="6334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TW"/>
            </a:defPPr>
            <a:lvl1pPr>
              <a:defRPr sz="3200" b="1"/>
            </a:lvl1pPr>
          </a:lstStyle>
          <a:p>
            <a:r>
              <a:rPr lang="en-US" altLang="zh-TW" dirty="0"/>
              <a:t>Production </a:t>
            </a:r>
            <a:r>
              <a:rPr lang="en-US" altLang="zh-TW" dirty="0" smtClean="0"/>
              <a:t>Subject-domestic and overseas 	production sites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3593236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3736" b="37651"/>
          <a:stretch/>
        </p:blipFill>
        <p:spPr>
          <a:xfrm>
            <a:off x="118533" y="2514600"/>
            <a:ext cx="12270085" cy="3155421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243648" y="128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Production Subject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89466" y="1566333"/>
            <a:ext cx="82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T-project will be Direct production with factory in Vietnam </a:t>
            </a:r>
          </a:p>
          <a:p>
            <a:r>
              <a:rPr lang="en-US" altLang="zh-TW" sz="2400" dirty="0" smtClean="0"/>
              <a:t>Factory Name: </a:t>
            </a:r>
            <a:r>
              <a:rPr lang="en-US" altLang="zh-TW" sz="2400" dirty="0" err="1"/>
              <a:t>Funing</a:t>
            </a:r>
            <a:r>
              <a:rPr lang="en-US" altLang="zh-TW" sz="2400" dirty="0"/>
              <a:t> Precision Component </a:t>
            </a:r>
            <a:r>
              <a:rPr lang="en-US" altLang="zh-TW" sz="2400" dirty="0" err="1"/>
              <a:t>Co.,Ltd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4371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 txBox="1">
            <a:spLocks/>
          </p:cNvSpPr>
          <p:nvPr/>
        </p:nvSpPr>
        <p:spPr>
          <a:xfrm>
            <a:off x="243648" y="128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Production Subject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89466" y="1566333"/>
            <a:ext cx="9465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err="1" smtClean="0"/>
              <a:t>Funing</a:t>
            </a:r>
            <a:r>
              <a:rPr lang="en-US" altLang="zh-TW" sz="2400" dirty="0" smtClean="0"/>
              <a:t> Precision Component Co., Ltd. is one of Foxconn Industrial Internet(</a:t>
            </a:r>
            <a:r>
              <a:rPr lang="en-US" altLang="zh-TW" sz="2400" dirty="0" err="1" smtClean="0"/>
              <a:t>Fii</a:t>
            </a:r>
            <a:r>
              <a:rPr lang="en-US" altLang="zh-TW" sz="2400" dirty="0" smtClean="0"/>
              <a:t>) subsidiaries. </a:t>
            </a:r>
            <a:endParaRPr lang="en-US" altLang="zh-TW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Please refer to the attached</a:t>
            </a:r>
            <a:r>
              <a:rPr lang="en-US" altLang="zh-TW" sz="2400" dirty="0" smtClean="0"/>
              <a:t> financial report </a:t>
            </a:r>
            <a:r>
              <a:rPr lang="en-US" altLang="zh-TW" sz="2400" dirty="0"/>
              <a:t>o</a:t>
            </a:r>
            <a:r>
              <a:rPr lang="en-US" altLang="zh-TW" sz="2400" dirty="0" smtClean="0"/>
              <a:t>n page 112 as appendix.</a:t>
            </a:r>
            <a:endParaRPr lang="zh-TW" altLang="en-US" sz="2400" dirty="0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533068"/>
              </p:ext>
            </p:extLst>
          </p:nvPr>
        </p:nvGraphicFramePr>
        <p:xfrm>
          <a:off x="9626601" y="2153887"/>
          <a:ext cx="1132647" cy="95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26601" y="2153887"/>
                        <a:ext cx="1132647" cy="951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81524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2" y="1023749"/>
            <a:ext cx="10533905" cy="5918917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135467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Parts sourcing-import inspection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03432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8766"/>
          <a:stretch/>
        </p:blipFill>
        <p:spPr>
          <a:xfrm>
            <a:off x="0" y="601132"/>
            <a:ext cx="12302414" cy="6256867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668867" y="-297657"/>
            <a:ext cx="7044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Parts sourcing-import inspection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701821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9400" y="822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zh-TW" sz="4000" dirty="0"/>
              <a:t>Process </a:t>
            </a:r>
            <a:r>
              <a:rPr lang="en-US" altLang="zh-TW" sz="4000" dirty="0" smtClean="0"/>
              <a:t>management-product quality assurance flow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endParaRPr lang="zh-TW" altLang="en-US" sz="4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9975"/>
          <a:stretch/>
        </p:blipFill>
        <p:spPr>
          <a:xfrm>
            <a:off x="0" y="745067"/>
            <a:ext cx="12153506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988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0266" y="170391"/>
            <a:ext cx="11946467" cy="1325563"/>
          </a:xfrm>
        </p:spPr>
        <p:txBody>
          <a:bodyPr>
            <a:normAutofit/>
          </a:bodyPr>
          <a:lstStyle/>
          <a:p>
            <a:r>
              <a:rPr lang="en-US" altLang="zh-TW" dirty="0"/>
              <a:t>Process </a:t>
            </a:r>
            <a:r>
              <a:rPr lang="en-US" altLang="zh-TW" dirty="0" smtClean="0"/>
              <a:t>management-Shop floor integrated system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697" t="7875" r="-697" b="5625"/>
          <a:stretch/>
        </p:blipFill>
        <p:spPr>
          <a:xfrm>
            <a:off x="0" y="999067"/>
            <a:ext cx="12147000" cy="5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50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787400" y="1312334"/>
            <a:ext cx="103208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Whether the manufacturer</a:t>
            </a:r>
            <a:r>
              <a:rPr lang="en-US" altLang="zh-TW" dirty="0"/>
              <a:t> has an inventory management </a:t>
            </a:r>
            <a:r>
              <a:rPr lang="en-US" altLang="zh-TW" dirty="0" smtClean="0"/>
              <a:t>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Yes. </a:t>
            </a:r>
            <a:r>
              <a:rPr lang="en-US" altLang="zh-TW" dirty="0" smtClean="0"/>
              <a:t>The SAP is adopted to manage the inventory.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err="1" smtClean="0"/>
              <a:t>Fii</a:t>
            </a:r>
            <a:r>
              <a:rPr lang="en-US" altLang="zh-TW" dirty="0" smtClean="0"/>
              <a:t> also has storage regulation. The attachment serves as appendix.</a:t>
            </a:r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/>
              <a:t>Manufacturer's parts inventory ratio standard and holding </a:t>
            </a:r>
            <a:r>
              <a:rPr lang="en-US" altLang="zh-TW" dirty="0" smtClean="0"/>
              <a:t>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err="1" smtClean="0"/>
              <a:t>Fii</a:t>
            </a:r>
            <a:r>
              <a:rPr lang="en-US" altLang="zh-TW" dirty="0" smtClean="0"/>
              <a:t> adopts the JIT model for materials used on production due to the location </a:t>
            </a:r>
            <a:r>
              <a:rPr lang="en-US" altLang="zh-TW" dirty="0" smtClean="0"/>
              <a:t>convenience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/>
              <a:t>T</a:t>
            </a:r>
            <a:r>
              <a:rPr lang="en-US" altLang="zh-TW" dirty="0" smtClean="0"/>
              <a:t>he inventory holding for unexpected demand will be solved by strategy procurement for the materials which could be further discussed with customer.</a:t>
            </a:r>
            <a:endParaRPr lang="en-US" altLang="zh-TW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/>
              <a:t>Production company's material warehouse management </a:t>
            </a:r>
            <a:r>
              <a:rPr lang="en-US" altLang="zh-TW" dirty="0" smtClean="0"/>
              <a:t>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Please refer to the attachment for temperature/ humidity and the vacuum packing regulation.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133" y="206844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Inventory management</a:t>
            </a:r>
            <a:endParaRPr lang="zh-TW" altLang="en-US" dirty="0"/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478199"/>
              </p:ext>
            </p:extLst>
          </p:nvPr>
        </p:nvGraphicFramePr>
        <p:xfrm>
          <a:off x="8015816" y="1532407"/>
          <a:ext cx="749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5816" y="1532407"/>
                        <a:ext cx="749300" cy="520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660810"/>
              </p:ext>
            </p:extLst>
          </p:nvPr>
        </p:nvGraphicFramePr>
        <p:xfrm>
          <a:off x="9009592" y="6190264"/>
          <a:ext cx="8191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Acrobat Document" r:id="rId5" imgW="914225" imgH="685732" progId="AcroExch.Document.DC">
                  <p:embed/>
                </p:oleObj>
              </mc:Choice>
              <mc:Fallback>
                <p:oleObj name="Acrobat Document" r:id="rId5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9592" y="6190264"/>
                        <a:ext cx="819150" cy="533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560400"/>
              </p:ext>
            </p:extLst>
          </p:nvPr>
        </p:nvGraphicFramePr>
        <p:xfrm>
          <a:off x="7744884" y="6202964"/>
          <a:ext cx="800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Acrobat Document" r:id="rId7" imgW="914225" imgH="685732" progId="AcroExch.Document.DC">
                  <p:embed/>
                </p:oleObj>
              </mc:Choice>
              <mc:Fallback>
                <p:oleObj name="Acrobat Document" r:id="rId7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4884" y="6202964"/>
                        <a:ext cx="800100" cy="520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9"/>
          <a:srcRect b="39506"/>
          <a:stretch/>
        </p:blipFill>
        <p:spPr>
          <a:xfrm>
            <a:off x="1587500" y="2202274"/>
            <a:ext cx="6233583" cy="21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819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133" y="206844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Long Delivery Parts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855133" y="1608667"/>
            <a:ext cx="10320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Please refer to the other RFP documents for the core parts.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58800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8666" y="-134408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Production Area and the mode of transport</a:t>
            </a:r>
            <a:endParaRPr lang="zh-TW" altLang="en-US" sz="32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2697"/>
          <a:stretch/>
        </p:blipFill>
        <p:spPr>
          <a:xfrm>
            <a:off x="94799" y="821267"/>
            <a:ext cx="12161475" cy="56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729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9800" y="2100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Management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561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9534" y="212725"/>
            <a:ext cx="10515600" cy="1325563"/>
          </a:xfrm>
        </p:spPr>
        <p:txBody>
          <a:bodyPr/>
          <a:lstStyle/>
          <a:p>
            <a:r>
              <a:rPr lang="en-US" altLang="zh-TW" dirty="0"/>
              <a:t>Production facility </a:t>
            </a:r>
            <a:r>
              <a:rPr lang="en-US" altLang="zh-TW" dirty="0" smtClean="0"/>
              <a:t>management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499533" y="1690688"/>
            <a:ext cx="114723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kern="0" dirty="0" smtClean="0">
              <a:latin typeface="Malgun Gothic" panose="020B0503020000020004" pitchFamily="34" charset="-127"/>
              <a:cs typeface="新細明體" panose="02020500000000000000" pitchFamily="18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there is a facility inspection standard for each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 facility inspection is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conducted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 period of facility inspection is carried out on a monthly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basis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 production line and workbench are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grounded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Please refer to the attachment as appendix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221608"/>
              </p:ext>
            </p:extLst>
          </p:nvPr>
        </p:nvGraphicFramePr>
        <p:xfrm>
          <a:off x="5813424" y="4398209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4" y="4398209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1935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Production and defect management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753534" y="1690688"/>
            <a:ext cx="98382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to record defects by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to manage statistics by lot or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(at least monthly) failure cause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improvement measures are established and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implemented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Please refer to the attachment as appendix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428973"/>
              </p:ext>
            </p:extLst>
          </p:nvPr>
        </p:nvGraphicFramePr>
        <p:xfrm>
          <a:off x="5898091" y="4152675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8091" y="4152675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2697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5667" y="1749955"/>
            <a:ext cx="662728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a uniform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Rubber shoes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an electrostatic bracelet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Maintaining the cleanliness of the workstation and wearing safety tools for production-based equipment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Please refer to the attachment as appendix</a:t>
            </a:r>
            <a:endParaRPr lang="zh-TW" altLang="en-US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Worker activity</a:t>
            </a:r>
            <a:endParaRPr lang="zh-TW" altLang="en-US" dirty="0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785829"/>
              </p:ext>
            </p:extLst>
          </p:nvPr>
        </p:nvGraphicFramePr>
        <p:xfrm>
          <a:off x="5673725" y="4245808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3725" y="4245808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3" t="19753" r="26863" b="6420"/>
          <a:stretch/>
        </p:blipFill>
        <p:spPr>
          <a:xfrm>
            <a:off x="7755466" y="1583266"/>
            <a:ext cx="1761067" cy="506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89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RMA Process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95" y="2598233"/>
            <a:ext cx="8899876" cy="35750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011062" y="2023533"/>
            <a:ext cx="114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Customer</a:t>
            </a:r>
            <a:endParaRPr lang="zh-TW" altLang="en-US" b="1" dirty="0"/>
          </a:p>
        </p:txBody>
      </p:sp>
      <p:sp>
        <p:nvSpPr>
          <p:cNvPr id="5" name="文字方塊 4"/>
          <p:cNvSpPr txBox="1"/>
          <p:nvPr/>
        </p:nvSpPr>
        <p:spPr>
          <a:xfrm>
            <a:off x="4160661" y="2048933"/>
            <a:ext cx="114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ALT</a:t>
            </a:r>
            <a:endParaRPr lang="zh-TW" altLang="en-US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6455127" y="2048933"/>
            <a:ext cx="318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Foxconn Industrial Internet (</a:t>
            </a:r>
            <a:r>
              <a:rPr lang="en-US" altLang="zh-TW" b="1" dirty="0" err="1" smtClean="0"/>
              <a:t>Fii</a:t>
            </a:r>
            <a:r>
              <a:rPr lang="en-US" altLang="zh-TW" b="1" dirty="0" smtClean="0"/>
              <a:t>)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3923603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2220</Words>
  <Application>Microsoft Office PowerPoint</Application>
  <PresentationFormat>寬螢幕</PresentationFormat>
  <Paragraphs>542</Paragraphs>
  <Slides>46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4</vt:i4>
      </vt:variant>
      <vt:variant>
        <vt:lpstr>投影片標題</vt:lpstr>
      </vt:variant>
      <vt:variant>
        <vt:i4>46</vt:i4>
      </vt:variant>
    </vt:vector>
  </HeadingPairs>
  <TitlesOfParts>
    <vt:vector size="65" baseType="lpstr">
      <vt:lpstr>Arial Unicode MS</vt:lpstr>
      <vt:lpstr>Malgun Gothic</vt:lpstr>
      <vt:lpstr>ＭＳ Ｐゴシック</vt:lpstr>
      <vt:lpstr>宋体</vt:lpstr>
      <vt:lpstr>宋体</vt:lpstr>
      <vt:lpstr>Microsoft JhengHei</vt:lpstr>
      <vt:lpstr>新細明體</vt:lpstr>
      <vt:lpstr>標楷體</vt:lpstr>
      <vt:lpstr>Arial</vt:lpstr>
      <vt:lpstr>Calibri</vt:lpstr>
      <vt:lpstr>Calibri Light</vt:lpstr>
      <vt:lpstr>Times</vt:lpstr>
      <vt:lpstr>Times New Roman</vt:lpstr>
      <vt:lpstr>Wingdings</vt:lpstr>
      <vt:lpstr>Office 佈景主題</vt:lpstr>
      <vt:lpstr>Acrobat Document</vt:lpstr>
      <vt:lpstr>工作表</vt:lpstr>
      <vt:lpstr>點陣圖影像</vt:lpstr>
      <vt:lpstr>Adobe Acrobat Document</vt:lpstr>
      <vt:lpstr>T-Project  preparation material</vt:lpstr>
      <vt:lpstr>Revision history</vt:lpstr>
      <vt:lpstr>Management system</vt:lpstr>
      <vt:lpstr>Environment Management System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Quality Management System </vt:lpstr>
      <vt:lpstr>Production and Inspection</vt:lpstr>
      <vt:lpstr>Production Management</vt:lpstr>
      <vt:lpstr>PowerPoint 簡報</vt:lpstr>
      <vt:lpstr>PowerPoint 簡報</vt:lpstr>
      <vt:lpstr>Organization and personnel</vt:lpstr>
      <vt:lpstr>Spare parts management</vt:lpstr>
      <vt:lpstr>Production Control</vt:lpstr>
      <vt:lpstr>PowerPoint 簡報</vt:lpstr>
      <vt:lpstr>PowerPoint 簡報</vt:lpstr>
      <vt:lpstr>PowerPoint 簡報</vt:lpstr>
      <vt:lpstr>PowerPoint 簡報</vt:lpstr>
      <vt:lpstr>PowerPoint 簡報</vt:lpstr>
      <vt:lpstr>Process management-product quality assurance flow </vt:lpstr>
      <vt:lpstr>Process management-Shop floor integrated system </vt:lpstr>
      <vt:lpstr>Inventory management</vt:lpstr>
      <vt:lpstr>Long Delivery Parts</vt:lpstr>
      <vt:lpstr>Production Area and the mode of transport</vt:lpstr>
      <vt:lpstr>Production Management</vt:lpstr>
      <vt:lpstr>Production facility management</vt:lpstr>
      <vt:lpstr>Production and defect management</vt:lpstr>
      <vt:lpstr>Worker activity</vt:lpstr>
      <vt:lpstr>RMA Process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T-Project  preparation material</dc:title>
  <dc:creator>Henry CHIOU</dc:creator>
  <cp:lastModifiedBy>Henry CHIOU</cp:lastModifiedBy>
  <cp:revision>32</cp:revision>
  <dcterms:created xsi:type="dcterms:W3CDTF">2021-02-19T08:34:44Z</dcterms:created>
  <dcterms:modified xsi:type="dcterms:W3CDTF">2021-02-24T11:13:15Z</dcterms:modified>
</cp:coreProperties>
</file>